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55"/>
  </p:notesMasterIdLst>
  <p:sldIdLst>
    <p:sldId id="336" r:id="rId2"/>
    <p:sldId id="344" r:id="rId3"/>
    <p:sldId id="260" r:id="rId4"/>
    <p:sldId id="290" r:id="rId5"/>
    <p:sldId id="291" r:id="rId6"/>
    <p:sldId id="337" r:id="rId7"/>
    <p:sldId id="292" r:id="rId8"/>
    <p:sldId id="338" r:id="rId9"/>
    <p:sldId id="294" r:id="rId10"/>
    <p:sldId id="296" r:id="rId11"/>
    <p:sldId id="257" r:id="rId12"/>
    <p:sldId id="297" r:id="rId13"/>
    <p:sldId id="299" r:id="rId14"/>
    <p:sldId id="300" r:id="rId15"/>
    <p:sldId id="293" r:id="rId16"/>
    <p:sldId id="304" r:id="rId17"/>
    <p:sldId id="306" r:id="rId18"/>
    <p:sldId id="307" r:id="rId19"/>
    <p:sldId id="298" r:id="rId20"/>
    <p:sldId id="263" r:id="rId21"/>
    <p:sldId id="302" r:id="rId22"/>
    <p:sldId id="303" r:id="rId23"/>
    <p:sldId id="266" r:id="rId24"/>
    <p:sldId id="309" r:id="rId25"/>
    <p:sldId id="310" r:id="rId26"/>
    <p:sldId id="311" r:id="rId27"/>
    <p:sldId id="313" r:id="rId28"/>
    <p:sldId id="315" r:id="rId29"/>
    <p:sldId id="316" r:id="rId30"/>
    <p:sldId id="317" r:id="rId31"/>
    <p:sldId id="318" r:id="rId32"/>
    <p:sldId id="343" r:id="rId33"/>
    <p:sldId id="320" r:id="rId34"/>
    <p:sldId id="321" r:id="rId35"/>
    <p:sldId id="340" r:id="rId36"/>
    <p:sldId id="322" r:id="rId37"/>
    <p:sldId id="323" r:id="rId38"/>
    <p:sldId id="324" r:id="rId39"/>
    <p:sldId id="325" r:id="rId40"/>
    <p:sldId id="326" r:id="rId41"/>
    <p:sldId id="339" r:id="rId42"/>
    <p:sldId id="327" r:id="rId43"/>
    <p:sldId id="328" r:id="rId44"/>
    <p:sldId id="329" r:id="rId45"/>
    <p:sldId id="330" r:id="rId46"/>
    <p:sldId id="331" r:id="rId47"/>
    <p:sldId id="279" r:id="rId48"/>
    <p:sldId id="265" r:id="rId49"/>
    <p:sldId id="332" r:id="rId50"/>
    <p:sldId id="333" r:id="rId51"/>
    <p:sldId id="341" r:id="rId52"/>
    <p:sldId id="334" r:id="rId53"/>
    <p:sldId id="342" r:id="rId54"/>
  </p:sldIdLst>
  <p:sldSz cx="9144000" cy="5143500" type="screen16x9"/>
  <p:notesSz cx="6858000" cy="9144000"/>
  <p:embeddedFontLst>
    <p:embeddedFont>
      <p:font typeface="Bebas Neue" panose="020B0606020202050201" pitchFamily="34" charset="0"/>
      <p:regular r:id="rId56"/>
    </p:embeddedFont>
    <p:embeddedFont>
      <p:font typeface="Cambria Math" panose="02040503050406030204" pitchFamily="18" charset="0"/>
      <p:regular r:id="rId57"/>
    </p:embeddedFont>
    <p:embeddedFont>
      <p:font typeface="Fira Code" panose="020B0809050000020004" pitchFamily="49" charset="0"/>
      <p:regular r:id="rId58"/>
      <p:bold r:id="rId59"/>
    </p:embeddedFont>
    <p:embeddedFont>
      <p:font typeface="Fira Code Light" panose="020B0809050000020004" pitchFamily="49" charset="0"/>
      <p:regular r:id="rId60"/>
      <p:bold r:id="rId61"/>
    </p:embeddedFont>
    <p:embeddedFont>
      <p:font typeface="Open Sans" panose="020B0606030504020204" pitchFamily="34" charset="0"/>
      <p:regular r:id="rId62"/>
      <p:bold r:id="rId63"/>
      <p:italic r:id="rId64"/>
      <p:boldItalic r:id="rId65"/>
    </p:embeddedFont>
    <p:embeddedFont>
      <p:font typeface="Oswald" panose="00000500000000000000" pitchFamily="2" charset="0"/>
      <p:regular r:id="rId66"/>
      <p:bold r:id="rId67"/>
    </p:embeddedFont>
    <p:embeddedFont>
      <p:font typeface="Roboto Condensed" panose="02000000000000000000" pitchFamily="2" charset="0"/>
      <p:regular r:id="rId68"/>
      <p:bold r:id="rId69"/>
      <p:italic r:id="rId70"/>
      <p:boldItalic r:id="rId71"/>
    </p:embeddedFont>
    <p:embeddedFont>
      <p:font typeface="Roboto Condensed Light" panose="02000000000000000000" pitchFamily="2" charset="0"/>
      <p:regular r:id="rId72"/>
      <p:italic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E1E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C21011-0059-4DBE-893A-521A870CE3FC}">
  <a:tblStyle styleId="{40C21011-0059-4DBE-893A-521A870CE3F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69" autoAdjust="0"/>
    <p:restoredTop sz="94660"/>
  </p:normalViewPr>
  <p:slideViewPr>
    <p:cSldViewPr snapToGrid="0">
      <p:cViewPr varScale="1">
        <p:scale>
          <a:sx n="97" d="100"/>
          <a:sy n="97" d="100"/>
        </p:scale>
        <p:origin x="1882" y="-8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8.fntdata"/><Relationship Id="rId68" Type="http://schemas.openxmlformats.org/officeDocument/2006/relationships/font" Target="fonts/font13.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3.fntdata"/><Relationship Id="rId66" Type="http://schemas.openxmlformats.org/officeDocument/2006/relationships/font" Target="fonts/font11.fntdata"/><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font" Target="fonts/font14.fntdata"/><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7.fntdata"/><Relationship Id="rId70" Type="http://schemas.openxmlformats.org/officeDocument/2006/relationships/font" Target="fonts/font15.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5.fntdata"/><Relationship Id="rId65" Type="http://schemas.openxmlformats.org/officeDocument/2006/relationships/font" Target="fonts/font10.fntdata"/><Relationship Id="rId73"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notesMaster" Target="notesMasters/notesMaster1.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16.fntdata"/><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00.png>
</file>

<file path=ppt/media/image11.png>
</file>

<file path=ppt/media/image11.svg>
</file>

<file path=ppt/media/image12.png>
</file>

<file path=ppt/media/image120.png>
</file>

<file path=ppt/media/image13.svg>
</file>

<file path=ppt/media/image14.png>
</file>

<file path=ppt/media/image15.svg>
</file>

<file path=ppt/media/image150.png>
</file>

<file path=ppt/media/image16.png>
</file>

<file path=ppt/media/image17.png>
</file>

<file path=ppt/media/image170.png>
</file>

<file path=ppt/media/image18.png>
</file>

<file path=ppt/media/image19.png>
</file>

<file path=ppt/media/image2.png>
</file>

<file path=ppt/media/image2.svg>
</file>

<file path=ppt/media/image20.png>
</file>

<file path=ppt/media/image21.png>
</file>

<file path=ppt/media/image22.png>
</file>

<file path=ppt/media/image23.png>
</file>

<file path=ppt/media/image24.png>
</file>

<file path=ppt/media/image26.png>
</file>

<file path=ppt/media/image27.png>
</file>

<file path=ppt/media/image28.png>
</file>

<file path=ppt/media/image29.jpg>
</file>

<file path=ppt/media/image3.png>
</file>

<file path=ppt/media/image30.jpeg>
</file>

<file path=ppt/media/image31.jpeg>
</file>

<file path=ppt/media/image32.png>
</file>

<file path=ppt/media/image33.png>
</file>

<file path=ppt/media/image34.png>
</file>

<file path=ppt/media/image35.png>
</file>

<file path=ppt/media/image4.svg>
</file>

<file path=ppt/media/image5.png>
</file>

<file path=ppt/media/image50.png>
</file>

<file path=ppt/media/image6.svg>
</file>

<file path=ppt/media/image60.png>
</file>

<file path=ppt/media/image7.png>
</file>

<file path=ppt/media/image70.png>
</file>

<file path=ppt/media/image8.png>
</file>

<file path=ppt/media/image80.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f9d68ab4d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f9d68ab4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Streaming k-Submodular Maximization under Noise subject to Size Constraint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09055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f65840171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f65840171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f658401715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f65840171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28598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00000"/>
                </a:solidFill>
                <a:effectLst/>
              </a:rPr>
              <a:t>Tuy nhiên, việc giải quyết các ràng buộc này có thể là một vấn đề khó khăn, đặc biệt là đối với các thuật toán có tính phức tạp cao. Do đó, việc nghiên cứu và phát triển các phương pháp tối ưu hóa các hàm mô đun con k đã trở thành một lĩnh vực quan trọng trong khoa học máy tính và các lĩnh vực liên quan.</a:t>
            </a:r>
            <a:endParaRPr lang="vi-VN">
              <a:effectLst/>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2131128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00000"/>
                </a:solidFill>
                <a:effectLst/>
              </a:rPr>
              <a:t>Tuy nhiên, việc giải quyết các ràng buộc này có thể là một vấn đề khó khăn, đặc biệt là đối với các thuật toán có tính phức tạp cao. Do đó, việc nghiên cứu và phát triển các phương pháp tối ưu hóa các hàm mô đun con k đã trở thành một lĩnh vực quan trọng trong khoa học máy tính và các lĩnh vực liên quan.</a:t>
            </a:r>
            <a:endParaRPr lang="vi-VN">
              <a:effectLst/>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5545446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00000"/>
                </a:solidFill>
                <a:effectLst/>
              </a:rPr>
              <a:t>Tuy nhiên, việc giải quyết các ràng buộc này có thể là một vấn đề khó khăn, đặc biệt là đối với các thuật toán có tính phức tạp cao. Do đó, việc nghiên cứu và phát triển các phương pháp tối ưu hóa các hàm mô đun con k đã trở thành một lĩnh vực quan trọng trong khoa học máy tính và các lĩnh vực liên quan.</a:t>
            </a:r>
            <a:endParaRPr lang="vi-VN">
              <a:effectLst/>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3145629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70578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16588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26965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63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f9d68ab4d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f9d68ab4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Streaming k-Submodular Maximization under Noise subject to Size Constraint</a:t>
            </a:r>
            <a:endParaRPr/>
          </a:p>
        </p:txBody>
      </p:sp>
    </p:spTree>
    <p:extLst>
      <p:ext uri="{BB962C8B-B14F-4D97-AF65-F5344CB8AC3E}">
        <p14:creationId xmlns:p14="http://schemas.microsoft.com/office/powerpoint/2010/main" val="15447900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04026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84007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0f8298293a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0f8298293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0f8298293a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0f8298293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14419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0f8298293a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0f8298293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vi-VN" b="0" i="1">
                <a:solidFill>
                  <a:srgbClr val="E3E3E3"/>
                </a:solidFill>
                <a:effectLst/>
                <a:latin typeface="KaTeX_Math"/>
              </a:rPr>
              <a:t>V</a:t>
            </a:r>
            <a:r>
              <a:rPr lang="vi-VN" b="0" i="0">
                <a:solidFill>
                  <a:srgbClr val="E3E3E3"/>
                </a:solidFill>
                <a:effectLst/>
                <a:latin typeface="Google Sans"/>
              </a:rPr>
              <a:t>: tập hợp các đỉnh của đồ thị ràng buộc</a:t>
            </a:r>
          </a:p>
          <a:p>
            <a:pPr algn="l">
              <a:buFont typeface="Arial" panose="020B0604020202020204" pitchFamily="34" charset="0"/>
              <a:buChar char="•"/>
            </a:pPr>
            <a:r>
              <a:rPr lang="vi-VN" b="0" i="1">
                <a:solidFill>
                  <a:srgbClr val="E3E3E3"/>
                </a:solidFill>
                <a:effectLst/>
                <a:latin typeface="KaTeX_Math"/>
              </a:rPr>
              <a:t>st</a:t>
            </a:r>
            <a:r>
              <a:rPr lang="vi-VN" b="0" i="0">
                <a:solidFill>
                  <a:srgbClr val="E3E3E3"/>
                </a:solidFill>
                <a:effectLst/>
                <a:latin typeface="Google Sans"/>
              </a:rPr>
              <a:t>: giải pháp hiện tại tại bước </a:t>
            </a:r>
            <a:r>
              <a:rPr lang="vi-VN" b="0" i="1">
                <a:solidFill>
                  <a:srgbClr val="E3E3E3"/>
                </a:solidFill>
                <a:effectLst/>
                <a:latin typeface="KaTeX_Math"/>
              </a:rPr>
              <a:t>t</a:t>
            </a:r>
            <a:endParaRPr lang="vi-VN" b="0" i="0">
              <a:solidFill>
                <a:srgbClr val="E3E3E3"/>
              </a:solidFill>
              <a:effectLst/>
              <a:latin typeface="Google Sans"/>
            </a:endParaRPr>
          </a:p>
          <a:p>
            <a:pPr algn="l">
              <a:buFont typeface="Arial" panose="020B0604020202020204" pitchFamily="34" charset="0"/>
              <a:buChar char="•"/>
            </a:pPr>
            <a:r>
              <a:rPr lang="vi-VN" b="0" i="1">
                <a:solidFill>
                  <a:srgbClr val="E3E3E3"/>
                </a:solidFill>
                <a:effectLst/>
                <a:latin typeface="KaTeX_Math"/>
              </a:rPr>
              <a:t>e</a:t>
            </a:r>
            <a:r>
              <a:rPr lang="vi-VN" b="0" i="0">
                <a:solidFill>
                  <a:srgbClr val="E3E3E3"/>
                </a:solidFill>
                <a:effectLst/>
                <a:latin typeface="Google Sans"/>
              </a:rPr>
              <a:t>: đỉnh đang được xem xét</a:t>
            </a:r>
          </a:p>
          <a:p>
            <a:pPr algn="l">
              <a:buFont typeface="Arial" panose="020B0604020202020204" pitchFamily="34" charset="0"/>
              <a:buChar char="•"/>
            </a:pPr>
            <a:r>
              <a:rPr lang="vi-VN" b="0" i="1">
                <a:solidFill>
                  <a:srgbClr val="E3E3E3"/>
                </a:solidFill>
                <a:effectLst/>
                <a:latin typeface="KaTeX_Math"/>
              </a:rPr>
              <a:t>i</a:t>
            </a:r>
            <a:r>
              <a:rPr lang="vi-VN" b="0" i="0">
                <a:solidFill>
                  <a:srgbClr val="E3E3E3"/>
                </a:solidFill>
                <a:effectLst/>
                <a:latin typeface="Google Sans"/>
              </a:rPr>
              <a:t>: phần tử đang được thêm vào giải pháp</a:t>
            </a:r>
          </a:p>
          <a:p>
            <a:pPr algn="l">
              <a:buFont typeface="Arial" panose="020B0604020202020204" pitchFamily="34" charset="0"/>
              <a:buChar char="•"/>
            </a:pPr>
            <a:r>
              <a:rPr lang="vi-VN" b="0" i="1">
                <a:solidFill>
                  <a:srgbClr val="E3E3E3"/>
                </a:solidFill>
                <a:effectLst/>
                <a:latin typeface="KaTeX_Math"/>
              </a:rPr>
              <a:t>F</a:t>
            </a:r>
            <a:r>
              <a:rPr lang="vi-VN" b="0" i="0">
                <a:solidFill>
                  <a:srgbClr val="E3E3E3"/>
                </a:solidFill>
                <a:effectLst/>
                <a:latin typeface="KaTeX_Main"/>
              </a:rPr>
              <a:t>(</a:t>
            </a:r>
            <a:r>
              <a:rPr lang="vi-VN" b="0" i="1">
                <a:solidFill>
                  <a:srgbClr val="E3E3E3"/>
                </a:solidFill>
                <a:effectLst/>
                <a:latin typeface="KaTeX_Math"/>
              </a:rPr>
              <a:t>s</a:t>
            </a:r>
            <a:r>
              <a:rPr lang="vi-VN" b="0" i="0">
                <a:solidFill>
                  <a:srgbClr val="E3E3E3"/>
                </a:solidFill>
                <a:effectLst/>
                <a:latin typeface="KaTeX_Main"/>
              </a:rPr>
              <a:t>)</a:t>
            </a:r>
            <a:r>
              <a:rPr lang="vi-VN" b="0" i="0">
                <a:solidFill>
                  <a:srgbClr val="E3E3E3"/>
                </a:solidFill>
                <a:effectLst/>
                <a:latin typeface="Google Sans"/>
              </a:rPr>
              <a:t>: giá trị mục tiêu của giải pháp </a:t>
            </a:r>
            <a:r>
              <a:rPr lang="vi-VN" b="0" i="1">
                <a:solidFill>
                  <a:srgbClr val="E3E3E3"/>
                </a:solidFill>
                <a:effectLst/>
                <a:latin typeface="KaTeX_Math"/>
              </a:rPr>
              <a:t>s</a:t>
            </a:r>
            <a:endParaRPr lang="vi-VN" b="0" i="0">
              <a:solidFill>
                <a:srgbClr val="E3E3E3"/>
              </a:solidFill>
              <a:effectLst/>
              <a:latin typeface="Google Sans"/>
            </a:endParaRPr>
          </a:p>
          <a:p>
            <a:pPr algn="l">
              <a:buFont typeface="Arial" panose="020B0604020202020204" pitchFamily="34" charset="0"/>
              <a:buChar char="•"/>
            </a:pPr>
            <a:r>
              <a:rPr lang="vi-VN" b="0" i="1">
                <a:solidFill>
                  <a:srgbClr val="E3E3E3"/>
                </a:solidFill>
                <a:effectLst/>
                <a:latin typeface="KaTeX_Math"/>
              </a:rPr>
              <a:t>o</a:t>
            </a:r>
            <a:r>
              <a:rPr lang="vi-VN" b="0" i="0">
                <a:solidFill>
                  <a:srgbClr val="E3E3E3"/>
                </a:solidFill>
                <a:effectLst/>
                <a:latin typeface="Google Sans"/>
              </a:rPr>
              <a:t>: mục tiêu tối ưu</a:t>
            </a:r>
          </a:p>
          <a:p>
            <a:pPr algn="l">
              <a:buFont typeface="Arial" panose="020B0604020202020204" pitchFamily="34" charset="0"/>
              <a:buChar char="•"/>
            </a:pPr>
            <a:r>
              <a:rPr lang="vi-VN" b="0" i="1">
                <a:solidFill>
                  <a:srgbClr val="E3E3E3"/>
                </a:solidFill>
                <a:effectLst/>
                <a:latin typeface="KaTeX_Math"/>
              </a:rPr>
              <a:t>M</a:t>
            </a:r>
            <a:r>
              <a:rPr lang="vi-VN" b="0" i="0">
                <a:solidFill>
                  <a:srgbClr val="E3E3E3"/>
                </a:solidFill>
                <a:effectLst/>
                <a:latin typeface="Google Sans"/>
              </a:rPr>
              <a:t>: ràng buộc</a:t>
            </a:r>
          </a:p>
          <a:p>
            <a:pPr marL="0" lvl="0" indent="0" algn="l" rtl="0">
              <a:spcBef>
                <a:spcPts val="0"/>
              </a:spcBef>
              <a:spcAft>
                <a:spcPts val="0"/>
              </a:spcAft>
              <a:buNone/>
            </a:pPr>
            <a:endParaRPr/>
          </a:p>
        </p:txBody>
      </p:sp>
    </p:spTree>
    <p:extLst>
      <p:ext uri="{BB962C8B-B14F-4D97-AF65-F5344CB8AC3E}">
        <p14:creationId xmlns:p14="http://schemas.microsoft.com/office/powerpoint/2010/main" val="14887377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0f8298293a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0f8298293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0" i="1">
                <a:solidFill>
                  <a:srgbClr val="E3E3E3"/>
                </a:solidFill>
                <a:effectLst/>
                <a:latin typeface="KaTeX_Math"/>
              </a:rPr>
              <a:t>F</a:t>
            </a:r>
            <a:r>
              <a:rPr lang="vi-VN" b="0" i="0">
                <a:solidFill>
                  <a:srgbClr val="E3E3E3"/>
                </a:solidFill>
                <a:effectLst/>
                <a:latin typeface="KaTeX_Main"/>
              </a:rPr>
              <a:t>(</a:t>
            </a:r>
            <a:r>
              <a:rPr lang="vi-VN" b="0" i="1">
                <a:solidFill>
                  <a:srgbClr val="E3E3E3"/>
                </a:solidFill>
                <a:effectLst/>
                <a:latin typeface="KaTeX_Math"/>
              </a:rPr>
              <a:t>s</a:t>
            </a:r>
            <a:r>
              <a:rPr lang="vi-VN" b="0" i="0">
                <a:solidFill>
                  <a:srgbClr val="E3E3E3"/>
                </a:solidFill>
                <a:effectLst/>
                <a:latin typeface="KaTeX_Main"/>
              </a:rPr>
              <a:t>⊔⟨</a:t>
            </a:r>
            <a:r>
              <a:rPr lang="vi-VN" b="0" i="1">
                <a:solidFill>
                  <a:srgbClr val="E3E3E3"/>
                </a:solidFill>
                <a:effectLst/>
                <a:latin typeface="KaTeX_Math"/>
              </a:rPr>
              <a:t>e</a:t>
            </a:r>
            <a:r>
              <a:rPr lang="vi-VN" b="0" i="0">
                <a:solidFill>
                  <a:srgbClr val="E3E3E3"/>
                </a:solidFill>
                <a:effectLst/>
                <a:latin typeface="KaTeX_Main"/>
              </a:rPr>
              <a:t>,</a:t>
            </a:r>
            <a:r>
              <a:rPr lang="vi-VN" b="0" i="1">
                <a:solidFill>
                  <a:srgbClr val="E3E3E3"/>
                </a:solidFill>
                <a:effectLst/>
                <a:latin typeface="KaTeX_Math"/>
              </a:rPr>
              <a:t>k</a:t>
            </a:r>
            <a:r>
              <a:rPr lang="vi-VN" b="0" i="0">
                <a:solidFill>
                  <a:srgbClr val="E3E3E3"/>
                </a:solidFill>
                <a:effectLst/>
                <a:latin typeface="KaTeX_Main"/>
              </a:rPr>
              <a:t>⟩)</a:t>
            </a:r>
            <a:r>
              <a:rPr lang="vi-VN" b="0" i="0">
                <a:solidFill>
                  <a:srgbClr val="E3E3E3"/>
                </a:solidFill>
                <a:effectLst/>
                <a:latin typeface="Google Sans"/>
              </a:rPr>
              <a:t> là giá trị mục tiêu của giải pháp </a:t>
            </a:r>
            <a:r>
              <a:rPr lang="vi-VN" b="0" i="1">
                <a:solidFill>
                  <a:srgbClr val="E3E3E3"/>
                </a:solidFill>
                <a:effectLst/>
                <a:latin typeface="KaTeX_Math"/>
              </a:rPr>
              <a:t>s</a:t>
            </a:r>
            <a:r>
              <a:rPr lang="vi-VN" b="0" i="0">
                <a:solidFill>
                  <a:srgbClr val="E3E3E3"/>
                </a:solidFill>
                <a:effectLst/>
                <a:latin typeface="Google Sans"/>
              </a:rPr>
              <a:t> sau khi thêm phần tử </a:t>
            </a:r>
            <a:r>
              <a:rPr lang="vi-VN" b="0" i="1">
                <a:solidFill>
                  <a:srgbClr val="E3E3E3"/>
                </a:solidFill>
                <a:effectLst/>
                <a:latin typeface="KaTeX_Math"/>
              </a:rPr>
              <a:t>k</a:t>
            </a:r>
            <a:r>
              <a:rPr lang="vi-VN" b="0" i="0">
                <a:solidFill>
                  <a:srgbClr val="E3E3E3"/>
                </a:solidFill>
                <a:effectLst/>
                <a:latin typeface="Google Sans"/>
              </a:rPr>
              <a:t> vào đỉnh </a:t>
            </a:r>
            <a:r>
              <a:rPr lang="vi-VN" b="0" i="1">
                <a:solidFill>
                  <a:srgbClr val="E3E3E3"/>
                </a:solidFill>
                <a:effectLst/>
                <a:latin typeface="KaTeX_Math"/>
              </a:rPr>
              <a:t>e</a:t>
            </a:r>
            <a:r>
              <a:rPr lang="vi-VN" b="0" i="0">
                <a:solidFill>
                  <a:srgbClr val="E3E3E3"/>
                </a:solidFill>
                <a:effectLst/>
                <a:latin typeface="Google Sans"/>
              </a:rPr>
              <a:t>.</a:t>
            </a:r>
            <a:endParaRPr/>
          </a:p>
        </p:txBody>
      </p:sp>
    </p:spTree>
    <p:extLst>
      <p:ext uri="{BB962C8B-B14F-4D97-AF65-F5344CB8AC3E}">
        <p14:creationId xmlns:p14="http://schemas.microsoft.com/office/powerpoint/2010/main" val="25370786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0f8298293a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0f8298293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vi-VN" b="0" i="0">
                <a:solidFill>
                  <a:srgbClr val="E3E3E3"/>
                </a:solidFill>
                <a:effectLst/>
                <a:latin typeface="Google Sans"/>
              </a:rPr>
              <a:t>V: tập hợp các biến</a:t>
            </a:r>
          </a:p>
          <a:p>
            <a:pPr algn="l">
              <a:buFont typeface="Arial" panose="020B0604020202020204" pitchFamily="34" charset="0"/>
              <a:buChar char="•"/>
            </a:pPr>
            <a:r>
              <a:rPr lang="vi-VN" b="0" i="0">
                <a:solidFill>
                  <a:srgbClr val="E3E3E3"/>
                </a:solidFill>
                <a:effectLst/>
                <a:latin typeface="Google Sans"/>
              </a:rPr>
              <a:t>F: hàm mục tiêu</a:t>
            </a:r>
          </a:p>
          <a:p>
            <a:pPr algn="l">
              <a:buFont typeface="Arial" panose="020B0604020202020204" pitchFamily="34" charset="0"/>
              <a:buChar char="•"/>
            </a:pPr>
            <a:r>
              <a:rPr lang="vi-VN" b="0" i="0">
                <a:solidFill>
                  <a:srgbClr val="E3E3E3"/>
                </a:solidFill>
                <a:effectLst/>
                <a:latin typeface="Google Sans"/>
              </a:rPr>
              <a:t>k: số lượng biến được tối ưu hóa trong mỗi bước</a:t>
            </a:r>
          </a:p>
          <a:p>
            <a:pPr algn="l">
              <a:buFont typeface="Arial" panose="020B0604020202020204" pitchFamily="34" charset="0"/>
              <a:buChar char="•"/>
            </a:pPr>
            <a:r>
              <a:rPr lang="vi-VN" b="0" i="0">
                <a:solidFill>
                  <a:srgbClr val="E3E3E3"/>
                </a:solidFill>
                <a:effectLst/>
                <a:latin typeface="Google Sans"/>
              </a:rPr>
              <a:t>B: số lượng bước tối đa</a:t>
            </a:r>
          </a:p>
          <a:p>
            <a:pPr algn="l">
              <a:buFont typeface="Arial" panose="020B0604020202020204" pitchFamily="34" charset="0"/>
              <a:buChar char="•"/>
            </a:pPr>
            <a:r>
              <a:rPr lang="vi-VN" b="0" i="0">
                <a:solidFill>
                  <a:srgbClr val="E3E3E3"/>
                </a:solidFill>
                <a:effectLst/>
                <a:latin typeface="Google Sans"/>
              </a:rPr>
              <a:t>M &gt; 1: hệ số nhân cho tập hợp các giá trị khả thi</a:t>
            </a:r>
          </a:p>
          <a:p>
            <a:pPr algn="l">
              <a:buFont typeface="Arial" panose="020B0604020202020204" pitchFamily="34" charset="0"/>
              <a:buChar char="•"/>
            </a:pPr>
            <a:r>
              <a:rPr lang="vi-VN" b="0" i="0">
                <a:solidFill>
                  <a:srgbClr val="E3E3E3"/>
                </a:solidFill>
                <a:effectLst/>
                <a:latin typeface="Google Sans"/>
              </a:rPr>
              <a:t>y &gt; 0: hệ số nhân cho khoảng cách giữa các giá trị khả thi</a:t>
            </a:r>
          </a:p>
        </p:txBody>
      </p:sp>
    </p:spTree>
    <p:extLst>
      <p:ext uri="{BB962C8B-B14F-4D97-AF65-F5344CB8AC3E}">
        <p14:creationId xmlns:p14="http://schemas.microsoft.com/office/powerpoint/2010/main" val="24144608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0f8298293a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0f8298293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0" i="1">
                <a:solidFill>
                  <a:srgbClr val="E3E3E3"/>
                </a:solidFill>
                <a:effectLst/>
                <a:latin typeface="KaTeX_Math"/>
              </a:rPr>
              <a:t>F</a:t>
            </a:r>
            <a:r>
              <a:rPr lang="vi-VN" b="0" i="0">
                <a:solidFill>
                  <a:srgbClr val="E3E3E3"/>
                </a:solidFill>
                <a:effectLst/>
                <a:latin typeface="KaTeX_Main"/>
              </a:rPr>
              <a:t>(</a:t>
            </a:r>
            <a:r>
              <a:rPr lang="vi-VN" b="0" i="1">
                <a:solidFill>
                  <a:srgbClr val="E3E3E3"/>
                </a:solidFill>
                <a:effectLst/>
                <a:latin typeface="KaTeX_Math"/>
              </a:rPr>
              <a:t>s</a:t>
            </a:r>
            <a:r>
              <a:rPr lang="vi-VN" b="0" i="0">
                <a:solidFill>
                  <a:srgbClr val="E3E3E3"/>
                </a:solidFill>
                <a:effectLst/>
                <a:latin typeface="KaTeX_Main"/>
              </a:rPr>
              <a:t>⊔⟨</a:t>
            </a:r>
            <a:r>
              <a:rPr lang="vi-VN" b="0" i="1">
                <a:solidFill>
                  <a:srgbClr val="E3E3E3"/>
                </a:solidFill>
                <a:effectLst/>
                <a:latin typeface="KaTeX_Math"/>
              </a:rPr>
              <a:t>e</a:t>
            </a:r>
            <a:r>
              <a:rPr lang="vi-VN" b="0" i="0">
                <a:solidFill>
                  <a:srgbClr val="E3E3E3"/>
                </a:solidFill>
                <a:effectLst/>
                <a:latin typeface="KaTeX_Main"/>
              </a:rPr>
              <a:t>,</a:t>
            </a:r>
            <a:r>
              <a:rPr lang="vi-VN" b="0" i="1">
                <a:solidFill>
                  <a:srgbClr val="E3E3E3"/>
                </a:solidFill>
                <a:effectLst/>
                <a:latin typeface="KaTeX_Math"/>
              </a:rPr>
              <a:t>k</a:t>
            </a:r>
            <a:r>
              <a:rPr lang="vi-VN" b="0" i="0">
                <a:solidFill>
                  <a:srgbClr val="E3E3E3"/>
                </a:solidFill>
                <a:effectLst/>
                <a:latin typeface="KaTeX_Main"/>
              </a:rPr>
              <a:t>⟩)</a:t>
            </a:r>
            <a:r>
              <a:rPr lang="vi-VN" b="0" i="0">
                <a:solidFill>
                  <a:srgbClr val="E3E3E3"/>
                </a:solidFill>
                <a:effectLst/>
                <a:latin typeface="Google Sans"/>
              </a:rPr>
              <a:t> là giá trị mục tiêu của giải pháp </a:t>
            </a:r>
            <a:r>
              <a:rPr lang="vi-VN" b="0" i="1">
                <a:solidFill>
                  <a:srgbClr val="E3E3E3"/>
                </a:solidFill>
                <a:effectLst/>
                <a:latin typeface="KaTeX_Math"/>
              </a:rPr>
              <a:t>s</a:t>
            </a:r>
            <a:r>
              <a:rPr lang="vi-VN" b="0" i="0">
                <a:solidFill>
                  <a:srgbClr val="E3E3E3"/>
                </a:solidFill>
                <a:effectLst/>
                <a:latin typeface="Google Sans"/>
              </a:rPr>
              <a:t> sau khi thêm phần tử </a:t>
            </a:r>
            <a:r>
              <a:rPr lang="vi-VN" b="0" i="1">
                <a:solidFill>
                  <a:srgbClr val="E3E3E3"/>
                </a:solidFill>
                <a:effectLst/>
                <a:latin typeface="KaTeX_Math"/>
              </a:rPr>
              <a:t>k</a:t>
            </a:r>
            <a:r>
              <a:rPr lang="vi-VN" b="0" i="0">
                <a:solidFill>
                  <a:srgbClr val="E3E3E3"/>
                </a:solidFill>
                <a:effectLst/>
                <a:latin typeface="Google Sans"/>
              </a:rPr>
              <a:t> vào đỉnh </a:t>
            </a:r>
            <a:r>
              <a:rPr lang="vi-VN" b="0" i="1">
                <a:solidFill>
                  <a:srgbClr val="E3E3E3"/>
                </a:solidFill>
                <a:effectLst/>
                <a:latin typeface="KaTeX_Math"/>
              </a:rPr>
              <a:t>e</a:t>
            </a:r>
            <a:r>
              <a:rPr lang="vi-VN" b="0" i="0">
                <a:solidFill>
                  <a:srgbClr val="E3E3E3"/>
                </a:solidFill>
                <a:effectLst/>
                <a:latin typeface="Google Sans"/>
              </a:rPr>
              <a:t>.</a:t>
            </a:r>
            <a:endParaRPr/>
          </a:p>
        </p:txBody>
      </p:sp>
    </p:spTree>
    <p:extLst>
      <p:ext uri="{BB962C8B-B14F-4D97-AF65-F5344CB8AC3E}">
        <p14:creationId xmlns:p14="http://schemas.microsoft.com/office/powerpoint/2010/main" val="14519223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0f8298293a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0f8298293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0" i="1">
                <a:solidFill>
                  <a:srgbClr val="E3E3E3"/>
                </a:solidFill>
                <a:effectLst/>
                <a:latin typeface="KaTeX_Math"/>
              </a:rPr>
              <a:t>F</a:t>
            </a:r>
            <a:r>
              <a:rPr lang="vi-VN" b="0" i="0">
                <a:solidFill>
                  <a:srgbClr val="E3E3E3"/>
                </a:solidFill>
                <a:effectLst/>
                <a:latin typeface="KaTeX_Main"/>
              </a:rPr>
              <a:t>(</a:t>
            </a:r>
            <a:r>
              <a:rPr lang="vi-VN" b="0" i="1">
                <a:solidFill>
                  <a:srgbClr val="E3E3E3"/>
                </a:solidFill>
                <a:effectLst/>
                <a:latin typeface="KaTeX_Math"/>
              </a:rPr>
              <a:t>s</a:t>
            </a:r>
            <a:r>
              <a:rPr lang="vi-VN" b="0" i="0">
                <a:solidFill>
                  <a:srgbClr val="E3E3E3"/>
                </a:solidFill>
                <a:effectLst/>
                <a:latin typeface="KaTeX_Main"/>
              </a:rPr>
              <a:t>⊔⟨</a:t>
            </a:r>
            <a:r>
              <a:rPr lang="vi-VN" b="0" i="1">
                <a:solidFill>
                  <a:srgbClr val="E3E3E3"/>
                </a:solidFill>
                <a:effectLst/>
                <a:latin typeface="KaTeX_Math"/>
              </a:rPr>
              <a:t>e</a:t>
            </a:r>
            <a:r>
              <a:rPr lang="vi-VN" b="0" i="0">
                <a:solidFill>
                  <a:srgbClr val="E3E3E3"/>
                </a:solidFill>
                <a:effectLst/>
                <a:latin typeface="KaTeX_Main"/>
              </a:rPr>
              <a:t>,</a:t>
            </a:r>
            <a:r>
              <a:rPr lang="vi-VN" b="0" i="1">
                <a:solidFill>
                  <a:srgbClr val="E3E3E3"/>
                </a:solidFill>
                <a:effectLst/>
                <a:latin typeface="KaTeX_Math"/>
              </a:rPr>
              <a:t>k</a:t>
            </a:r>
            <a:r>
              <a:rPr lang="vi-VN" b="0" i="0">
                <a:solidFill>
                  <a:srgbClr val="E3E3E3"/>
                </a:solidFill>
                <a:effectLst/>
                <a:latin typeface="KaTeX_Main"/>
              </a:rPr>
              <a:t>⟩)</a:t>
            </a:r>
            <a:r>
              <a:rPr lang="vi-VN" b="0" i="0">
                <a:solidFill>
                  <a:srgbClr val="E3E3E3"/>
                </a:solidFill>
                <a:effectLst/>
                <a:latin typeface="Google Sans"/>
              </a:rPr>
              <a:t> là giá trị mục tiêu của giải pháp </a:t>
            </a:r>
            <a:r>
              <a:rPr lang="vi-VN" b="0" i="1">
                <a:solidFill>
                  <a:srgbClr val="E3E3E3"/>
                </a:solidFill>
                <a:effectLst/>
                <a:latin typeface="KaTeX_Math"/>
              </a:rPr>
              <a:t>s</a:t>
            </a:r>
            <a:r>
              <a:rPr lang="vi-VN" b="0" i="0">
                <a:solidFill>
                  <a:srgbClr val="E3E3E3"/>
                </a:solidFill>
                <a:effectLst/>
                <a:latin typeface="Google Sans"/>
              </a:rPr>
              <a:t> sau khi thêm phần tử </a:t>
            </a:r>
            <a:r>
              <a:rPr lang="vi-VN" b="0" i="1">
                <a:solidFill>
                  <a:srgbClr val="E3E3E3"/>
                </a:solidFill>
                <a:effectLst/>
                <a:latin typeface="KaTeX_Math"/>
              </a:rPr>
              <a:t>k</a:t>
            </a:r>
            <a:r>
              <a:rPr lang="vi-VN" b="0" i="0">
                <a:solidFill>
                  <a:srgbClr val="E3E3E3"/>
                </a:solidFill>
                <a:effectLst/>
                <a:latin typeface="Google Sans"/>
              </a:rPr>
              <a:t> vào đỉnh </a:t>
            </a:r>
            <a:r>
              <a:rPr lang="vi-VN" b="0" i="1">
                <a:solidFill>
                  <a:srgbClr val="E3E3E3"/>
                </a:solidFill>
                <a:effectLst/>
                <a:latin typeface="KaTeX_Math"/>
              </a:rPr>
              <a:t>e</a:t>
            </a:r>
            <a:r>
              <a:rPr lang="vi-VN" b="0" i="0">
                <a:solidFill>
                  <a:srgbClr val="E3E3E3"/>
                </a:solidFill>
                <a:effectLst/>
                <a:latin typeface="Google Sans"/>
              </a:rPr>
              <a:t>.</a:t>
            </a:r>
            <a:endParaRPr/>
          </a:p>
        </p:txBody>
      </p:sp>
    </p:spTree>
    <p:extLst>
      <p:ext uri="{BB962C8B-B14F-4D97-AF65-F5344CB8AC3E}">
        <p14:creationId xmlns:p14="http://schemas.microsoft.com/office/powerpoint/2010/main" val="4016611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0f8298293a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0f8298293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0" i="1">
                <a:solidFill>
                  <a:srgbClr val="E3E3E3"/>
                </a:solidFill>
                <a:effectLst/>
                <a:latin typeface="KaTeX_Math"/>
              </a:rPr>
              <a:t>F</a:t>
            </a:r>
            <a:r>
              <a:rPr lang="vi-VN" b="0" i="0">
                <a:solidFill>
                  <a:srgbClr val="E3E3E3"/>
                </a:solidFill>
                <a:effectLst/>
                <a:latin typeface="KaTeX_Main"/>
              </a:rPr>
              <a:t>(</a:t>
            </a:r>
            <a:r>
              <a:rPr lang="vi-VN" b="0" i="1">
                <a:solidFill>
                  <a:srgbClr val="E3E3E3"/>
                </a:solidFill>
                <a:effectLst/>
                <a:latin typeface="KaTeX_Math"/>
              </a:rPr>
              <a:t>s</a:t>
            </a:r>
            <a:r>
              <a:rPr lang="vi-VN" b="0" i="0">
                <a:solidFill>
                  <a:srgbClr val="E3E3E3"/>
                </a:solidFill>
                <a:effectLst/>
                <a:latin typeface="KaTeX_Main"/>
              </a:rPr>
              <a:t>⊔⟨</a:t>
            </a:r>
            <a:r>
              <a:rPr lang="vi-VN" b="0" i="1">
                <a:solidFill>
                  <a:srgbClr val="E3E3E3"/>
                </a:solidFill>
                <a:effectLst/>
                <a:latin typeface="KaTeX_Math"/>
              </a:rPr>
              <a:t>e</a:t>
            </a:r>
            <a:r>
              <a:rPr lang="vi-VN" b="0" i="0">
                <a:solidFill>
                  <a:srgbClr val="E3E3E3"/>
                </a:solidFill>
                <a:effectLst/>
                <a:latin typeface="KaTeX_Main"/>
              </a:rPr>
              <a:t>,</a:t>
            </a:r>
            <a:r>
              <a:rPr lang="vi-VN" b="0" i="1">
                <a:solidFill>
                  <a:srgbClr val="E3E3E3"/>
                </a:solidFill>
                <a:effectLst/>
                <a:latin typeface="KaTeX_Math"/>
              </a:rPr>
              <a:t>k</a:t>
            </a:r>
            <a:r>
              <a:rPr lang="vi-VN" b="0" i="0">
                <a:solidFill>
                  <a:srgbClr val="E3E3E3"/>
                </a:solidFill>
                <a:effectLst/>
                <a:latin typeface="KaTeX_Main"/>
              </a:rPr>
              <a:t>⟩)</a:t>
            </a:r>
            <a:r>
              <a:rPr lang="vi-VN" b="0" i="0">
                <a:solidFill>
                  <a:srgbClr val="E3E3E3"/>
                </a:solidFill>
                <a:effectLst/>
                <a:latin typeface="Google Sans"/>
              </a:rPr>
              <a:t> là giá trị mục tiêu của giải pháp </a:t>
            </a:r>
            <a:r>
              <a:rPr lang="vi-VN" b="0" i="1">
                <a:solidFill>
                  <a:srgbClr val="E3E3E3"/>
                </a:solidFill>
                <a:effectLst/>
                <a:latin typeface="KaTeX_Math"/>
              </a:rPr>
              <a:t>s</a:t>
            </a:r>
            <a:r>
              <a:rPr lang="vi-VN" b="0" i="0">
                <a:solidFill>
                  <a:srgbClr val="E3E3E3"/>
                </a:solidFill>
                <a:effectLst/>
                <a:latin typeface="Google Sans"/>
              </a:rPr>
              <a:t> sau khi thêm phần tử </a:t>
            </a:r>
            <a:r>
              <a:rPr lang="vi-VN" b="0" i="1">
                <a:solidFill>
                  <a:srgbClr val="E3E3E3"/>
                </a:solidFill>
                <a:effectLst/>
                <a:latin typeface="KaTeX_Math"/>
              </a:rPr>
              <a:t>k</a:t>
            </a:r>
            <a:r>
              <a:rPr lang="vi-VN" b="0" i="0">
                <a:solidFill>
                  <a:srgbClr val="E3E3E3"/>
                </a:solidFill>
                <a:effectLst/>
                <a:latin typeface="Google Sans"/>
              </a:rPr>
              <a:t> vào đỉnh </a:t>
            </a:r>
            <a:r>
              <a:rPr lang="vi-VN" b="0" i="1">
                <a:solidFill>
                  <a:srgbClr val="E3E3E3"/>
                </a:solidFill>
                <a:effectLst/>
                <a:latin typeface="KaTeX_Math"/>
              </a:rPr>
              <a:t>e</a:t>
            </a:r>
            <a:r>
              <a:rPr lang="vi-VN" b="0" i="0">
                <a:solidFill>
                  <a:srgbClr val="E3E3E3"/>
                </a:solidFill>
                <a:effectLst/>
                <a:latin typeface="Google Sans"/>
              </a:rPr>
              <a:t>.</a:t>
            </a:r>
            <a:endParaRPr/>
          </a:p>
        </p:txBody>
      </p:sp>
    </p:spTree>
    <p:extLst>
      <p:ext uri="{BB962C8B-B14F-4D97-AF65-F5344CB8AC3E}">
        <p14:creationId xmlns:p14="http://schemas.microsoft.com/office/powerpoint/2010/main" val="50737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0f8298293a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0f8298293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0" i="1">
                <a:solidFill>
                  <a:srgbClr val="E3E3E3"/>
                </a:solidFill>
                <a:effectLst/>
                <a:latin typeface="KaTeX_Math"/>
              </a:rPr>
              <a:t>F</a:t>
            </a:r>
            <a:r>
              <a:rPr lang="vi-VN" b="0" i="0">
                <a:solidFill>
                  <a:srgbClr val="E3E3E3"/>
                </a:solidFill>
                <a:effectLst/>
                <a:latin typeface="KaTeX_Main"/>
              </a:rPr>
              <a:t>(</a:t>
            </a:r>
            <a:r>
              <a:rPr lang="vi-VN" b="0" i="1">
                <a:solidFill>
                  <a:srgbClr val="E3E3E3"/>
                </a:solidFill>
                <a:effectLst/>
                <a:latin typeface="KaTeX_Math"/>
              </a:rPr>
              <a:t>s</a:t>
            </a:r>
            <a:r>
              <a:rPr lang="vi-VN" b="0" i="0">
                <a:solidFill>
                  <a:srgbClr val="E3E3E3"/>
                </a:solidFill>
                <a:effectLst/>
                <a:latin typeface="KaTeX_Main"/>
              </a:rPr>
              <a:t>⊔⟨</a:t>
            </a:r>
            <a:r>
              <a:rPr lang="vi-VN" b="0" i="1">
                <a:solidFill>
                  <a:srgbClr val="E3E3E3"/>
                </a:solidFill>
                <a:effectLst/>
                <a:latin typeface="KaTeX_Math"/>
              </a:rPr>
              <a:t>e</a:t>
            </a:r>
            <a:r>
              <a:rPr lang="vi-VN" b="0" i="0">
                <a:solidFill>
                  <a:srgbClr val="E3E3E3"/>
                </a:solidFill>
                <a:effectLst/>
                <a:latin typeface="KaTeX_Main"/>
              </a:rPr>
              <a:t>,</a:t>
            </a:r>
            <a:r>
              <a:rPr lang="vi-VN" b="0" i="1">
                <a:solidFill>
                  <a:srgbClr val="E3E3E3"/>
                </a:solidFill>
                <a:effectLst/>
                <a:latin typeface="KaTeX_Math"/>
              </a:rPr>
              <a:t>k</a:t>
            </a:r>
            <a:r>
              <a:rPr lang="vi-VN" b="0" i="0">
                <a:solidFill>
                  <a:srgbClr val="E3E3E3"/>
                </a:solidFill>
                <a:effectLst/>
                <a:latin typeface="KaTeX_Main"/>
              </a:rPr>
              <a:t>⟩)</a:t>
            </a:r>
            <a:r>
              <a:rPr lang="vi-VN" b="0" i="0">
                <a:solidFill>
                  <a:srgbClr val="E3E3E3"/>
                </a:solidFill>
                <a:effectLst/>
                <a:latin typeface="Google Sans"/>
              </a:rPr>
              <a:t> là giá trị mục tiêu của giải pháp </a:t>
            </a:r>
            <a:r>
              <a:rPr lang="vi-VN" b="0" i="1">
                <a:solidFill>
                  <a:srgbClr val="E3E3E3"/>
                </a:solidFill>
                <a:effectLst/>
                <a:latin typeface="KaTeX_Math"/>
              </a:rPr>
              <a:t>s</a:t>
            </a:r>
            <a:r>
              <a:rPr lang="vi-VN" b="0" i="0">
                <a:solidFill>
                  <a:srgbClr val="E3E3E3"/>
                </a:solidFill>
                <a:effectLst/>
                <a:latin typeface="Google Sans"/>
              </a:rPr>
              <a:t> sau khi thêm phần tử </a:t>
            </a:r>
            <a:r>
              <a:rPr lang="vi-VN" b="0" i="1">
                <a:solidFill>
                  <a:srgbClr val="E3E3E3"/>
                </a:solidFill>
                <a:effectLst/>
                <a:latin typeface="KaTeX_Math"/>
              </a:rPr>
              <a:t>k</a:t>
            </a:r>
            <a:r>
              <a:rPr lang="vi-VN" b="0" i="0">
                <a:solidFill>
                  <a:srgbClr val="E3E3E3"/>
                </a:solidFill>
                <a:effectLst/>
                <a:latin typeface="Google Sans"/>
              </a:rPr>
              <a:t> vào đỉnh </a:t>
            </a:r>
            <a:r>
              <a:rPr lang="vi-VN" b="0" i="1">
                <a:solidFill>
                  <a:srgbClr val="E3E3E3"/>
                </a:solidFill>
                <a:effectLst/>
                <a:latin typeface="KaTeX_Math"/>
              </a:rPr>
              <a:t>e</a:t>
            </a:r>
            <a:r>
              <a:rPr lang="vi-VN" b="0" i="0">
                <a:solidFill>
                  <a:srgbClr val="E3E3E3"/>
                </a:solidFill>
                <a:effectLst/>
                <a:latin typeface="Google Sans"/>
              </a:rPr>
              <a:t>.</a:t>
            </a:r>
            <a:endParaRPr/>
          </a:p>
        </p:txBody>
      </p:sp>
    </p:spTree>
    <p:extLst>
      <p:ext uri="{BB962C8B-B14F-4D97-AF65-F5344CB8AC3E}">
        <p14:creationId xmlns:p14="http://schemas.microsoft.com/office/powerpoint/2010/main" val="3660947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20f8298293a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20f8298293a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0" i="1">
                <a:solidFill>
                  <a:srgbClr val="E3E3E3"/>
                </a:solidFill>
                <a:effectLst/>
                <a:latin typeface="KaTeX_Math"/>
              </a:rPr>
              <a:t>F</a:t>
            </a:r>
            <a:r>
              <a:rPr lang="vi-VN" b="0" i="0">
                <a:solidFill>
                  <a:srgbClr val="E3E3E3"/>
                </a:solidFill>
                <a:effectLst/>
                <a:latin typeface="KaTeX_Main"/>
              </a:rPr>
              <a:t>(</a:t>
            </a:r>
            <a:r>
              <a:rPr lang="vi-VN" b="0" i="1">
                <a:solidFill>
                  <a:srgbClr val="E3E3E3"/>
                </a:solidFill>
                <a:effectLst/>
                <a:latin typeface="KaTeX_Math"/>
              </a:rPr>
              <a:t>s</a:t>
            </a:r>
            <a:r>
              <a:rPr lang="vi-VN" b="0" i="0">
                <a:solidFill>
                  <a:srgbClr val="E3E3E3"/>
                </a:solidFill>
                <a:effectLst/>
                <a:latin typeface="KaTeX_Main"/>
              </a:rPr>
              <a:t>⊔⟨</a:t>
            </a:r>
            <a:r>
              <a:rPr lang="vi-VN" b="0" i="1">
                <a:solidFill>
                  <a:srgbClr val="E3E3E3"/>
                </a:solidFill>
                <a:effectLst/>
                <a:latin typeface="KaTeX_Math"/>
              </a:rPr>
              <a:t>e</a:t>
            </a:r>
            <a:r>
              <a:rPr lang="vi-VN" b="0" i="0">
                <a:solidFill>
                  <a:srgbClr val="E3E3E3"/>
                </a:solidFill>
                <a:effectLst/>
                <a:latin typeface="KaTeX_Main"/>
              </a:rPr>
              <a:t>,</a:t>
            </a:r>
            <a:r>
              <a:rPr lang="vi-VN" b="0" i="1">
                <a:solidFill>
                  <a:srgbClr val="E3E3E3"/>
                </a:solidFill>
                <a:effectLst/>
                <a:latin typeface="KaTeX_Math"/>
              </a:rPr>
              <a:t>k</a:t>
            </a:r>
            <a:r>
              <a:rPr lang="vi-VN" b="0" i="0">
                <a:solidFill>
                  <a:srgbClr val="E3E3E3"/>
                </a:solidFill>
                <a:effectLst/>
                <a:latin typeface="KaTeX_Main"/>
              </a:rPr>
              <a:t>⟩)</a:t>
            </a:r>
            <a:r>
              <a:rPr lang="vi-VN" b="0" i="0">
                <a:solidFill>
                  <a:srgbClr val="E3E3E3"/>
                </a:solidFill>
                <a:effectLst/>
                <a:latin typeface="Google Sans"/>
              </a:rPr>
              <a:t> là giá trị mục tiêu của giải pháp </a:t>
            </a:r>
            <a:r>
              <a:rPr lang="vi-VN" b="0" i="1">
                <a:solidFill>
                  <a:srgbClr val="E3E3E3"/>
                </a:solidFill>
                <a:effectLst/>
                <a:latin typeface="KaTeX_Math"/>
              </a:rPr>
              <a:t>s</a:t>
            </a:r>
            <a:r>
              <a:rPr lang="vi-VN" b="0" i="0">
                <a:solidFill>
                  <a:srgbClr val="E3E3E3"/>
                </a:solidFill>
                <a:effectLst/>
                <a:latin typeface="Google Sans"/>
              </a:rPr>
              <a:t> sau khi thêm phần tử </a:t>
            </a:r>
            <a:r>
              <a:rPr lang="vi-VN" b="0" i="1">
                <a:solidFill>
                  <a:srgbClr val="E3E3E3"/>
                </a:solidFill>
                <a:effectLst/>
                <a:latin typeface="KaTeX_Math"/>
              </a:rPr>
              <a:t>k</a:t>
            </a:r>
            <a:r>
              <a:rPr lang="vi-VN" b="0" i="0">
                <a:solidFill>
                  <a:srgbClr val="E3E3E3"/>
                </a:solidFill>
                <a:effectLst/>
                <a:latin typeface="Google Sans"/>
              </a:rPr>
              <a:t> vào đỉnh </a:t>
            </a:r>
            <a:r>
              <a:rPr lang="vi-VN" b="0" i="1">
                <a:solidFill>
                  <a:srgbClr val="E3E3E3"/>
                </a:solidFill>
                <a:effectLst/>
                <a:latin typeface="KaTeX_Math"/>
              </a:rPr>
              <a:t>e</a:t>
            </a:r>
            <a:r>
              <a:rPr lang="vi-VN" b="0" i="0">
                <a:solidFill>
                  <a:srgbClr val="E3E3E3"/>
                </a:solidFill>
                <a:effectLst/>
                <a:latin typeface="Google Sans"/>
              </a:rPr>
              <a:t>.</a:t>
            </a:r>
            <a:endParaRPr/>
          </a:p>
        </p:txBody>
      </p:sp>
    </p:spTree>
    <p:extLst>
      <p:ext uri="{BB962C8B-B14F-4D97-AF65-F5344CB8AC3E}">
        <p14:creationId xmlns:p14="http://schemas.microsoft.com/office/powerpoint/2010/main" val="17807388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77722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41967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67409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93102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287438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565908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53132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97820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172305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g1dd26329cfb_0_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 name="Google Shape;543;g1dd26329cfb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18213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826768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6557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63365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283321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741334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20f8298293a_0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 name="Google Shape;1325;g20f8298293a_0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Google Shape;672;g20f8298293a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3" name="Google Shape;673;g20f8298293a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br>
              <a:rPr lang="vi-VN" b="0" i="0" dirty="0">
                <a:solidFill>
                  <a:srgbClr val="E3E3E3"/>
                </a:solidFill>
                <a:effectLst/>
                <a:latin typeface="Google Sans"/>
              </a:rPr>
            </a:br>
            <a:r>
              <a:rPr lang="vi-VN" b="0" i="0" dirty="0">
                <a:solidFill>
                  <a:srgbClr val="E3E3E3"/>
                </a:solidFill>
                <a:effectLst/>
                <a:latin typeface="Google Sans"/>
              </a:rPr>
              <a:t>Streaming Greedy (SGr) là một thuật toán đơn giản để giải quyết bài toán MkSC ồn. SGr hoạt động bằng cách quét một lần qua tập đỉnh của mạng và cho mỗi đỉnh, thuật toán sẽ chọn đỉnh đó với xác suất cao hơn nếu đỉnh đó có thể giúp lan truyền thông tin đến nhiều người dùng hơn</a:t>
            </a:r>
            <a:endParaRPr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20f8298293a_0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 name="Google Shape;1325;g20f8298293a_0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4067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00000"/>
                </a:solidFill>
                <a:effectLst/>
              </a:rPr>
              <a:t>Tuy nhiên, việc giải quyết các ràng buộc này có thể là một vấn đề khó khăn, đặc biệt là đối với các thuật toán có tính phức tạp cao. Do đó, việc nghiên cứu và phát triển các phương pháp tối ưu hóa các hàm mô đun con k đã trở thành một lĩnh vực quan trọng trong khoa học máy tính và các lĩnh vực liên quan.</a:t>
            </a:r>
            <a:endParaRPr lang="vi-VN">
              <a:effectLst/>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09537872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20f8298293a_0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 name="Google Shape;1325;g20f8298293a_0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566002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20f8298293a_0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20f8298293a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20f8298293a_0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 name="Google Shape;1325;g20f8298293a_0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528098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3"/>
        <p:cNvGrpSpPr/>
        <p:nvPr/>
      </p:nvGrpSpPr>
      <p:grpSpPr>
        <a:xfrm>
          <a:off x="0" y="0"/>
          <a:ext cx="0" cy="0"/>
          <a:chOff x="0" y="0"/>
          <a:chExt cx="0" cy="0"/>
        </a:xfrm>
      </p:grpSpPr>
      <p:sp>
        <p:nvSpPr>
          <p:cNvPr id="1324" name="Google Shape;1324;g20f8298293a_0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 name="Google Shape;1325;g20f8298293a_0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57605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00000"/>
                </a:solidFill>
                <a:effectLst/>
              </a:rPr>
              <a:t>Tuy nhiên, việc giải quyết các ràng buộc này có thể là một vấn đề khó khăn, đặc biệt là đối với các thuật toán có tính phức tạp cao. Do đó, việc nghiên cứu và phát triển các phương pháp tối ưu hóa các hàm mô đun con k đã trở thành một lĩnh vực quan trọng trong khoa học máy tính và các lĩnh vực liên quan.</a:t>
            </a:r>
            <a:endParaRPr lang="vi-VN">
              <a:effectLst/>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1425746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00000"/>
                </a:solidFill>
                <a:effectLst/>
              </a:rPr>
              <a:t>Tuy nhiên, việc giải quyết các ràng buộc này có thể là một vấn đề khó khăn, đặc biệt là đối với các thuật toán có tính phức tạp cao. Do đó, việc nghiên cứu và phát triển các phương pháp tối ưu hóa các hàm mô đun con k đã trở thành một lĩnh vực quan trọng trong khoa học máy tính và các lĩnh vực liên quan.</a:t>
            </a:r>
            <a:endParaRPr lang="vi-VN">
              <a:effectLst/>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4094664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E3E3E3"/>
                </a:solidFill>
                <a:effectLst/>
                <a:latin typeface="Google Sans"/>
              </a:rPr>
              <a:t>Vậy biểu thức này có nghĩa là tìm tập hợp S có số lượng phần tử không quá k, sao cho hàm submodular f(S) đạt giá trị tối đa.</a:t>
            </a:r>
            <a:endParaRPr lang="en-US" b="0" i="0">
              <a:solidFill>
                <a:srgbClr val="E3E3E3"/>
              </a:solidFill>
              <a:effectLst/>
              <a:latin typeface="Google Sans"/>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0" i="0">
              <a:solidFill>
                <a:srgbClr val="000000"/>
              </a:solidFill>
              <a:effectLs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00000"/>
                </a:solidFill>
                <a:effectLst/>
              </a:rPr>
              <a:t>Tuy nhiên, việc giải quyết các ràng buộc này có thể là một vấn đề khó khăn, đặc biệt là đối với các thuật toán có tính phức tạp cao. Do đó, việc nghiên cứu và phát triển các phương pháp tối ưu hóa các hàm mô đun con k đã trở thành một lĩnh vực quan trọng trong khoa học máy tính và các lĩnh vực liên quan.</a:t>
            </a:r>
            <a:endParaRPr lang="vi-VN">
              <a:effectLst/>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5123147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dd26329cfb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dd26329cfb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a:solidFill>
                  <a:srgbClr val="000000"/>
                </a:solidFill>
                <a:effectLst/>
              </a:rPr>
              <a:t>Tuy nhiên, việc giải quyết các ràng buộc này có thể là một vấn đề khó khăn, đặc biệt là đối với các thuật toán có tính phức tạp cao. Do đó, việc nghiên cứu và phát triển các phương pháp tối ưu hóa các hàm mô đun con k đã trở thành một lĩnh vực quan trọng trong khoa học máy tính và các lĩnh vực liên quan.</a:t>
            </a:r>
            <a:endParaRPr lang="vi-VN">
              <a:effectLst/>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4917450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3943375" y="1207275"/>
            <a:ext cx="4290300" cy="19704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191919"/>
              </a:buClr>
              <a:buSzPts val="5200"/>
              <a:buNone/>
              <a:defRPr sz="4200" b="1">
                <a:solidFill>
                  <a:schemeClr val="dk2"/>
                </a:solidFill>
                <a:latin typeface="Oswald"/>
                <a:ea typeface="Oswald"/>
                <a:cs typeface="Oswald"/>
                <a:sym typeface="Oswald"/>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3943375" y="3278500"/>
            <a:ext cx="2966400" cy="4242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2"/>
                </a:solidFill>
                <a:latin typeface="Fira Code Light"/>
                <a:ea typeface="Fira Code Light"/>
                <a:cs typeface="Fira Code Light"/>
                <a:sym typeface="Fira Code Light"/>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424000" y="209250"/>
            <a:ext cx="433550" cy="78899"/>
            <a:chOff x="8424000" y="285450"/>
            <a:chExt cx="433550" cy="78899"/>
          </a:xfrm>
        </p:grpSpPr>
        <p:cxnSp>
          <p:nvCxnSpPr>
            <p:cNvPr id="13" name="Google Shape;13;p2"/>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4" name="Google Shape;14;p2"/>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8785929" y="285450"/>
              <a:ext cx="71621" cy="78899"/>
              <a:chOff x="3621700" y="273825"/>
              <a:chExt cx="100875" cy="111125"/>
            </a:xfrm>
          </p:grpSpPr>
          <p:cxnSp>
            <p:nvCxnSpPr>
              <p:cNvPr id="16" name="Google Shape;16;p2"/>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7" name="Google Shape;17;p2"/>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9"/>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9"/>
        <p:cNvGrpSpPr/>
        <p:nvPr/>
      </p:nvGrpSpPr>
      <p:grpSpPr>
        <a:xfrm>
          <a:off x="0" y="0"/>
          <a:ext cx="0" cy="0"/>
          <a:chOff x="0" y="0"/>
          <a:chExt cx="0" cy="0"/>
        </a:xfrm>
      </p:grpSpPr>
      <p:sp>
        <p:nvSpPr>
          <p:cNvPr id="30" name="Google Shape;30;p4"/>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4"/>
          <p:cNvSpPr txBox="1">
            <a:spLocks noGrp="1"/>
          </p:cNvSpPr>
          <p:nvPr>
            <p:ph type="body" idx="1"/>
          </p:nvPr>
        </p:nvSpPr>
        <p:spPr>
          <a:xfrm>
            <a:off x="1100700" y="1850375"/>
            <a:ext cx="6942600" cy="21423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accent1"/>
              </a:buClr>
              <a:buSzPts val="1100"/>
              <a:buChar char="●"/>
              <a:defRPr sz="1200"/>
            </a:lvl1pPr>
            <a:lvl2pPr marL="914400" lvl="1" indent="-304800" rtl="0">
              <a:lnSpc>
                <a:spcPct val="100000"/>
              </a:lnSpc>
              <a:spcBef>
                <a:spcPts val="0"/>
              </a:spcBef>
              <a:spcAft>
                <a:spcPts val="0"/>
              </a:spcAft>
              <a:buClr>
                <a:schemeClr val="accent1"/>
              </a:buClr>
              <a:buSzPts val="1200"/>
              <a:buFont typeface="Roboto Condensed"/>
              <a:buAutoNum type="alphaLcPeriod"/>
              <a:defRPr sz="1200"/>
            </a:lvl2pPr>
            <a:lvl3pPr marL="1371600" lvl="2" indent="-304800" rtl="0">
              <a:lnSpc>
                <a:spcPct val="115000"/>
              </a:lnSpc>
              <a:spcBef>
                <a:spcPts val="0"/>
              </a:spcBef>
              <a:spcAft>
                <a:spcPts val="0"/>
              </a:spcAft>
              <a:buSzPts val="1200"/>
              <a:buFont typeface="Roboto Condensed Light"/>
              <a:buChar char="■"/>
              <a:defRPr/>
            </a:lvl3pPr>
            <a:lvl4pPr marL="1828800" lvl="3" indent="-304800" rtl="0">
              <a:lnSpc>
                <a:spcPct val="115000"/>
              </a:lnSpc>
              <a:spcBef>
                <a:spcPts val="0"/>
              </a:spcBef>
              <a:spcAft>
                <a:spcPts val="0"/>
              </a:spcAft>
              <a:buSzPts val="1200"/>
              <a:buFont typeface="Roboto Condensed Light"/>
              <a:buChar char="●"/>
              <a:defRPr/>
            </a:lvl4pPr>
            <a:lvl5pPr marL="2286000" lvl="4" indent="-304800" rtl="0">
              <a:lnSpc>
                <a:spcPct val="115000"/>
              </a:lnSpc>
              <a:spcBef>
                <a:spcPts val="0"/>
              </a:spcBef>
              <a:spcAft>
                <a:spcPts val="0"/>
              </a:spcAft>
              <a:buSzPts val="1200"/>
              <a:buFont typeface="Roboto Condensed Light"/>
              <a:buChar char="○"/>
              <a:defRPr/>
            </a:lvl5pPr>
            <a:lvl6pPr marL="2743200" lvl="5" indent="-304800" rtl="0">
              <a:lnSpc>
                <a:spcPct val="115000"/>
              </a:lnSpc>
              <a:spcBef>
                <a:spcPts val="0"/>
              </a:spcBef>
              <a:spcAft>
                <a:spcPts val="0"/>
              </a:spcAft>
              <a:buSzPts val="1200"/>
              <a:buFont typeface="Roboto Condensed Light"/>
              <a:buChar char="■"/>
              <a:defRPr/>
            </a:lvl6pPr>
            <a:lvl7pPr marL="3200400" lvl="6" indent="-304800" rtl="0">
              <a:lnSpc>
                <a:spcPct val="115000"/>
              </a:lnSpc>
              <a:spcBef>
                <a:spcPts val="0"/>
              </a:spcBef>
              <a:spcAft>
                <a:spcPts val="0"/>
              </a:spcAft>
              <a:buSzPts val="1200"/>
              <a:buFont typeface="Roboto Condensed Light"/>
              <a:buChar char="●"/>
              <a:defRPr/>
            </a:lvl7pPr>
            <a:lvl8pPr marL="3657600" lvl="7" indent="-304800" rtl="0">
              <a:lnSpc>
                <a:spcPct val="115000"/>
              </a:lnSpc>
              <a:spcBef>
                <a:spcPts val="0"/>
              </a:spcBef>
              <a:spcAft>
                <a:spcPts val="0"/>
              </a:spcAft>
              <a:buSzPts val="1200"/>
              <a:buFont typeface="Roboto Condensed Light"/>
              <a:buChar char="○"/>
              <a:defRPr/>
            </a:lvl8pPr>
            <a:lvl9pPr marL="4114800" lvl="8" indent="-304800" rtl="0">
              <a:lnSpc>
                <a:spcPct val="115000"/>
              </a:lnSpc>
              <a:spcBef>
                <a:spcPts val="0"/>
              </a:spcBef>
              <a:spcAft>
                <a:spcPts val="0"/>
              </a:spcAft>
              <a:buSzPts val="1200"/>
              <a:buFont typeface="Roboto Condensed Light"/>
              <a:buChar char="■"/>
              <a:defRPr/>
            </a:lvl9pPr>
          </a:lstStyle>
          <a:p>
            <a:endParaRPr/>
          </a:p>
        </p:txBody>
      </p:sp>
      <p:grpSp>
        <p:nvGrpSpPr>
          <p:cNvPr id="33" name="Google Shape;33;p4"/>
          <p:cNvGrpSpPr/>
          <p:nvPr/>
        </p:nvGrpSpPr>
        <p:grpSpPr>
          <a:xfrm>
            <a:off x="8424000" y="209250"/>
            <a:ext cx="433550" cy="78899"/>
            <a:chOff x="8424000" y="285450"/>
            <a:chExt cx="433550" cy="78899"/>
          </a:xfrm>
        </p:grpSpPr>
        <p:cxnSp>
          <p:nvCxnSpPr>
            <p:cNvPr id="34" name="Google Shape;34;p4"/>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35" name="Google Shape;35;p4"/>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4"/>
            <p:cNvGrpSpPr/>
            <p:nvPr/>
          </p:nvGrpSpPr>
          <p:grpSpPr>
            <a:xfrm>
              <a:off x="8785929" y="285450"/>
              <a:ext cx="71621" cy="78899"/>
              <a:chOff x="3621700" y="273825"/>
              <a:chExt cx="100875" cy="111125"/>
            </a:xfrm>
          </p:grpSpPr>
          <p:cxnSp>
            <p:nvCxnSpPr>
              <p:cNvPr id="37" name="Google Shape;37;p4"/>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38" name="Google Shape;38;p4"/>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extLst>
      <p:ext uri="{BB962C8B-B14F-4D97-AF65-F5344CB8AC3E}">
        <p14:creationId xmlns:p14="http://schemas.microsoft.com/office/powerpoint/2010/main" val="34324275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txBox="1">
            <a:spLocks noGrp="1"/>
          </p:cNvSpPr>
          <p:nvPr>
            <p:ph type="title"/>
          </p:nvPr>
        </p:nvSpPr>
        <p:spPr>
          <a:xfrm>
            <a:off x="948600" y="1893800"/>
            <a:ext cx="3936300" cy="1499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 name="Google Shape;21;p3"/>
          <p:cNvSpPr txBox="1">
            <a:spLocks noGrp="1"/>
          </p:cNvSpPr>
          <p:nvPr>
            <p:ph type="title" idx="2" hasCustomPrompt="1"/>
          </p:nvPr>
        </p:nvSpPr>
        <p:spPr>
          <a:xfrm>
            <a:off x="948600" y="1052000"/>
            <a:ext cx="16254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0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948600" y="3392900"/>
            <a:ext cx="3652200" cy="71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 name="Google Shape;23;p3"/>
          <p:cNvGrpSpPr/>
          <p:nvPr/>
        </p:nvGrpSpPr>
        <p:grpSpPr>
          <a:xfrm>
            <a:off x="8424000" y="209250"/>
            <a:ext cx="433550" cy="78899"/>
            <a:chOff x="8424000" y="285450"/>
            <a:chExt cx="433550" cy="78899"/>
          </a:xfrm>
        </p:grpSpPr>
        <p:cxnSp>
          <p:nvCxnSpPr>
            <p:cNvPr id="24" name="Google Shape;24;p3"/>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25" name="Google Shape;25;p3"/>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 name="Google Shape;26;p3"/>
            <p:cNvGrpSpPr/>
            <p:nvPr/>
          </p:nvGrpSpPr>
          <p:grpSpPr>
            <a:xfrm>
              <a:off x="8785929" y="285450"/>
              <a:ext cx="71621" cy="78899"/>
              <a:chOff x="3621700" y="273825"/>
              <a:chExt cx="100875" cy="111125"/>
            </a:xfrm>
          </p:grpSpPr>
          <p:cxnSp>
            <p:nvCxnSpPr>
              <p:cNvPr id="27" name="Google Shape;27;p3"/>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28" name="Google Shape;28;p3"/>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9"/>
        <p:cNvGrpSpPr/>
        <p:nvPr/>
      </p:nvGrpSpPr>
      <p:grpSpPr>
        <a:xfrm>
          <a:off x="0" y="0"/>
          <a:ext cx="0" cy="0"/>
          <a:chOff x="0" y="0"/>
          <a:chExt cx="0" cy="0"/>
        </a:xfrm>
      </p:grpSpPr>
      <p:sp>
        <p:nvSpPr>
          <p:cNvPr id="40" name="Google Shape;40;p5"/>
          <p:cNvSpPr/>
          <p:nvPr/>
        </p:nvSpPr>
        <p:spPr>
          <a:xfrm>
            <a:off x="720000" y="1188900"/>
            <a:ext cx="38031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4620900" y="1188900"/>
            <a:ext cx="38031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txBox="1">
            <a:spLocks noGrp="1"/>
          </p:cNvSpPr>
          <p:nvPr>
            <p:ph type="subTitle" idx="1"/>
          </p:nvPr>
        </p:nvSpPr>
        <p:spPr>
          <a:xfrm>
            <a:off x="1149300" y="2465950"/>
            <a:ext cx="2944500" cy="4620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3" name="Google Shape;43;p5"/>
          <p:cNvSpPr txBox="1">
            <a:spLocks noGrp="1"/>
          </p:cNvSpPr>
          <p:nvPr>
            <p:ph type="subTitle" idx="2"/>
          </p:nvPr>
        </p:nvSpPr>
        <p:spPr>
          <a:xfrm>
            <a:off x="5126400" y="2558050"/>
            <a:ext cx="2944500" cy="2778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000" b="1">
                <a:solidFill>
                  <a:schemeClr val="dk2"/>
                </a:solidFill>
                <a:latin typeface="Oswald"/>
                <a:ea typeface="Oswald"/>
                <a:cs typeface="Oswald"/>
                <a:sym typeface="Oswal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4" name="Google Shape;44;p5"/>
          <p:cNvSpPr txBox="1">
            <a:spLocks noGrp="1"/>
          </p:cNvSpPr>
          <p:nvPr>
            <p:ph type="subTitle" idx="3"/>
          </p:nvPr>
        </p:nvSpPr>
        <p:spPr>
          <a:xfrm>
            <a:off x="1149300" y="2927650"/>
            <a:ext cx="2944500" cy="1278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 name="Google Shape;45;p5"/>
          <p:cNvSpPr txBox="1">
            <a:spLocks noGrp="1"/>
          </p:cNvSpPr>
          <p:nvPr>
            <p:ph type="subTitle" idx="4"/>
          </p:nvPr>
        </p:nvSpPr>
        <p:spPr>
          <a:xfrm>
            <a:off x="5050200" y="2927650"/>
            <a:ext cx="2944500" cy="12786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 name="Google Shape;46;p5"/>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7" name="Google Shape;47;p5"/>
          <p:cNvGrpSpPr/>
          <p:nvPr/>
        </p:nvGrpSpPr>
        <p:grpSpPr>
          <a:xfrm>
            <a:off x="8424000" y="209250"/>
            <a:ext cx="433550" cy="78899"/>
            <a:chOff x="8424000" y="285450"/>
            <a:chExt cx="433550" cy="78899"/>
          </a:xfrm>
        </p:grpSpPr>
        <p:cxnSp>
          <p:nvCxnSpPr>
            <p:cNvPr id="48" name="Google Shape;48;p5"/>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49" name="Google Shape;49;p5"/>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5"/>
            <p:cNvGrpSpPr/>
            <p:nvPr/>
          </p:nvGrpSpPr>
          <p:grpSpPr>
            <a:xfrm>
              <a:off x="8785929" y="285450"/>
              <a:ext cx="71621" cy="78899"/>
              <a:chOff x="3621700" y="273825"/>
              <a:chExt cx="100875" cy="111125"/>
            </a:xfrm>
          </p:grpSpPr>
          <p:cxnSp>
            <p:nvCxnSpPr>
              <p:cNvPr id="51" name="Google Shape;51;p5"/>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52" name="Google Shape;52;p5"/>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6"/>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6" name="Google Shape;56;p6"/>
          <p:cNvGrpSpPr/>
          <p:nvPr/>
        </p:nvGrpSpPr>
        <p:grpSpPr>
          <a:xfrm>
            <a:off x="8424000" y="209250"/>
            <a:ext cx="433550" cy="78899"/>
            <a:chOff x="8424000" y="285450"/>
            <a:chExt cx="433550" cy="78899"/>
          </a:xfrm>
        </p:grpSpPr>
        <p:cxnSp>
          <p:nvCxnSpPr>
            <p:cNvPr id="57" name="Google Shape;57;p6"/>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58" name="Google Shape;58;p6"/>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785929" y="285450"/>
              <a:ext cx="71621" cy="78899"/>
              <a:chOff x="3621700" y="273825"/>
              <a:chExt cx="100875" cy="111125"/>
            </a:xfrm>
          </p:grpSpPr>
          <p:cxnSp>
            <p:nvCxnSpPr>
              <p:cNvPr id="60" name="Google Shape;60;p6"/>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61" name="Google Shape;61;p6"/>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sp>
        <p:nvSpPr>
          <p:cNvPr id="63" name="Google Shape;63;p7"/>
          <p:cNvSpPr/>
          <p:nvPr/>
        </p:nvSpPr>
        <p:spPr>
          <a:xfrm>
            <a:off x="720000" y="1188900"/>
            <a:ext cx="7704000" cy="3414600"/>
          </a:xfrm>
          <a:prstGeom prst="roundRect">
            <a:avLst>
              <a:gd name="adj" fmla="val 4651"/>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txBox="1">
            <a:spLocks noGrp="1"/>
          </p:cNvSpPr>
          <p:nvPr>
            <p:ph type="title"/>
          </p:nvPr>
        </p:nvSpPr>
        <p:spPr>
          <a:xfrm>
            <a:off x="720000" y="540000"/>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5" name="Google Shape;65;p7"/>
          <p:cNvSpPr txBox="1">
            <a:spLocks noGrp="1"/>
          </p:cNvSpPr>
          <p:nvPr>
            <p:ph type="body" idx="1"/>
          </p:nvPr>
        </p:nvSpPr>
        <p:spPr>
          <a:xfrm>
            <a:off x="1056600" y="1598400"/>
            <a:ext cx="3492000" cy="2595600"/>
          </a:xfrm>
          <a:prstGeom prst="rect">
            <a:avLst/>
          </a:prstGeom>
        </p:spPr>
        <p:txBody>
          <a:bodyPr spcFirstLastPara="1" wrap="square" lIns="91425" tIns="91425" rIns="91425" bIns="91425" anchor="ctr" anchorCtr="0">
            <a:noAutofit/>
          </a:bodyPr>
          <a:lstStyle>
            <a:lvl1pPr marL="457200" lvl="0" indent="-279400" rtl="0">
              <a:lnSpc>
                <a:spcPct val="100000"/>
              </a:lnSpc>
              <a:spcBef>
                <a:spcPts val="0"/>
              </a:spcBef>
              <a:spcAft>
                <a:spcPts val="0"/>
              </a:spcAft>
              <a:buSzPts val="800"/>
              <a:buFont typeface="Open Sans"/>
              <a:buChar char="●"/>
              <a:defRPr sz="1400"/>
            </a:lvl1pPr>
            <a:lvl2pPr marL="914400" lvl="1" indent="-279400" rtl="0">
              <a:lnSpc>
                <a:spcPct val="115000"/>
              </a:lnSpc>
              <a:spcBef>
                <a:spcPts val="0"/>
              </a:spcBef>
              <a:spcAft>
                <a:spcPts val="0"/>
              </a:spcAft>
              <a:buSzPts val="800"/>
              <a:buFont typeface="Open Sans"/>
              <a:buChar char="○"/>
              <a:defRPr/>
            </a:lvl2pPr>
            <a:lvl3pPr marL="1371600" lvl="2" indent="-279400" rtl="0">
              <a:lnSpc>
                <a:spcPct val="115000"/>
              </a:lnSpc>
              <a:spcBef>
                <a:spcPts val="0"/>
              </a:spcBef>
              <a:spcAft>
                <a:spcPts val="0"/>
              </a:spcAft>
              <a:buSzPts val="800"/>
              <a:buFont typeface="Open Sans"/>
              <a:buChar char="■"/>
              <a:defRPr/>
            </a:lvl3pPr>
            <a:lvl4pPr marL="1828800" lvl="3" indent="-279400" rtl="0">
              <a:lnSpc>
                <a:spcPct val="115000"/>
              </a:lnSpc>
              <a:spcBef>
                <a:spcPts val="0"/>
              </a:spcBef>
              <a:spcAft>
                <a:spcPts val="0"/>
              </a:spcAft>
              <a:buSzPts val="800"/>
              <a:buFont typeface="Open Sans"/>
              <a:buChar char="●"/>
              <a:defRPr/>
            </a:lvl4pPr>
            <a:lvl5pPr marL="2286000" lvl="4" indent="-304800" rtl="0">
              <a:lnSpc>
                <a:spcPct val="115000"/>
              </a:lnSpc>
              <a:spcBef>
                <a:spcPts val="0"/>
              </a:spcBef>
              <a:spcAft>
                <a:spcPts val="0"/>
              </a:spcAft>
              <a:buSzPts val="1200"/>
              <a:buFont typeface="Open Sans"/>
              <a:buChar char="○"/>
              <a:defRPr/>
            </a:lvl5pPr>
            <a:lvl6pPr marL="2743200" lvl="5" indent="-304800" rtl="0">
              <a:lnSpc>
                <a:spcPct val="115000"/>
              </a:lnSpc>
              <a:spcBef>
                <a:spcPts val="0"/>
              </a:spcBef>
              <a:spcAft>
                <a:spcPts val="0"/>
              </a:spcAft>
              <a:buSzPts val="1200"/>
              <a:buFont typeface="Open Sans"/>
              <a:buChar char="■"/>
              <a:defRPr/>
            </a:lvl6pPr>
            <a:lvl7pPr marL="3200400" lvl="6" indent="-273050" rtl="0">
              <a:lnSpc>
                <a:spcPct val="115000"/>
              </a:lnSpc>
              <a:spcBef>
                <a:spcPts val="0"/>
              </a:spcBef>
              <a:spcAft>
                <a:spcPts val="0"/>
              </a:spcAft>
              <a:buSzPts val="700"/>
              <a:buFont typeface="Open Sans"/>
              <a:buChar char="●"/>
              <a:defRPr/>
            </a:lvl7pPr>
            <a:lvl8pPr marL="3657600" lvl="7" indent="-273050" rtl="0">
              <a:lnSpc>
                <a:spcPct val="115000"/>
              </a:lnSpc>
              <a:spcBef>
                <a:spcPts val="0"/>
              </a:spcBef>
              <a:spcAft>
                <a:spcPts val="0"/>
              </a:spcAft>
              <a:buSzPts val="700"/>
              <a:buFont typeface="Open Sans"/>
              <a:buChar char="○"/>
              <a:defRPr/>
            </a:lvl8pPr>
            <a:lvl9pPr marL="4114800" lvl="8" indent="-266700" rtl="0">
              <a:lnSpc>
                <a:spcPct val="115000"/>
              </a:lnSpc>
              <a:spcBef>
                <a:spcPts val="0"/>
              </a:spcBef>
              <a:spcAft>
                <a:spcPts val="0"/>
              </a:spcAft>
              <a:buSzPts val="600"/>
              <a:buFont typeface="Open Sans"/>
              <a:buChar char="■"/>
              <a:defRPr/>
            </a:lvl9pPr>
          </a:lstStyle>
          <a:p>
            <a:endParaRPr/>
          </a:p>
        </p:txBody>
      </p:sp>
      <p:grpSp>
        <p:nvGrpSpPr>
          <p:cNvPr id="66" name="Google Shape;66;p7"/>
          <p:cNvGrpSpPr/>
          <p:nvPr/>
        </p:nvGrpSpPr>
        <p:grpSpPr>
          <a:xfrm>
            <a:off x="8424000" y="209250"/>
            <a:ext cx="433550" cy="78899"/>
            <a:chOff x="8424000" y="285450"/>
            <a:chExt cx="433550" cy="78899"/>
          </a:xfrm>
        </p:grpSpPr>
        <p:cxnSp>
          <p:nvCxnSpPr>
            <p:cNvPr id="67" name="Google Shape;67;p7"/>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68" name="Google Shape;68;p7"/>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7"/>
            <p:cNvGrpSpPr/>
            <p:nvPr/>
          </p:nvGrpSpPr>
          <p:grpSpPr>
            <a:xfrm>
              <a:off x="8785929" y="285450"/>
              <a:ext cx="71621" cy="78899"/>
              <a:chOff x="3621700" y="273825"/>
              <a:chExt cx="100875" cy="111125"/>
            </a:xfrm>
          </p:grpSpPr>
          <p:cxnSp>
            <p:nvCxnSpPr>
              <p:cNvPr id="70" name="Google Shape;70;p7"/>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71" name="Google Shape;71;p7"/>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sp>
        <p:nvSpPr>
          <p:cNvPr id="73" name="Google Shape;73;p8"/>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txBox="1">
            <a:spLocks noGrp="1"/>
          </p:cNvSpPr>
          <p:nvPr>
            <p:ph type="title"/>
          </p:nvPr>
        </p:nvSpPr>
        <p:spPr>
          <a:xfrm>
            <a:off x="948600" y="1214800"/>
            <a:ext cx="5883600" cy="2728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6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75" name="Google Shape;75;p8"/>
          <p:cNvGrpSpPr/>
          <p:nvPr/>
        </p:nvGrpSpPr>
        <p:grpSpPr>
          <a:xfrm>
            <a:off x="8424000" y="209250"/>
            <a:ext cx="433550" cy="78899"/>
            <a:chOff x="8424000" y="285450"/>
            <a:chExt cx="433550" cy="78899"/>
          </a:xfrm>
        </p:grpSpPr>
        <p:cxnSp>
          <p:nvCxnSpPr>
            <p:cNvPr id="76" name="Google Shape;76;p8"/>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77" name="Google Shape;77;p8"/>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8"/>
            <p:cNvGrpSpPr/>
            <p:nvPr/>
          </p:nvGrpSpPr>
          <p:grpSpPr>
            <a:xfrm>
              <a:off x="8785929" y="285450"/>
              <a:ext cx="71621" cy="78899"/>
              <a:chOff x="3621700" y="273825"/>
              <a:chExt cx="100875" cy="111125"/>
            </a:xfrm>
          </p:grpSpPr>
          <p:cxnSp>
            <p:nvCxnSpPr>
              <p:cNvPr id="79" name="Google Shape;79;p8"/>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80" name="Google Shape;80;p8"/>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1"/>
        <p:cNvGrpSpPr/>
        <p:nvPr/>
      </p:nvGrpSpPr>
      <p:grpSpPr>
        <a:xfrm>
          <a:off x="0" y="0"/>
          <a:ext cx="0" cy="0"/>
          <a:chOff x="0" y="0"/>
          <a:chExt cx="0" cy="0"/>
        </a:xfrm>
      </p:grpSpPr>
      <p:sp>
        <p:nvSpPr>
          <p:cNvPr id="82" name="Google Shape;82;p9"/>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9"/>
          <p:cNvSpPr txBox="1">
            <a:spLocks noGrp="1"/>
          </p:cNvSpPr>
          <p:nvPr>
            <p:ph type="title"/>
          </p:nvPr>
        </p:nvSpPr>
        <p:spPr>
          <a:xfrm>
            <a:off x="4437900" y="1321100"/>
            <a:ext cx="3617700" cy="7974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4" name="Google Shape;84;p9"/>
          <p:cNvSpPr txBox="1">
            <a:spLocks noGrp="1"/>
          </p:cNvSpPr>
          <p:nvPr>
            <p:ph type="subTitle" idx="1"/>
          </p:nvPr>
        </p:nvSpPr>
        <p:spPr>
          <a:xfrm>
            <a:off x="4437900" y="2183600"/>
            <a:ext cx="3617700" cy="15885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85" name="Google Shape;85;p9"/>
          <p:cNvGrpSpPr/>
          <p:nvPr/>
        </p:nvGrpSpPr>
        <p:grpSpPr>
          <a:xfrm>
            <a:off x="8424000" y="209250"/>
            <a:ext cx="433550" cy="78899"/>
            <a:chOff x="8424000" y="285450"/>
            <a:chExt cx="433550" cy="78899"/>
          </a:xfrm>
        </p:grpSpPr>
        <p:cxnSp>
          <p:nvCxnSpPr>
            <p:cNvPr id="86" name="Google Shape;86;p9"/>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87" name="Google Shape;87;p9"/>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785929" y="285450"/>
              <a:ext cx="71621" cy="78899"/>
              <a:chOff x="3621700" y="273825"/>
              <a:chExt cx="100875" cy="111125"/>
            </a:xfrm>
          </p:grpSpPr>
          <p:cxnSp>
            <p:nvCxnSpPr>
              <p:cNvPr id="89" name="Google Shape;89;p9"/>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90" name="Google Shape;90;p9"/>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1"/>
        <p:cNvGrpSpPr/>
        <p:nvPr/>
      </p:nvGrpSpPr>
      <p:grpSpPr>
        <a:xfrm>
          <a:off x="0" y="0"/>
          <a:ext cx="0" cy="0"/>
          <a:chOff x="0" y="0"/>
          <a:chExt cx="0" cy="0"/>
        </a:xfrm>
      </p:grpSpPr>
      <p:sp>
        <p:nvSpPr>
          <p:cNvPr id="92" name="Google Shape;92;p10"/>
          <p:cNvSpPr txBox="1">
            <a:spLocks noGrp="1"/>
          </p:cNvSpPr>
          <p:nvPr>
            <p:ph type="title"/>
          </p:nvPr>
        </p:nvSpPr>
        <p:spPr>
          <a:xfrm>
            <a:off x="1342450" y="1242525"/>
            <a:ext cx="2920800" cy="2658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93" name="Google Shape;93;p10"/>
          <p:cNvGrpSpPr/>
          <p:nvPr/>
        </p:nvGrpSpPr>
        <p:grpSpPr>
          <a:xfrm>
            <a:off x="8424000" y="209250"/>
            <a:ext cx="433550" cy="78899"/>
            <a:chOff x="8424000" y="285450"/>
            <a:chExt cx="433550" cy="78899"/>
          </a:xfrm>
        </p:grpSpPr>
        <p:cxnSp>
          <p:nvCxnSpPr>
            <p:cNvPr id="94" name="Google Shape;94;p10"/>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95" name="Google Shape;95;p10"/>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10"/>
            <p:cNvGrpSpPr/>
            <p:nvPr/>
          </p:nvGrpSpPr>
          <p:grpSpPr>
            <a:xfrm>
              <a:off x="8785929" y="285450"/>
              <a:ext cx="71621" cy="78899"/>
              <a:chOff x="3621700" y="273825"/>
              <a:chExt cx="100875" cy="111125"/>
            </a:xfrm>
          </p:grpSpPr>
          <p:cxnSp>
            <p:nvCxnSpPr>
              <p:cNvPr id="97" name="Google Shape;97;p10"/>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98" name="Google Shape;98;p10"/>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9"/>
        <p:cNvGrpSpPr/>
        <p:nvPr/>
      </p:nvGrpSpPr>
      <p:grpSpPr>
        <a:xfrm>
          <a:off x="0" y="0"/>
          <a:ext cx="0" cy="0"/>
          <a:chOff x="0" y="0"/>
          <a:chExt cx="0" cy="0"/>
        </a:xfrm>
      </p:grpSpPr>
      <p:sp>
        <p:nvSpPr>
          <p:cNvPr id="100" name="Google Shape;100;p11"/>
          <p:cNvSpPr/>
          <p:nvPr/>
        </p:nvSpPr>
        <p:spPr>
          <a:xfrm>
            <a:off x="720000" y="747500"/>
            <a:ext cx="7704000" cy="3663300"/>
          </a:xfrm>
          <a:prstGeom prst="roundRect">
            <a:avLst>
              <a:gd name="adj" fmla="val 3982"/>
            </a:avLst>
          </a:pr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1"/>
          <p:cNvSpPr txBox="1">
            <a:spLocks noGrp="1"/>
          </p:cNvSpPr>
          <p:nvPr>
            <p:ph type="title" hasCustomPrompt="1"/>
          </p:nvPr>
        </p:nvSpPr>
        <p:spPr>
          <a:xfrm>
            <a:off x="1728163" y="1390038"/>
            <a:ext cx="5382000" cy="149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9600" b="1"/>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02" name="Google Shape;102;p11"/>
          <p:cNvSpPr txBox="1">
            <a:spLocks noGrp="1"/>
          </p:cNvSpPr>
          <p:nvPr>
            <p:ph type="subTitle" idx="1"/>
          </p:nvPr>
        </p:nvSpPr>
        <p:spPr>
          <a:xfrm>
            <a:off x="2959222" y="2998425"/>
            <a:ext cx="2919900" cy="5940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03" name="Google Shape;103;p11"/>
          <p:cNvGrpSpPr/>
          <p:nvPr/>
        </p:nvGrpSpPr>
        <p:grpSpPr>
          <a:xfrm>
            <a:off x="8424000" y="209250"/>
            <a:ext cx="433550" cy="78899"/>
            <a:chOff x="8424000" y="285450"/>
            <a:chExt cx="433550" cy="78899"/>
          </a:xfrm>
        </p:grpSpPr>
        <p:cxnSp>
          <p:nvCxnSpPr>
            <p:cNvPr id="104" name="Google Shape;104;p11"/>
            <p:cNvCxnSpPr/>
            <p:nvPr/>
          </p:nvCxnSpPr>
          <p:spPr>
            <a:xfrm>
              <a:off x="8424000" y="324895"/>
              <a:ext cx="78900" cy="0"/>
            </a:xfrm>
            <a:prstGeom prst="straightConnector1">
              <a:avLst/>
            </a:prstGeom>
            <a:noFill/>
            <a:ln w="9525" cap="rnd" cmpd="sng">
              <a:solidFill>
                <a:schemeClr val="dk2"/>
              </a:solidFill>
              <a:prstDash val="solid"/>
              <a:round/>
              <a:headEnd type="none" w="med" len="med"/>
              <a:tailEnd type="none" w="med" len="med"/>
            </a:ln>
          </p:spPr>
        </p:cxnSp>
        <p:sp>
          <p:nvSpPr>
            <p:cNvPr id="105" name="Google Shape;105;p11"/>
            <p:cNvSpPr/>
            <p:nvPr/>
          </p:nvSpPr>
          <p:spPr>
            <a:xfrm>
              <a:off x="8605260" y="285810"/>
              <a:ext cx="78300" cy="78300"/>
            </a:xfrm>
            <a:prstGeom prst="roundRect">
              <a:avLst>
                <a:gd name="adj" fmla="val 16667"/>
              </a:avLst>
            </a:pr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11"/>
            <p:cNvGrpSpPr/>
            <p:nvPr/>
          </p:nvGrpSpPr>
          <p:grpSpPr>
            <a:xfrm>
              <a:off x="8785929" y="285450"/>
              <a:ext cx="71621" cy="78899"/>
              <a:chOff x="3621700" y="273825"/>
              <a:chExt cx="100875" cy="111125"/>
            </a:xfrm>
          </p:grpSpPr>
          <p:cxnSp>
            <p:nvCxnSpPr>
              <p:cNvPr id="107" name="Google Shape;107;p11"/>
              <p:cNvCxnSpPr/>
              <p:nvPr/>
            </p:nvCxnSpPr>
            <p:spPr>
              <a:xfrm>
                <a:off x="3627175" y="274850"/>
                <a:ext cx="95400" cy="110100"/>
              </a:xfrm>
              <a:prstGeom prst="straightConnector1">
                <a:avLst/>
              </a:prstGeom>
              <a:noFill/>
              <a:ln w="9525" cap="rnd" cmpd="sng">
                <a:solidFill>
                  <a:schemeClr val="dk2"/>
                </a:solidFill>
                <a:prstDash val="solid"/>
                <a:round/>
                <a:headEnd type="none" w="med" len="med"/>
                <a:tailEnd type="none" w="med" len="med"/>
              </a:ln>
            </p:spPr>
          </p:cxnSp>
          <p:cxnSp>
            <p:nvCxnSpPr>
              <p:cNvPr id="108" name="Google Shape;108;p11"/>
              <p:cNvCxnSpPr/>
              <p:nvPr/>
            </p:nvCxnSpPr>
            <p:spPr>
              <a:xfrm flipH="1">
                <a:off x="3621700" y="273825"/>
                <a:ext cx="95400" cy="110100"/>
              </a:xfrm>
              <a:prstGeom prst="straightConnector1">
                <a:avLst/>
              </a:prstGeom>
              <a:noFill/>
              <a:ln w="9525" cap="rnd" cmpd="sng">
                <a:solidFill>
                  <a:schemeClr val="dk2"/>
                </a:solidFill>
                <a:prstDash val="solid"/>
                <a:round/>
                <a:headEnd type="none" w="med" len="med"/>
                <a:tailEnd type="none" w="med" len="med"/>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616200"/>
            <a:ext cx="77040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1pPr>
            <a:lvl2pPr lvl="1"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2pPr>
            <a:lvl3pPr lvl="2"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3pPr>
            <a:lvl4pPr lvl="3"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4pPr>
            <a:lvl5pPr lvl="4"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5pPr>
            <a:lvl6pPr lvl="5"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6pPr>
            <a:lvl7pPr lvl="6"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7pPr>
            <a:lvl8pPr lvl="7"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8pPr>
            <a:lvl9pPr lvl="8" rtl="0">
              <a:spcBef>
                <a:spcPts val="0"/>
              </a:spcBef>
              <a:spcAft>
                <a:spcPts val="0"/>
              </a:spcAft>
              <a:buClr>
                <a:schemeClr val="dk2"/>
              </a:buClr>
              <a:buSzPts val="3000"/>
              <a:buFont typeface="Oswald"/>
              <a:buNone/>
              <a:defRPr sz="3000" b="1">
                <a:solidFill>
                  <a:schemeClr val="dk2"/>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marL="914400" lvl="1"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marL="1371600" lvl="2"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marL="1828800" lvl="3"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marL="2286000" lvl="4"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marL="2743200" lvl="5"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marL="3200400" lvl="6"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marL="3657600" lvl="7" indent="-3175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marL="4114800" lvl="8" indent="-317500" rtl="0">
              <a:lnSpc>
                <a:spcPct val="115000"/>
              </a:lnSpc>
              <a:spcBef>
                <a:spcPts val="1600"/>
              </a:spcBef>
              <a:spcAft>
                <a:spcPts val="1600"/>
              </a:spcAft>
              <a:buClr>
                <a:schemeClr val="dk2"/>
              </a:buClr>
              <a:buSzPts val="1400"/>
              <a:buFont typeface="Fira Code"/>
              <a:buChar char="■"/>
              <a:defRPr>
                <a:solidFill>
                  <a:schemeClr val="dk2"/>
                </a:solidFill>
                <a:latin typeface="Fira Code"/>
                <a:ea typeface="Fira Code"/>
                <a:cs typeface="Fira Code"/>
                <a:sym typeface="Fira Cod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880">
          <p15:clr>
            <a:srgbClr val="EA4335"/>
          </p15:clr>
        </p15:guide>
        <p15:guide id="2" orient="horz" pos="1620">
          <p15:clr>
            <a:srgbClr val="EA4335"/>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1.xml"/><Relationship Id="rId1" Type="http://schemas.openxmlformats.org/officeDocument/2006/relationships/slideLayout" Target="../slideLayouts/slideLayout11.xml"/><Relationship Id="rId5" Type="http://schemas.openxmlformats.org/officeDocument/2006/relationships/image" Target="../media/image11.sv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2.xml"/><Relationship Id="rId1" Type="http://schemas.openxmlformats.org/officeDocument/2006/relationships/slideLayout" Target="../slideLayouts/slideLayout11.xml"/><Relationship Id="rId5" Type="http://schemas.openxmlformats.org/officeDocument/2006/relationships/image" Target="../media/image13.sv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15.sv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2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image" Target="../media/image22.pn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image" Target="../media/image70.png"/><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image" Target="../media/image60.png"/><Relationship Id="rId5" Type="http://schemas.openxmlformats.org/officeDocument/2006/relationships/image" Target="../media/image50.png"/><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image" Target="../media/image70.png"/><Relationship Id="rId2" Type="http://schemas.openxmlformats.org/officeDocument/2006/relationships/notesSlide" Target="../notesSlides/notesSlide29.xml"/><Relationship Id="rId1" Type="http://schemas.openxmlformats.org/officeDocument/2006/relationships/slideLayout" Target="../slideLayouts/slideLayout4.xml"/><Relationship Id="rId6" Type="http://schemas.openxmlformats.org/officeDocument/2006/relationships/image" Target="../media/image23.png"/><Relationship Id="rId5" Type="http://schemas.openxmlformats.org/officeDocument/2006/relationships/image" Target="../media/image80.png"/><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4.xml"/><Relationship Id="rId6" Type="http://schemas.openxmlformats.org/officeDocument/2006/relationships/image" Target="../media/image100.png"/><Relationship Id="rId5" Type="http://schemas.openxmlformats.org/officeDocument/2006/relationships/image" Target="../media/image80.png"/><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image" Target="../media/image120.png"/><Relationship Id="rId2" Type="http://schemas.openxmlformats.org/officeDocument/2006/relationships/notesSlide" Target="../notesSlides/notesSlide31.xml"/><Relationship Id="rId1" Type="http://schemas.openxmlformats.org/officeDocument/2006/relationships/slideLayout" Target="../slideLayouts/slideLayout4.xml"/><Relationship Id="rId6" Type="http://schemas.openxmlformats.org/officeDocument/2006/relationships/image" Target="../media/image100.png"/><Relationship Id="rId5" Type="http://schemas.openxmlformats.org/officeDocument/2006/relationships/image" Target="../media/image80.png"/><Relationship Id="rId4" Type="http://schemas.openxmlformats.org/officeDocument/2006/relationships/image" Target="../media/image18.png"/></Relationships>
</file>

<file path=ppt/slides/_rels/slide3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2.xml"/><Relationship Id="rId1" Type="http://schemas.openxmlformats.org/officeDocument/2006/relationships/slideLayout" Target="../slideLayouts/slideLayout4.xml"/><Relationship Id="rId6" Type="http://schemas.openxmlformats.org/officeDocument/2006/relationships/image" Target="../media/image24.png"/><Relationship Id="rId5" Type="http://schemas.openxmlformats.org/officeDocument/2006/relationships/image" Target="../media/image24.png"/><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3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7.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3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8.xml"/><Relationship Id="rId1" Type="http://schemas.openxmlformats.org/officeDocument/2006/relationships/slideLayout" Target="../slideLayouts/slideLayout4.xml"/><Relationship Id="rId5" Type="http://schemas.openxmlformats.org/officeDocument/2006/relationships/image" Target="../media/image150.png"/><Relationship Id="rId4" Type="http://schemas.openxmlformats.org/officeDocument/2006/relationships/image" Target="../media/image26.png"/></Relationships>
</file>

<file path=ppt/slides/_rels/slide3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39.xml"/><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6.png"/></Relationships>
</file>

<file path=ppt/slides/_rels/slide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4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0.xml"/><Relationship Id="rId1" Type="http://schemas.openxmlformats.org/officeDocument/2006/relationships/slideLayout" Target="../slideLayouts/slideLayout4.xml"/><Relationship Id="rId5" Type="http://schemas.openxmlformats.org/officeDocument/2006/relationships/image" Target="../media/image170.png"/><Relationship Id="rId4" Type="http://schemas.openxmlformats.org/officeDocument/2006/relationships/image" Target="../media/image26.png"/></Relationships>
</file>

<file path=ppt/slides/_rels/slide4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4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2.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4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3.xml"/><Relationship Id="rId1" Type="http://schemas.openxmlformats.org/officeDocument/2006/relationships/slideLayout" Target="../slideLayouts/slideLayout4.xml"/><Relationship Id="rId5" Type="http://schemas.openxmlformats.org/officeDocument/2006/relationships/image" Target="../media/image29.jpg"/><Relationship Id="rId4" Type="http://schemas.openxmlformats.org/officeDocument/2006/relationships/image" Target="../media/image28.png"/></Relationships>
</file>

<file path=ppt/slides/_rels/slide44.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4.xml"/><Relationship Id="rId1" Type="http://schemas.openxmlformats.org/officeDocument/2006/relationships/slideLayout" Target="../slideLayouts/slideLayout4.xml"/><Relationship Id="rId6" Type="http://schemas.openxmlformats.org/officeDocument/2006/relationships/image" Target="../media/image30.jpeg"/><Relationship Id="rId5" Type="http://schemas.openxmlformats.org/officeDocument/2006/relationships/image" Target="../media/image29.jpg"/><Relationship Id="rId4" Type="http://schemas.openxmlformats.org/officeDocument/2006/relationships/image" Target="../media/image28.png"/></Relationships>
</file>

<file path=ppt/slides/_rels/slide4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5.xml"/><Relationship Id="rId1" Type="http://schemas.openxmlformats.org/officeDocument/2006/relationships/slideLayout" Target="../slideLayouts/slideLayout4.xml"/><Relationship Id="rId6" Type="http://schemas.openxmlformats.org/officeDocument/2006/relationships/image" Target="../media/image30.jpeg"/><Relationship Id="rId5" Type="http://schemas.openxmlformats.org/officeDocument/2006/relationships/image" Target="../media/image29.jpg"/><Relationship Id="rId4" Type="http://schemas.openxmlformats.org/officeDocument/2006/relationships/image" Target="../media/image28.png"/></Relationships>
</file>

<file path=ppt/slides/_rels/slide46.xml.rels><?xml version="1.0" encoding="UTF-8" standalone="yes"?>
<Relationships xmlns="http://schemas.openxmlformats.org/package/2006/relationships"><Relationship Id="rId3" Type="http://schemas.openxmlformats.org/officeDocument/2006/relationships/slide" Target="slide1.xml"/><Relationship Id="rId7" Type="http://schemas.openxmlformats.org/officeDocument/2006/relationships/image" Target="../media/image31.jpeg"/><Relationship Id="rId2" Type="http://schemas.openxmlformats.org/officeDocument/2006/relationships/notesSlide" Target="../notesSlides/notesSlide46.xml"/><Relationship Id="rId1" Type="http://schemas.openxmlformats.org/officeDocument/2006/relationships/slideLayout" Target="../slideLayouts/slideLayout4.xml"/><Relationship Id="rId6" Type="http://schemas.openxmlformats.org/officeDocument/2006/relationships/image" Target="../media/image30.jpeg"/><Relationship Id="rId5" Type="http://schemas.openxmlformats.org/officeDocument/2006/relationships/image" Target="../media/image29.jpg"/><Relationship Id="rId4" Type="http://schemas.openxmlformats.org/officeDocument/2006/relationships/image" Target="../media/image28.png"/></Relationships>
</file>

<file path=ppt/slides/_rels/slide4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49.xml"/><Relationship Id="rId1" Type="http://schemas.openxmlformats.org/officeDocument/2006/relationships/slideLayout" Target="../slideLayouts/slideLayout4.xml"/><Relationship Id="rId5" Type="http://schemas.openxmlformats.org/officeDocument/2006/relationships/image" Target="../media/image34.png"/><Relationship Id="rId4" Type="http://schemas.openxmlformats.org/officeDocument/2006/relationships/image" Target="../media/image32.png"/></Relationships>
</file>

<file path=ppt/slides/_rels/slide5.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50.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50.xml"/><Relationship Id="rId1" Type="http://schemas.openxmlformats.org/officeDocument/2006/relationships/slideLayout" Target="../slideLayouts/slideLayout4.xml"/><Relationship Id="rId4" Type="http://schemas.openxmlformats.org/officeDocument/2006/relationships/image" Target="../media/image35.png"/></Relationships>
</file>

<file path=ppt/slides/_rels/slide5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33.png"/></Relationships>
</file>

<file path=ppt/slides/_rels/slide9.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20" name="Google Shape;120;p15"/>
          <p:cNvSpPr txBox="1">
            <a:spLocks noGrp="1"/>
          </p:cNvSpPr>
          <p:nvPr>
            <p:ph type="ctrTitle"/>
          </p:nvPr>
        </p:nvSpPr>
        <p:spPr>
          <a:xfrm>
            <a:off x="3907228" y="1469100"/>
            <a:ext cx="4619552" cy="197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Truyền phát tối đa hóa k</a:t>
            </a:r>
            <a:r>
              <a:rPr lang="en-US"/>
              <a:t>-Submodular</a:t>
            </a:r>
            <a:r>
              <a:rPr lang="vi-VN"/>
              <a:t> trong điều kiện nhiễu theo ràng buộc kích thước </a:t>
            </a:r>
          </a:p>
        </p:txBody>
      </p:sp>
      <p:grpSp>
        <p:nvGrpSpPr>
          <p:cNvPr id="121" name="Google Shape;121;p15"/>
          <p:cNvGrpSpPr/>
          <p:nvPr/>
        </p:nvGrpSpPr>
        <p:grpSpPr>
          <a:xfrm>
            <a:off x="299286" y="189025"/>
            <a:ext cx="133205" cy="119344"/>
            <a:chOff x="222150" y="185025"/>
            <a:chExt cx="170100" cy="152400"/>
          </a:xfrm>
        </p:grpSpPr>
        <p:cxnSp>
          <p:nvCxnSpPr>
            <p:cNvPr id="122" name="Google Shape;122;p1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3" name="Google Shape;123;p1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4" name="Google Shape;124;p1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25" name="Google Shape;125;p15"/>
          <p:cNvGrpSpPr/>
          <p:nvPr/>
        </p:nvGrpSpPr>
        <p:grpSpPr>
          <a:xfrm>
            <a:off x="286617" y="3999999"/>
            <a:ext cx="145867" cy="958251"/>
            <a:chOff x="286625" y="3923799"/>
            <a:chExt cx="145867" cy="958251"/>
          </a:xfrm>
        </p:grpSpPr>
        <p:sp>
          <p:nvSpPr>
            <p:cNvPr id="126" name="Google Shape;126;p1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15"/>
            <p:cNvGrpSpPr/>
            <p:nvPr/>
          </p:nvGrpSpPr>
          <p:grpSpPr>
            <a:xfrm>
              <a:off x="298112" y="4342643"/>
              <a:ext cx="110182" cy="126862"/>
              <a:chOff x="281100" y="2027800"/>
              <a:chExt cx="140700" cy="162000"/>
            </a:xfrm>
          </p:grpSpPr>
          <p:sp>
            <p:nvSpPr>
              <p:cNvPr id="128" name="Google Shape;128;p1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5"/>
              <p:cNvGrpSpPr/>
              <p:nvPr/>
            </p:nvGrpSpPr>
            <p:grpSpPr>
              <a:xfrm>
                <a:off x="308875" y="2088450"/>
                <a:ext cx="85200" cy="40700"/>
                <a:chOff x="308875" y="2087000"/>
                <a:chExt cx="85200" cy="40700"/>
              </a:xfrm>
            </p:grpSpPr>
            <p:cxnSp>
              <p:nvCxnSpPr>
                <p:cNvPr id="130" name="Google Shape;130;p1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31" name="Google Shape;131;p1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32" name="Google Shape;132;p15"/>
            <p:cNvGrpSpPr/>
            <p:nvPr/>
          </p:nvGrpSpPr>
          <p:grpSpPr>
            <a:xfrm>
              <a:off x="286625" y="3923799"/>
              <a:ext cx="133200" cy="133200"/>
              <a:chOff x="286625" y="3648899"/>
              <a:chExt cx="133200" cy="133200"/>
            </a:xfrm>
          </p:grpSpPr>
          <p:sp>
            <p:nvSpPr>
              <p:cNvPr id="133" name="Google Shape;133;p1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35" name="Google Shape;135;p15">
            <a:hlinkClick r:id="" action="ppaction://hlinkshowjump?jump=nextslide"/>
          </p:cNvPr>
          <p:cNvCxnSpPr/>
          <p:nvPr/>
        </p:nvCxnSpPr>
        <p:spPr>
          <a:xfrm>
            <a:off x="4063050" y="4007188"/>
            <a:ext cx="740100" cy="0"/>
          </a:xfrm>
          <a:prstGeom prst="straightConnector1">
            <a:avLst/>
          </a:prstGeom>
          <a:noFill/>
          <a:ln w="9525" cap="flat" cmpd="sng">
            <a:solidFill>
              <a:schemeClr val="dk2"/>
            </a:solidFill>
            <a:prstDash val="solid"/>
            <a:round/>
            <a:headEnd type="none" w="med" len="med"/>
            <a:tailEnd type="stealth" w="med" len="med"/>
          </a:ln>
        </p:spPr>
      </p:cxnSp>
      <p:sp>
        <p:nvSpPr>
          <p:cNvPr id="136" name="Google Shape;136;p15"/>
          <p:cNvSpPr txBox="1">
            <a:spLocks noGrp="1"/>
          </p:cNvSpPr>
          <p:nvPr>
            <p:ph type="subTitle" idx="1"/>
          </p:nvPr>
        </p:nvSpPr>
        <p:spPr>
          <a:xfrm>
            <a:off x="7791350" y="4755900"/>
            <a:ext cx="1066200" cy="277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37" name="Google Shape;137;p1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15"/>
          <p:cNvGrpSpPr/>
          <p:nvPr/>
        </p:nvGrpSpPr>
        <p:grpSpPr>
          <a:xfrm>
            <a:off x="1181398" y="1317378"/>
            <a:ext cx="2443412" cy="2558634"/>
            <a:chOff x="1181398" y="1317378"/>
            <a:chExt cx="2443412" cy="2558634"/>
          </a:xfrm>
        </p:grpSpPr>
        <p:grpSp>
          <p:nvGrpSpPr>
            <p:cNvPr id="142" name="Google Shape;142;p15"/>
            <p:cNvGrpSpPr/>
            <p:nvPr/>
          </p:nvGrpSpPr>
          <p:grpSpPr>
            <a:xfrm>
              <a:off x="1181398" y="1317378"/>
              <a:ext cx="2443412" cy="2558634"/>
              <a:chOff x="5380450" y="1070563"/>
              <a:chExt cx="2867518" cy="3002387"/>
            </a:xfrm>
          </p:grpSpPr>
          <p:sp>
            <p:nvSpPr>
              <p:cNvPr id="143" name="Google Shape;143;p15"/>
              <p:cNvSpPr/>
              <p:nvPr/>
            </p:nvSpPr>
            <p:spPr>
              <a:xfrm>
                <a:off x="6164625" y="1344650"/>
                <a:ext cx="1334100" cy="2405100"/>
              </a:xfrm>
              <a:prstGeom prst="roundRect">
                <a:avLst>
                  <a:gd name="adj" fmla="val 0"/>
                </a:avLst>
              </a:prstGeom>
              <a:solidFill>
                <a:schemeClr val="accent6"/>
              </a:soli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6298575" y="1546875"/>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6298575" y="2078800"/>
                <a:ext cx="1066200" cy="999900"/>
              </a:xfrm>
              <a:prstGeom prst="roundRect">
                <a:avLst>
                  <a:gd name="adj" fmla="val 7939"/>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6298575" y="3140800"/>
                <a:ext cx="1066200" cy="449700"/>
              </a:xfrm>
              <a:prstGeom prst="roundRect">
                <a:avLst>
                  <a:gd name="adj" fmla="val 18711"/>
                </a:avLst>
              </a:prstGeom>
              <a:gradFill>
                <a:gsLst>
                  <a:gs pos="0">
                    <a:srgbClr val="8D90E1"/>
                  </a:gs>
                  <a:gs pos="100000">
                    <a:schemeClr val="accent6"/>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6146677" y="1070563"/>
                <a:ext cx="1369987" cy="3002387"/>
              </a:xfrm>
              <a:custGeom>
                <a:avLst/>
                <a:gdLst/>
                <a:ahLst/>
                <a:cxnLst/>
                <a:rect l="l" t="t" r="r" b="b"/>
                <a:pathLst>
                  <a:path w="20528" h="44988" extrusionOk="0">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 name="Google Shape;148;p15"/>
              <p:cNvGrpSpPr/>
              <p:nvPr/>
            </p:nvGrpSpPr>
            <p:grpSpPr>
              <a:xfrm>
                <a:off x="5380450" y="1200275"/>
                <a:ext cx="1386600" cy="449700"/>
                <a:chOff x="5270675" y="1411375"/>
                <a:chExt cx="1386600" cy="449700"/>
              </a:xfrm>
            </p:grpSpPr>
            <p:sp>
              <p:nvSpPr>
                <p:cNvPr id="149" name="Google Shape;149;p15"/>
                <p:cNvSpPr/>
                <p:nvPr/>
              </p:nvSpPr>
              <p:spPr>
                <a:xfrm>
                  <a:off x="5270675" y="1411375"/>
                  <a:ext cx="1386600" cy="449700"/>
                </a:xfrm>
                <a:prstGeom prst="roundRect">
                  <a:avLst>
                    <a:gd name="adj" fmla="val 18711"/>
                  </a:avLst>
                </a:prstGeom>
                <a:gradFill>
                  <a:gsLst>
                    <a:gs pos="0">
                      <a:schemeClr val="lt2"/>
                    </a:gs>
                    <a:gs pos="100000">
                      <a:srgbClr val="E57C85"/>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5370729" y="1459698"/>
                  <a:ext cx="336576" cy="336718"/>
                </a:xfrm>
                <a:custGeom>
                  <a:avLst/>
                  <a:gdLst/>
                  <a:ahLst/>
                  <a:cxnLst/>
                  <a:rect l="l" t="t" r="r" b="b"/>
                  <a:pathLst>
                    <a:path w="14203" h="14209" extrusionOk="0">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1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5433171" y="1520542"/>
                  <a:ext cx="211691" cy="215028"/>
                </a:xfrm>
                <a:custGeom>
                  <a:avLst/>
                  <a:gdLst/>
                  <a:ahLst/>
                  <a:cxnLst/>
                  <a:rect l="l" t="t" r="r" b="b"/>
                  <a:pathLst>
                    <a:path w="21410" h="21753" extrusionOk="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 name="Google Shape;152;p15"/>
                <p:cNvGrpSpPr/>
                <p:nvPr/>
              </p:nvGrpSpPr>
              <p:grpSpPr>
                <a:xfrm>
                  <a:off x="5794626" y="1542600"/>
                  <a:ext cx="706512" cy="187247"/>
                  <a:chOff x="5784976" y="732725"/>
                  <a:chExt cx="706512" cy="187247"/>
                </a:xfrm>
              </p:grpSpPr>
              <p:sp>
                <p:nvSpPr>
                  <p:cNvPr id="153" name="Google Shape;153;p15"/>
                  <p:cNvSpPr/>
                  <p:nvPr/>
                </p:nvSpPr>
                <p:spPr>
                  <a:xfrm>
                    <a:off x="5784987" y="73272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5784987" y="805955"/>
                    <a:ext cx="7065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5784976" y="879172"/>
                    <a:ext cx="4653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 name="Google Shape;156;p15"/>
              <p:cNvGrpSpPr/>
              <p:nvPr/>
            </p:nvGrpSpPr>
            <p:grpSpPr>
              <a:xfrm>
                <a:off x="6533820" y="2611181"/>
                <a:ext cx="1714149" cy="744321"/>
                <a:chOff x="6709845" y="3859168"/>
                <a:chExt cx="1714149" cy="744321"/>
              </a:xfrm>
            </p:grpSpPr>
            <p:grpSp>
              <p:nvGrpSpPr>
                <p:cNvPr id="157" name="Google Shape;157;p15"/>
                <p:cNvGrpSpPr/>
                <p:nvPr/>
              </p:nvGrpSpPr>
              <p:grpSpPr>
                <a:xfrm>
                  <a:off x="6709845" y="3859168"/>
                  <a:ext cx="1714149" cy="744321"/>
                  <a:chOff x="6709845" y="3859168"/>
                  <a:chExt cx="1714149" cy="744321"/>
                </a:xfrm>
              </p:grpSpPr>
              <p:sp>
                <p:nvSpPr>
                  <p:cNvPr id="158" name="Google Shape;158;p15"/>
                  <p:cNvSpPr/>
                  <p:nvPr/>
                </p:nvSpPr>
                <p:spPr>
                  <a:xfrm>
                    <a:off x="6709845" y="3859168"/>
                    <a:ext cx="1714149" cy="744321"/>
                  </a:xfrm>
                  <a:custGeom>
                    <a:avLst/>
                    <a:gdLst/>
                    <a:ahLst/>
                    <a:cxnLst/>
                    <a:rect l="l" t="t" r="r" b="b"/>
                    <a:pathLst>
                      <a:path w="30618" h="13295" extrusionOk="0">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6913802" y="4007811"/>
                    <a:ext cx="309765" cy="164260"/>
                  </a:xfrm>
                  <a:custGeom>
                    <a:avLst/>
                    <a:gdLst/>
                    <a:ahLst/>
                    <a:cxnLst/>
                    <a:rect l="l" t="t" r="r" b="b"/>
                    <a:pathLst>
                      <a:path w="5533" h="2934" extrusionOk="0">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6899134" y="3993367"/>
                    <a:ext cx="193092" cy="193484"/>
                  </a:xfrm>
                  <a:custGeom>
                    <a:avLst/>
                    <a:gdLst/>
                    <a:ahLst/>
                    <a:cxnLst/>
                    <a:rect l="l" t="t" r="r" b="b"/>
                    <a:pathLst>
                      <a:path w="3449" h="3456" extrusionOk="0">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l="50000" t="50000" r="50000" b="50000"/>
                    </a:path>
                    <a:tileRect/>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6927239" y="4021584"/>
                    <a:ext cx="136883" cy="136771"/>
                  </a:xfrm>
                  <a:custGeom>
                    <a:avLst/>
                    <a:gdLst/>
                    <a:ahLst/>
                    <a:cxnLst/>
                    <a:rect l="l" t="t" r="r" b="b"/>
                    <a:pathLst>
                      <a:path w="2445" h="2443" extrusionOk="0">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6913802" y="4290541"/>
                    <a:ext cx="309765" cy="164316"/>
                  </a:xfrm>
                  <a:custGeom>
                    <a:avLst/>
                    <a:gdLst/>
                    <a:ahLst/>
                    <a:cxnLst/>
                    <a:rect l="l" t="t" r="r" b="b"/>
                    <a:pathLst>
                      <a:path w="5533" h="2935" extrusionOk="0">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7041282" y="4276097"/>
                    <a:ext cx="193428" cy="193484"/>
                  </a:xfrm>
                  <a:custGeom>
                    <a:avLst/>
                    <a:gdLst/>
                    <a:ahLst/>
                    <a:cxnLst/>
                    <a:rect l="l" t="t" r="r" b="b"/>
                    <a:pathLst>
                      <a:path w="3455" h="3456" extrusionOk="0">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7069779" y="4304314"/>
                    <a:ext cx="136491" cy="136771"/>
                  </a:xfrm>
                  <a:custGeom>
                    <a:avLst/>
                    <a:gdLst/>
                    <a:ahLst/>
                    <a:cxnLst/>
                    <a:rect l="l" t="t" r="r" b="b"/>
                    <a:pathLst>
                      <a:path w="2438" h="2443" extrusionOk="0">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7455972" y="4025727"/>
                    <a:ext cx="115385" cy="114993"/>
                  </a:xfrm>
                  <a:custGeom>
                    <a:avLst/>
                    <a:gdLst/>
                    <a:ahLst/>
                    <a:cxnLst/>
                    <a:rect l="l" t="t" r="r" b="b"/>
                    <a:pathLst>
                      <a:path w="2061" h="2054" extrusionOk="0">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7455972" y="4315231"/>
                    <a:ext cx="115385" cy="114993"/>
                  </a:xfrm>
                  <a:custGeom>
                    <a:avLst/>
                    <a:gdLst/>
                    <a:ahLst/>
                    <a:cxnLst/>
                    <a:rect l="l" t="t" r="r" b="b"/>
                    <a:pathLst>
                      <a:path w="2061" h="2054" extrusionOk="0">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 name="Google Shape;167;p15"/>
                <p:cNvGrpSpPr/>
                <p:nvPr/>
              </p:nvGrpSpPr>
              <p:grpSpPr>
                <a:xfrm>
                  <a:off x="7629944" y="4025885"/>
                  <a:ext cx="545407" cy="410286"/>
                  <a:chOff x="7629944" y="4025885"/>
                  <a:chExt cx="545407" cy="410286"/>
                </a:xfrm>
              </p:grpSpPr>
              <p:sp>
                <p:nvSpPr>
                  <p:cNvPr id="168" name="Google Shape;168;p15"/>
                  <p:cNvSpPr/>
                  <p:nvPr/>
                </p:nvSpPr>
                <p:spPr>
                  <a:xfrm>
                    <a:off x="7629952" y="4025885"/>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7629952" y="4309442"/>
                    <a:ext cx="5454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7629944" y="4107719"/>
                    <a:ext cx="367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7629945" y="4389971"/>
                    <a:ext cx="460200" cy="462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 name="Google Shape;172;p15"/>
              <p:cNvGrpSpPr/>
              <p:nvPr/>
            </p:nvGrpSpPr>
            <p:grpSpPr>
              <a:xfrm>
                <a:off x="5573850" y="3355500"/>
                <a:ext cx="381600" cy="356700"/>
                <a:chOff x="1062200" y="3366813"/>
                <a:chExt cx="381600" cy="356700"/>
              </a:xfrm>
            </p:grpSpPr>
            <p:sp>
              <p:nvSpPr>
                <p:cNvPr id="173" name="Google Shape;173;p15"/>
                <p:cNvSpPr/>
                <p:nvPr/>
              </p:nvSpPr>
              <p:spPr>
                <a:xfrm>
                  <a:off x="1062200" y="3366813"/>
                  <a:ext cx="381600" cy="356700"/>
                </a:xfrm>
                <a:prstGeom prst="roundRect">
                  <a:avLst>
                    <a:gd name="adj" fmla="val 18293"/>
                  </a:avLst>
                </a:prstGeom>
                <a:gradFill>
                  <a:gsLst>
                    <a:gs pos="0">
                      <a:srgbClr val="3DB0FD"/>
                    </a:gs>
                    <a:gs pos="100000">
                      <a:srgbClr val="308EF7"/>
                    </a:gs>
                  </a:gsLst>
                  <a:lin ang="2698631" scaled="0"/>
                </a:gradFill>
                <a:ln>
                  <a:noFill/>
                </a:ln>
                <a:effectLst>
                  <a:outerShdw blurRad="57150" dist="19050" dir="5400000" algn="bl" rotWithShape="0">
                    <a:schemeClr val="dk1">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15"/>
                <p:cNvGrpSpPr/>
                <p:nvPr/>
              </p:nvGrpSpPr>
              <p:grpSpPr>
                <a:xfrm>
                  <a:off x="1138484" y="3433275"/>
                  <a:ext cx="229200" cy="229200"/>
                  <a:chOff x="955447" y="3891500"/>
                  <a:chExt cx="229200" cy="229200"/>
                </a:xfrm>
              </p:grpSpPr>
              <p:sp>
                <p:nvSpPr>
                  <p:cNvPr id="175" name="Google Shape;175;p15"/>
                  <p:cNvSpPr/>
                  <p:nvPr/>
                </p:nvSpPr>
                <p:spPr>
                  <a:xfrm>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rot="5400000">
                    <a:off x="955447" y="3985700"/>
                    <a:ext cx="229200" cy="40800"/>
                  </a:xfrm>
                  <a:prstGeom prst="roundRect">
                    <a:avLst>
                      <a:gd name="adj" fmla="val 50000"/>
                    </a:avLst>
                  </a:prstGeom>
                  <a:gradFill>
                    <a:gsLst>
                      <a:gs pos="0">
                        <a:schemeClr val="lt1"/>
                      </a:gs>
                      <a:gs pos="100000">
                        <a:schemeClr val="dk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 name="Google Shape;177;p15"/>
              <p:cNvGrpSpPr/>
              <p:nvPr/>
            </p:nvGrpSpPr>
            <p:grpSpPr>
              <a:xfrm rot="5400000">
                <a:off x="5462261" y="2839775"/>
                <a:ext cx="604800" cy="147600"/>
                <a:chOff x="7688649" y="828750"/>
                <a:chExt cx="604800" cy="147600"/>
              </a:xfrm>
            </p:grpSpPr>
            <p:sp>
              <p:nvSpPr>
                <p:cNvPr id="178" name="Google Shape;178;p1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1" name="Google Shape;181;p15"/>
            <p:cNvSpPr/>
            <p:nvPr/>
          </p:nvSpPr>
          <p:spPr>
            <a:xfrm>
              <a:off x="2241175" y="3597100"/>
              <a:ext cx="386700" cy="246600"/>
            </a:xfrm>
            <a:prstGeom prst="ellipse">
              <a:avLst/>
            </a:prstGeom>
            <a:solidFill>
              <a:srgbClr val="CACC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 name="Google Shape;182;p15"/>
            <p:cNvCxnSpPr/>
            <p:nvPr/>
          </p:nvCxnSpPr>
          <p:spPr>
            <a:xfrm>
              <a:off x="2310700" y="3720400"/>
              <a:ext cx="184800" cy="0"/>
            </a:xfrm>
            <a:prstGeom prst="straightConnector1">
              <a:avLst/>
            </a:prstGeom>
            <a:noFill/>
            <a:ln w="38100" cap="rnd" cmpd="sng">
              <a:solidFill>
                <a:schemeClr val="dk1"/>
              </a:solidFill>
              <a:prstDash val="solid"/>
              <a:round/>
              <a:headEnd type="none" w="med" len="med"/>
              <a:tailEnd type="none" w="med" len="med"/>
            </a:ln>
          </p:spPr>
        </p:cxnSp>
      </p:grpSp>
      <p:grpSp>
        <p:nvGrpSpPr>
          <p:cNvPr id="2" name="Google Shape;121;p15">
            <a:extLst>
              <a:ext uri="{FF2B5EF4-FFF2-40B4-BE49-F238E27FC236}">
                <a16:creationId xmlns:a16="http://schemas.microsoft.com/office/drawing/2014/main" id="{5B76D8A5-B9B5-3924-36B4-11E65390AA18}"/>
              </a:ext>
            </a:extLst>
          </p:cNvPr>
          <p:cNvGrpSpPr/>
          <p:nvPr/>
        </p:nvGrpSpPr>
        <p:grpSpPr>
          <a:xfrm>
            <a:off x="-10231158" y="426246"/>
            <a:ext cx="133205" cy="119344"/>
            <a:chOff x="222150" y="185025"/>
            <a:chExt cx="170100" cy="152400"/>
          </a:xfrm>
        </p:grpSpPr>
        <p:cxnSp>
          <p:nvCxnSpPr>
            <p:cNvPr id="3" name="Google Shape;122;p15">
              <a:extLst>
                <a:ext uri="{FF2B5EF4-FFF2-40B4-BE49-F238E27FC236}">
                  <a16:creationId xmlns:a16="http://schemas.microsoft.com/office/drawing/2014/main" id="{ACACB6D1-0293-177D-C41C-8E9C9C49FE99}"/>
                </a:ext>
              </a:extLst>
            </p:cNvPr>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4" name="Google Shape;123;p15">
              <a:extLst>
                <a:ext uri="{FF2B5EF4-FFF2-40B4-BE49-F238E27FC236}">
                  <a16:creationId xmlns:a16="http://schemas.microsoft.com/office/drawing/2014/main" id="{64392D28-8107-1114-8AB1-997B2A3687E2}"/>
                </a:ext>
              </a:extLst>
            </p:cNvPr>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 name="Google Shape;124;p15">
              <a:extLst>
                <a:ext uri="{FF2B5EF4-FFF2-40B4-BE49-F238E27FC236}">
                  <a16:creationId xmlns:a16="http://schemas.microsoft.com/office/drawing/2014/main" id="{EB7B5984-7343-A309-153F-D1B4C6497D08}"/>
                </a:ext>
              </a:extLst>
            </p:cNvPr>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6" name="Google Shape;125;p15">
            <a:extLst>
              <a:ext uri="{FF2B5EF4-FFF2-40B4-BE49-F238E27FC236}">
                <a16:creationId xmlns:a16="http://schemas.microsoft.com/office/drawing/2014/main" id="{B2BE34CE-F9CB-1FFE-5691-01C2ADD24785}"/>
              </a:ext>
            </a:extLst>
          </p:cNvPr>
          <p:cNvGrpSpPr/>
          <p:nvPr/>
        </p:nvGrpSpPr>
        <p:grpSpPr>
          <a:xfrm>
            <a:off x="-10243827" y="4237220"/>
            <a:ext cx="145867" cy="958251"/>
            <a:chOff x="286625" y="3923799"/>
            <a:chExt cx="145867" cy="958251"/>
          </a:xfrm>
        </p:grpSpPr>
        <p:sp>
          <p:nvSpPr>
            <p:cNvPr id="7" name="Google Shape;126;p15">
              <a:extLst>
                <a:ext uri="{FF2B5EF4-FFF2-40B4-BE49-F238E27FC236}">
                  <a16:creationId xmlns:a16="http://schemas.microsoft.com/office/drawing/2014/main" id="{D58502A8-B1D0-3C34-FBD1-1B7871992E9A}"/>
                </a:ext>
              </a:extLst>
            </p:cNvPr>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127;p15">
              <a:extLst>
                <a:ext uri="{FF2B5EF4-FFF2-40B4-BE49-F238E27FC236}">
                  <a16:creationId xmlns:a16="http://schemas.microsoft.com/office/drawing/2014/main" id="{B79535E5-7785-70B7-18DB-2859841E5AE3}"/>
                </a:ext>
              </a:extLst>
            </p:cNvPr>
            <p:cNvGrpSpPr/>
            <p:nvPr/>
          </p:nvGrpSpPr>
          <p:grpSpPr>
            <a:xfrm>
              <a:off x="298112" y="4342643"/>
              <a:ext cx="110182" cy="126862"/>
              <a:chOff x="281100" y="2027800"/>
              <a:chExt cx="140700" cy="162000"/>
            </a:xfrm>
          </p:grpSpPr>
          <p:sp>
            <p:nvSpPr>
              <p:cNvPr id="12" name="Google Shape;128;p15">
                <a:extLst>
                  <a:ext uri="{FF2B5EF4-FFF2-40B4-BE49-F238E27FC236}">
                    <a16:creationId xmlns:a16="http://schemas.microsoft.com/office/drawing/2014/main" id="{ED495317-BC0B-A29B-4933-E3383C379934}"/>
                  </a:ext>
                </a:extLst>
              </p:cNvPr>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29;p15">
                <a:extLst>
                  <a:ext uri="{FF2B5EF4-FFF2-40B4-BE49-F238E27FC236}">
                    <a16:creationId xmlns:a16="http://schemas.microsoft.com/office/drawing/2014/main" id="{7897AC20-54D7-3AA5-C875-D9091B99325C}"/>
                  </a:ext>
                </a:extLst>
              </p:cNvPr>
              <p:cNvGrpSpPr/>
              <p:nvPr/>
            </p:nvGrpSpPr>
            <p:grpSpPr>
              <a:xfrm>
                <a:off x="308875" y="2088450"/>
                <a:ext cx="85200" cy="40700"/>
                <a:chOff x="308875" y="2087000"/>
                <a:chExt cx="85200" cy="40700"/>
              </a:xfrm>
            </p:grpSpPr>
            <p:cxnSp>
              <p:nvCxnSpPr>
                <p:cNvPr id="14" name="Google Shape;130;p15">
                  <a:extLst>
                    <a:ext uri="{FF2B5EF4-FFF2-40B4-BE49-F238E27FC236}">
                      <a16:creationId xmlns:a16="http://schemas.microsoft.com/office/drawing/2014/main" id="{C91D74EB-9205-5AE4-0219-9BDD08F59928}"/>
                    </a:ext>
                  </a:extLst>
                </p:cNvPr>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5" name="Google Shape;131;p15">
                  <a:extLst>
                    <a:ext uri="{FF2B5EF4-FFF2-40B4-BE49-F238E27FC236}">
                      <a16:creationId xmlns:a16="http://schemas.microsoft.com/office/drawing/2014/main" id="{AEBC896D-8850-DF1A-5CEE-E5B7E9454007}"/>
                    </a:ext>
                  </a:extLst>
                </p:cNvPr>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9" name="Google Shape;132;p15">
              <a:extLst>
                <a:ext uri="{FF2B5EF4-FFF2-40B4-BE49-F238E27FC236}">
                  <a16:creationId xmlns:a16="http://schemas.microsoft.com/office/drawing/2014/main" id="{311D4614-8377-44C4-A4CB-2853EEB459F8}"/>
                </a:ext>
              </a:extLst>
            </p:cNvPr>
            <p:cNvGrpSpPr/>
            <p:nvPr/>
          </p:nvGrpSpPr>
          <p:grpSpPr>
            <a:xfrm>
              <a:off x="286625" y="3923799"/>
              <a:ext cx="133200" cy="133200"/>
              <a:chOff x="286625" y="3648899"/>
              <a:chExt cx="133200" cy="133200"/>
            </a:xfrm>
          </p:grpSpPr>
          <p:sp>
            <p:nvSpPr>
              <p:cNvPr id="10" name="Google Shape;133;p15">
                <a:extLst>
                  <a:ext uri="{FF2B5EF4-FFF2-40B4-BE49-F238E27FC236}">
                    <a16:creationId xmlns:a16="http://schemas.microsoft.com/office/drawing/2014/main" id="{3DCDE8DF-3BC0-1301-CDAE-004A7FAB664C}"/>
                  </a:ext>
                </a:extLst>
              </p:cNvPr>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4;p15">
                <a:extLst>
                  <a:ext uri="{FF2B5EF4-FFF2-40B4-BE49-F238E27FC236}">
                    <a16:creationId xmlns:a16="http://schemas.microsoft.com/office/drawing/2014/main" id="{72094BDC-D05F-43D6-CFB2-00E54505A14A}"/>
                  </a:ext>
                </a:extLst>
              </p:cNvPr>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 name="Google Shape;136;p15">
            <a:extLst>
              <a:ext uri="{FF2B5EF4-FFF2-40B4-BE49-F238E27FC236}">
                <a16:creationId xmlns:a16="http://schemas.microsoft.com/office/drawing/2014/main" id="{E7E46EB8-17F4-2CEE-8A2F-3E0DD4680951}"/>
              </a:ext>
            </a:extLst>
          </p:cNvPr>
          <p:cNvSpPr txBox="1">
            <a:spLocks/>
          </p:cNvSpPr>
          <p:nvPr/>
        </p:nvSpPr>
        <p:spPr>
          <a:xfrm>
            <a:off x="-2739094" y="4993121"/>
            <a:ext cx="1066200" cy="277800"/>
          </a:xfrm>
          <a:prstGeom prst="rect">
            <a:avLst/>
          </a:prstGeom>
          <a:noFill/>
          <a:ln>
            <a:noFill/>
          </a:ln>
        </p:spPr>
        <p:txBody>
          <a:bodyPr spcFirstLastPara="1" wrap="square" lIns="91425" tIns="91425" rIns="0"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Fira Code"/>
              <a:buNone/>
              <a:defRPr sz="1600" b="0" i="0" u="none" strike="noStrike" cap="none">
                <a:solidFill>
                  <a:schemeClr val="dk2"/>
                </a:solidFill>
                <a:latin typeface="Fira Code Light"/>
                <a:ea typeface="Fira Code Light"/>
                <a:cs typeface="Fira Code Light"/>
                <a:sym typeface="Fira Code Light"/>
              </a:defRPr>
            </a:lvl1pPr>
            <a:lvl2pPr marL="914400" marR="0" lvl="1" indent="-317500" algn="ctr" rtl="0">
              <a:lnSpc>
                <a:spcPct val="100000"/>
              </a:lnSpc>
              <a:spcBef>
                <a:spcPts val="0"/>
              </a:spcBef>
              <a:spcAft>
                <a:spcPts val="0"/>
              </a:spcAft>
              <a:buClr>
                <a:schemeClr val="dk2"/>
              </a:buClr>
              <a:buSzPts val="1800"/>
              <a:buFont typeface="Fira Code"/>
              <a:buNone/>
              <a:defRPr sz="1800" b="0" i="0" u="none" strike="noStrike" cap="none">
                <a:solidFill>
                  <a:schemeClr val="dk2"/>
                </a:solidFill>
                <a:latin typeface="Fira Code"/>
                <a:ea typeface="Fira Code"/>
                <a:cs typeface="Fira Code"/>
                <a:sym typeface="Fira Code"/>
              </a:defRPr>
            </a:lvl2pPr>
            <a:lvl3pPr marL="1371600" marR="0" lvl="2" indent="-317500" algn="ctr" rtl="0">
              <a:lnSpc>
                <a:spcPct val="100000"/>
              </a:lnSpc>
              <a:spcBef>
                <a:spcPts val="0"/>
              </a:spcBef>
              <a:spcAft>
                <a:spcPts val="0"/>
              </a:spcAft>
              <a:buClr>
                <a:schemeClr val="dk2"/>
              </a:buClr>
              <a:buSzPts val="1800"/>
              <a:buFont typeface="Fira Code"/>
              <a:buNone/>
              <a:defRPr sz="1800" b="0" i="0" u="none" strike="noStrike" cap="none">
                <a:solidFill>
                  <a:schemeClr val="dk2"/>
                </a:solidFill>
                <a:latin typeface="Fira Code"/>
                <a:ea typeface="Fira Code"/>
                <a:cs typeface="Fira Code"/>
                <a:sym typeface="Fira Code"/>
              </a:defRPr>
            </a:lvl3pPr>
            <a:lvl4pPr marL="1828800" marR="0" lvl="3" indent="-317500" algn="ctr" rtl="0">
              <a:lnSpc>
                <a:spcPct val="100000"/>
              </a:lnSpc>
              <a:spcBef>
                <a:spcPts val="0"/>
              </a:spcBef>
              <a:spcAft>
                <a:spcPts val="0"/>
              </a:spcAft>
              <a:buClr>
                <a:schemeClr val="dk2"/>
              </a:buClr>
              <a:buSzPts val="1800"/>
              <a:buFont typeface="Fira Code"/>
              <a:buNone/>
              <a:defRPr sz="1800" b="0" i="0" u="none" strike="noStrike" cap="none">
                <a:solidFill>
                  <a:schemeClr val="dk2"/>
                </a:solidFill>
                <a:latin typeface="Fira Code"/>
                <a:ea typeface="Fira Code"/>
                <a:cs typeface="Fira Code"/>
                <a:sym typeface="Fira Code"/>
              </a:defRPr>
            </a:lvl4pPr>
            <a:lvl5pPr marL="2286000" marR="0" lvl="4" indent="-317500" algn="ctr" rtl="0">
              <a:lnSpc>
                <a:spcPct val="100000"/>
              </a:lnSpc>
              <a:spcBef>
                <a:spcPts val="0"/>
              </a:spcBef>
              <a:spcAft>
                <a:spcPts val="0"/>
              </a:spcAft>
              <a:buClr>
                <a:schemeClr val="dk2"/>
              </a:buClr>
              <a:buSzPts val="1800"/>
              <a:buFont typeface="Fira Code"/>
              <a:buNone/>
              <a:defRPr sz="1800" b="0" i="0" u="none" strike="noStrike" cap="none">
                <a:solidFill>
                  <a:schemeClr val="dk2"/>
                </a:solidFill>
                <a:latin typeface="Fira Code"/>
                <a:ea typeface="Fira Code"/>
                <a:cs typeface="Fira Code"/>
                <a:sym typeface="Fira Code"/>
              </a:defRPr>
            </a:lvl5pPr>
            <a:lvl6pPr marL="2743200" marR="0" lvl="5" indent="-317500" algn="ctr" rtl="0">
              <a:lnSpc>
                <a:spcPct val="100000"/>
              </a:lnSpc>
              <a:spcBef>
                <a:spcPts val="0"/>
              </a:spcBef>
              <a:spcAft>
                <a:spcPts val="0"/>
              </a:spcAft>
              <a:buClr>
                <a:schemeClr val="dk2"/>
              </a:buClr>
              <a:buSzPts val="1800"/>
              <a:buFont typeface="Fira Code"/>
              <a:buNone/>
              <a:defRPr sz="1800" b="0" i="0" u="none" strike="noStrike" cap="none">
                <a:solidFill>
                  <a:schemeClr val="dk2"/>
                </a:solidFill>
                <a:latin typeface="Fira Code"/>
                <a:ea typeface="Fira Code"/>
                <a:cs typeface="Fira Code"/>
                <a:sym typeface="Fira Code"/>
              </a:defRPr>
            </a:lvl6pPr>
            <a:lvl7pPr marL="3200400" marR="0" lvl="6" indent="-317500" algn="ctr" rtl="0">
              <a:lnSpc>
                <a:spcPct val="100000"/>
              </a:lnSpc>
              <a:spcBef>
                <a:spcPts val="0"/>
              </a:spcBef>
              <a:spcAft>
                <a:spcPts val="0"/>
              </a:spcAft>
              <a:buClr>
                <a:schemeClr val="dk2"/>
              </a:buClr>
              <a:buSzPts val="1800"/>
              <a:buFont typeface="Fira Code"/>
              <a:buNone/>
              <a:defRPr sz="1800" b="0" i="0" u="none" strike="noStrike" cap="none">
                <a:solidFill>
                  <a:schemeClr val="dk2"/>
                </a:solidFill>
                <a:latin typeface="Fira Code"/>
                <a:ea typeface="Fira Code"/>
                <a:cs typeface="Fira Code"/>
                <a:sym typeface="Fira Code"/>
              </a:defRPr>
            </a:lvl7pPr>
            <a:lvl8pPr marL="3657600" marR="0" lvl="7" indent="-317500" algn="ctr" rtl="0">
              <a:lnSpc>
                <a:spcPct val="100000"/>
              </a:lnSpc>
              <a:spcBef>
                <a:spcPts val="0"/>
              </a:spcBef>
              <a:spcAft>
                <a:spcPts val="0"/>
              </a:spcAft>
              <a:buClr>
                <a:schemeClr val="dk2"/>
              </a:buClr>
              <a:buSzPts val="1800"/>
              <a:buFont typeface="Fira Code"/>
              <a:buNone/>
              <a:defRPr sz="1800" b="0" i="0" u="none" strike="noStrike" cap="none">
                <a:solidFill>
                  <a:schemeClr val="dk2"/>
                </a:solidFill>
                <a:latin typeface="Fira Code"/>
                <a:ea typeface="Fira Code"/>
                <a:cs typeface="Fira Code"/>
                <a:sym typeface="Fira Code"/>
              </a:defRPr>
            </a:lvl8pPr>
            <a:lvl9pPr marL="4114800" marR="0" lvl="8" indent="-317500" algn="ctr" rtl="0">
              <a:lnSpc>
                <a:spcPct val="100000"/>
              </a:lnSpc>
              <a:spcBef>
                <a:spcPts val="0"/>
              </a:spcBef>
              <a:spcAft>
                <a:spcPts val="0"/>
              </a:spcAft>
              <a:buClr>
                <a:schemeClr val="dk2"/>
              </a:buClr>
              <a:buSzPts val="1800"/>
              <a:buFont typeface="Fira Code"/>
              <a:buNone/>
              <a:defRPr sz="1800" b="0" i="0" u="none" strike="noStrike" cap="none">
                <a:solidFill>
                  <a:schemeClr val="dk2"/>
                </a:solidFill>
                <a:latin typeface="Fira Code"/>
                <a:ea typeface="Fira Code"/>
                <a:cs typeface="Fira Code"/>
                <a:sym typeface="Fira Code"/>
              </a:defRPr>
            </a:lvl9pPr>
          </a:lstStyle>
          <a:p>
            <a:pPr marL="0" indent="0" algn="r"/>
            <a:r>
              <a:rPr lang="vi-VN" sz="1000">
                <a:latin typeface="Oswald"/>
                <a:ea typeface="Oswald"/>
                <a:cs typeface="Oswald"/>
                <a:sym typeface="Oswald"/>
              </a:rPr>
              <a:t>INDEX.HTML</a:t>
            </a:r>
          </a:p>
        </p:txBody>
      </p:sp>
      <p:sp>
        <p:nvSpPr>
          <p:cNvPr id="17" name="Google Shape;137;p15">
            <a:hlinkClick r:id="" action="ppaction://noaction"/>
            <a:extLst>
              <a:ext uri="{FF2B5EF4-FFF2-40B4-BE49-F238E27FC236}">
                <a16:creationId xmlns:a16="http://schemas.microsoft.com/office/drawing/2014/main" id="{B3BDF21B-5B52-AE1F-763F-60427361FBC6}"/>
              </a:ext>
            </a:extLst>
          </p:cNvPr>
          <p:cNvSpPr/>
          <p:nvPr/>
        </p:nvSpPr>
        <p:spPr>
          <a:xfrm>
            <a:off x="-10247506" y="406721"/>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38;p15">
            <a:hlinkClick r:id="" action="ppaction://noaction"/>
            <a:extLst>
              <a:ext uri="{FF2B5EF4-FFF2-40B4-BE49-F238E27FC236}">
                <a16:creationId xmlns:a16="http://schemas.microsoft.com/office/drawing/2014/main" id="{4A768246-1CE2-1D1C-E3B5-09244863BC20}"/>
              </a:ext>
            </a:extLst>
          </p:cNvPr>
          <p:cNvSpPr/>
          <p:nvPr/>
        </p:nvSpPr>
        <p:spPr>
          <a:xfrm>
            <a:off x="-10253844" y="4637146"/>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39;p15">
            <a:hlinkClick r:id="" action="ppaction://noaction"/>
            <a:extLst>
              <a:ext uri="{FF2B5EF4-FFF2-40B4-BE49-F238E27FC236}">
                <a16:creationId xmlns:a16="http://schemas.microsoft.com/office/drawing/2014/main" id="{CE3E513E-6C76-92C3-73FB-C370A4DA0706}"/>
              </a:ext>
            </a:extLst>
          </p:cNvPr>
          <p:cNvSpPr/>
          <p:nvPr/>
        </p:nvSpPr>
        <p:spPr>
          <a:xfrm>
            <a:off x="-10253844" y="4229896"/>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0;p15">
            <a:hlinkClick r:id="" action="ppaction://noaction"/>
            <a:extLst>
              <a:ext uri="{FF2B5EF4-FFF2-40B4-BE49-F238E27FC236}">
                <a16:creationId xmlns:a16="http://schemas.microsoft.com/office/drawing/2014/main" id="{F661FD84-98B1-2CF8-427B-F2264C61658C}"/>
              </a:ext>
            </a:extLst>
          </p:cNvPr>
          <p:cNvSpPr/>
          <p:nvPr/>
        </p:nvSpPr>
        <p:spPr>
          <a:xfrm>
            <a:off x="-10253844" y="5058696"/>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Graphic 20" descr="User with solid fill">
            <a:extLst>
              <a:ext uri="{FF2B5EF4-FFF2-40B4-BE49-F238E27FC236}">
                <a16:creationId xmlns:a16="http://schemas.microsoft.com/office/drawing/2014/main" id="{20388E1A-BD49-C0CB-58FC-7F769928BB0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68344" y="2058401"/>
            <a:ext cx="914400" cy="914400"/>
          </a:xfrm>
          <a:prstGeom prst="rect">
            <a:avLst/>
          </a:prstGeom>
        </p:spPr>
      </p:pic>
      <p:pic>
        <p:nvPicPr>
          <p:cNvPr id="22" name="Graphic 21" descr="User with solid fill">
            <a:extLst>
              <a:ext uri="{FF2B5EF4-FFF2-40B4-BE49-F238E27FC236}">
                <a16:creationId xmlns:a16="http://schemas.microsoft.com/office/drawing/2014/main" id="{0CA050D3-AF59-68FF-377E-979958731293}"/>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415645" y="2351771"/>
            <a:ext cx="914400" cy="914400"/>
          </a:xfrm>
          <a:prstGeom prst="rect">
            <a:avLst/>
          </a:prstGeom>
        </p:spPr>
      </p:pic>
      <p:pic>
        <p:nvPicPr>
          <p:cNvPr id="23" name="Graphic 22" descr="User with solid fill">
            <a:extLst>
              <a:ext uri="{FF2B5EF4-FFF2-40B4-BE49-F238E27FC236}">
                <a16:creationId xmlns:a16="http://schemas.microsoft.com/office/drawing/2014/main" id="{377CB3CB-3767-102F-FD4F-FB726045E42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653494" y="2008871"/>
            <a:ext cx="914400" cy="914400"/>
          </a:xfrm>
          <a:prstGeom prst="rect">
            <a:avLst/>
          </a:prstGeom>
        </p:spPr>
      </p:pic>
      <p:sp>
        <p:nvSpPr>
          <p:cNvPr id="24" name="Google Shape;415;p19">
            <a:extLst>
              <a:ext uri="{FF2B5EF4-FFF2-40B4-BE49-F238E27FC236}">
                <a16:creationId xmlns:a16="http://schemas.microsoft.com/office/drawing/2014/main" id="{9260F6B5-2C70-C8A8-3FF7-4E95DD3E93CB}"/>
              </a:ext>
            </a:extLst>
          </p:cNvPr>
          <p:cNvSpPr txBox="1"/>
          <p:nvPr/>
        </p:nvSpPr>
        <p:spPr>
          <a:xfrm>
            <a:off x="-9824887" y="3363841"/>
            <a:ext cx="2627485"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chemeClr val="dk2"/>
                </a:solidFill>
                <a:latin typeface="Oswald"/>
                <a:ea typeface="Oswald"/>
                <a:cs typeface="Oswald"/>
                <a:sym typeface="Oswald"/>
              </a:rPr>
              <a:t>Phạm Nguyễn Sĩ Khang</a:t>
            </a:r>
          </a:p>
          <a:p>
            <a:pPr marL="0" lvl="0" indent="0" algn="ctr" rtl="0">
              <a:spcBef>
                <a:spcPts val="0"/>
              </a:spcBef>
              <a:spcAft>
                <a:spcPts val="0"/>
              </a:spcAft>
              <a:buNone/>
            </a:pPr>
            <a:r>
              <a:rPr lang="en-US" sz="2000" b="1">
                <a:solidFill>
                  <a:schemeClr val="dk2"/>
                </a:solidFill>
                <a:latin typeface="Oswald"/>
                <a:ea typeface="Oswald"/>
                <a:cs typeface="Oswald"/>
                <a:sym typeface="Oswald"/>
              </a:rPr>
              <a:t>SBD: 13</a:t>
            </a:r>
          </a:p>
        </p:txBody>
      </p:sp>
      <p:sp>
        <p:nvSpPr>
          <p:cNvPr id="25" name="Google Shape;415;p19">
            <a:extLst>
              <a:ext uri="{FF2B5EF4-FFF2-40B4-BE49-F238E27FC236}">
                <a16:creationId xmlns:a16="http://schemas.microsoft.com/office/drawing/2014/main" id="{A8DA361D-F34D-1721-DDD6-2316A526E4E1}"/>
              </a:ext>
            </a:extLst>
          </p:cNvPr>
          <p:cNvSpPr txBox="1"/>
          <p:nvPr/>
        </p:nvSpPr>
        <p:spPr>
          <a:xfrm>
            <a:off x="-7272188" y="1756051"/>
            <a:ext cx="2627485"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chemeClr val="dk2"/>
                </a:solidFill>
                <a:latin typeface="Oswald"/>
                <a:ea typeface="Oswald"/>
                <a:cs typeface="Oswald"/>
                <a:sym typeface="Oswald"/>
              </a:rPr>
              <a:t>Đinh Tuấn Kiệt</a:t>
            </a:r>
          </a:p>
          <a:p>
            <a:pPr marL="0" lvl="0" indent="0" algn="ctr" rtl="0">
              <a:spcBef>
                <a:spcPts val="0"/>
              </a:spcBef>
              <a:spcAft>
                <a:spcPts val="0"/>
              </a:spcAft>
              <a:buNone/>
            </a:pPr>
            <a:r>
              <a:rPr lang="en-US" sz="2000" b="1">
                <a:solidFill>
                  <a:schemeClr val="dk2"/>
                </a:solidFill>
                <a:latin typeface="Oswald"/>
                <a:ea typeface="Oswald"/>
                <a:cs typeface="Oswald"/>
                <a:sym typeface="Oswald"/>
              </a:rPr>
              <a:t>SBD: 15</a:t>
            </a:r>
          </a:p>
        </p:txBody>
      </p:sp>
      <p:sp>
        <p:nvSpPr>
          <p:cNvPr id="26" name="Google Shape;415;p19">
            <a:extLst>
              <a:ext uri="{FF2B5EF4-FFF2-40B4-BE49-F238E27FC236}">
                <a16:creationId xmlns:a16="http://schemas.microsoft.com/office/drawing/2014/main" id="{69D7CAE0-4BF4-241C-BA5E-204AF1BBC4BB}"/>
              </a:ext>
            </a:extLst>
          </p:cNvPr>
          <p:cNvSpPr txBox="1"/>
          <p:nvPr/>
        </p:nvSpPr>
        <p:spPr>
          <a:xfrm>
            <a:off x="-4510037" y="3413221"/>
            <a:ext cx="2627485"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chemeClr val="dk2"/>
                </a:solidFill>
                <a:latin typeface="Oswald"/>
                <a:ea typeface="Oswald"/>
                <a:cs typeface="Oswald"/>
                <a:sym typeface="Oswald"/>
              </a:rPr>
              <a:t>Phí Tuấn Minh</a:t>
            </a:r>
          </a:p>
          <a:p>
            <a:pPr marL="0" lvl="0" indent="0" algn="ctr" rtl="0">
              <a:spcBef>
                <a:spcPts val="0"/>
              </a:spcBef>
              <a:spcAft>
                <a:spcPts val="0"/>
              </a:spcAft>
              <a:buNone/>
            </a:pPr>
            <a:r>
              <a:rPr lang="en-US" sz="2000" b="1">
                <a:solidFill>
                  <a:schemeClr val="dk2"/>
                </a:solidFill>
                <a:latin typeface="Oswald"/>
                <a:ea typeface="Oswald"/>
                <a:cs typeface="Oswald"/>
                <a:sym typeface="Oswald"/>
              </a:rPr>
              <a:t>SBD: 17</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412;p19">
            <a:extLst>
              <a:ext uri="{FF2B5EF4-FFF2-40B4-BE49-F238E27FC236}">
                <a16:creationId xmlns:a16="http://schemas.microsoft.com/office/drawing/2014/main" id="{E403259B-1322-9A59-DF69-D68DA3222FE1}"/>
              </a:ext>
            </a:extLst>
          </p:cNvPr>
          <p:cNvSpPr txBox="1"/>
          <p:nvPr/>
        </p:nvSpPr>
        <p:spPr>
          <a:xfrm>
            <a:off x="4153800" y="2316600"/>
            <a:ext cx="836400" cy="51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b="1">
                <a:solidFill>
                  <a:srgbClr val="E5A083"/>
                </a:solidFill>
                <a:latin typeface="Oswald"/>
                <a:ea typeface="Oswald"/>
                <a:cs typeface="Oswald"/>
                <a:sym typeface="Oswald"/>
              </a:rPr>
              <a:t>02</a:t>
            </a:r>
            <a:endParaRPr sz="4500" b="1">
              <a:solidFill>
                <a:srgbClr val="E5A083"/>
              </a:solidFill>
              <a:latin typeface="Oswald"/>
              <a:ea typeface="Oswald"/>
              <a:cs typeface="Oswald"/>
              <a:sym typeface="Oswald"/>
            </a:endParaRPr>
          </a:p>
        </p:txBody>
      </p:sp>
      <p:sp>
        <p:nvSpPr>
          <p:cNvPr id="4" name="Google Shape;417;p19">
            <a:extLst>
              <a:ext uri="{FF2B5EF4-FFF2-40B4-BE49-F238E27FC236}">
                <a16:creationId xmlns:a16="http://schemas.microsoft.com/office/drawing/2014/main" id="{8BBB68F5-4B2A-AFBB-A549-946C1966D3D7}"/>
              </a:ext>
            </a:extLst>
          </p:cNvPr>
          <p:cNvSpPr txBox="1"/>
          <p:nvPr/>
        </p:nvSpPr>
        <p:spPr>
          <a:xfrm>
            <a:off x="2297404" y="3129493"/>
            <a:ext cx="4842536"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b="1">
                <a:solidFill>
                  <a:schemeClr val="dk2"/>
                </a:solidFill>
                <a:latin typeface="Oswald"/>
                <a:ea typeface="Oswald"/>
                <a:cs typeface="Oswald"/>
                <a:sym typeface="Oswald"/>
              </a:rPr>
              <a:t>Bối cảnh liên quan</a:t>
            </a:r>
            <a:endParaRPr sz="4500" b="1">
              <a:solidFill>
                <a:schemeClr val="dk2"/>
              </a:solidFill>
              <a:latin typeface="Oswald"/>
              <a:ea typeface="Oswald"/>
              <a:cs typeface="Oswald"/>
              <a:sym typeface="Oswald"/>
            </a:endParaRPr>
          </a:p>
        </p:txBody>
      </p:sp>
    </p:spTree>
    <p:extLst>
      <p:ext uri="{BB962C8B-B14F-4D97-AF65-F5344CB8AC3E}">
        <p14:creationId xmlns:p14="http://schemas.microsoft.com/office/powerpoint/2010/main" val="1926257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grpSp>
        <p:nvGrpSpPr>
          <p:cNvPr id="188" name="Google Shape;188;p16"/>
          <p:cNvGrpSpPr/>
          <p:nvPr/>
        </p:nvGrpSpPr>
        <p:grpSpPr>
          <a:xfrm>
            <a:off x="299286" y="189025"/>
            <a:ext cx="133205" cy="119344"/>
            <a:chOff x="222150" y="185025"/>
            <a:chExt cx="170100" cy="152400"/>
          </a:xfrm>
        </p:grpSpPr>
        <p:cxnSp>
          <p:nvCxnSpPr>
            <p:cNvPr id="189" name="Google Shape;189;p1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0" name="Google Shape;190;p1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1" name="Google Shape;191;p1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92" name="Google Shape;192;p16"/>
          <p:cNvGrpSpPr/>
          <p:nvPr/>
        </p:nvGrpSpPr>
        <p:grpSpPr>
          <a:xfrm>
            <a:off x="286625" y="3999999"/>
            <a:ext cx="145867" cy="958251"/>
            <a:chOff x="286625" y="3923799"/>
            <a:chExt cx="145867" cy="958251"/>
          </a:xfrm>
        </p:grpSpPr>
        <p:sp>
          <p:nvSpPr>
            <p:cNvPr id="193" name="Google Shape;193;p1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16"/>
            <p:cNvGrpSpPr/>
            <p:nvPr/>
          </p:nvGrpSpPr>
          <p:grpSpPr>
            <a:xfrm>
              <a:off x="298112" y="4342643"/>
              <a:ext cx="110182" cy="126862"/>
              <a:chOff x="281100" y="2027800"/>
              <a:chExt cx="140700" cy="162000"/>
            </a:xfrm>
          </p:grpSpPr>
          <p:sp>
            <p:nvSpPr>
              <p:cNvPr id="195" name="Google Shape;195;p1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16"/>
              <p:cNvGrpSpPr/>
              <p:nvPr/>
            </p:nvGrpSpPr>
            <p:grpSpPr>
              <a:xfrm>
                <a:off x="308875" y="2088450"/>
                <a:ext cx="85200" cy="40700"/>
                <a:chOff x="308875" y="2087000"/>
                <a:chExt cx="85200" cy="40700"/>
              </a:xfrm>
            </p:grpSpPr>
            <p:cxnSp>
              <p:nvCxnSpPr>
                <p:cNvPr id="197" name="Google Shape;197;p1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98" name="Google Shape;198;p1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99" name="Google Shape;199;p16"/>
            <p:cNvGrpSpPr/>
            <p:nvPr/>
          </p:nvGrpSpPr>
          <p:grpSpPr>
            <a:xfrm>
              <a:off x="286625" y="3923799"/>
              <a:ext cx="133200" cy="133200"/>
              <a:chOff x="286625" y="3648899"/>
              <a:chExt cx="133200" cy="133200"/>
            </a:xfrm>
          </p:grpSpPr>
          <p:sp>
            <p:nvSpPr>
              <p:cNvPr id="200" name="Google Shape;200;p1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2" name="Google Shape;202;p16">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204" name="Google Shape;204;p16"/>
          <p:cNvSpPr txBox="1">
            <a:spLocks noGrp="1"/>
          </p:cNvSpPr>
          <p:nvPr>
            <p:ph type="body" idx="1"/>
          </p:nvPr>
        </p:nvSpPr>
        <p:spPr>
          <a:xfrm>
            <a:off x="1105199" y="2257625"/>
            <a:ext cx="6942600" cy="2142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vi-VN" sz="2000" b="1">
                <a:solidFill>
                  <a:schemeClr val="lt1"/>
                </a:solidFill>
                <a:latin typeface="Oswald" panose="00000500000000000000" pitchFamily="2" charset="0"/>
              </a:rPr>
              <a:t>Nhiều </a:t>
            </a:r>
            <a:r>
              <a:rPr lang="en-US" sz="2000" b="1">
                <a:solidFill>
                  <a:schemeClr val="lt1"/>
                </a:solidFill>
                <a:latin typeface="Oswald" panose="00000500000000000000" pitchFamily="2" charset="0"/>
              </a:rPr>
              <a:t>vấn đề tương tự với yêu cầu</a:t>
            </a:r>
            <a:r>
              <a:rPr lang="vi-VN" sz="2000" b="1">
                <a:solidFill>
                  <a:schemeClr val="lt1"/>
                </a:solidFill>
                <a:latin typeface="Oswald" panose="00000500000000000000" pitchFamily="2" charset="0"/>
              </a:rPr>
              <a:t>của MkSC đã được nghiên cứu. Ví dụ: trong Tối đa hóa ảnh hưởng với </a:t>
            </a:r>
            <a:r>
              <a:rPr lang="en-US" sz="2000" b="1">
                <a:solidFill>
                  <a:schemeClr val="lt1"/>
                </a:solidFill>
                <a:latin typeface="Oswald" panose="00000500000000000000" pitchFamily="2" charset="0"/>
              </a:rPr>
              <a:t>hàm k-Submodular </a:t>
            </a:r>
            <a:r>
              <a:rPr lang="vi-VN" sz="2000" b="1">
                <a:solidFill>
                  <a:schemeClr val="lt1"/>
                </a:solidFill>
                <a:latin typeface="Oswald" panose="00000500000000000000" pitchFamily="2" charset="0"/>
              </a:rPr>
              <a:t>(Ohsaka &amp; Yoshida, 2015; Zhou và cộng sự, 2019; Qian và cộng sự, 2017a), bài toán yêu cầu người dùng mạng xã hội B , mỗi người ban đầu áp dụng một chủ đề, giúp tối đa hóa số lượng người dung</a:t>
            </a:r>
            <a:r>
              <a:rPr lang="en-US" sz="2000" b="1">
                <a:solidFill>
                  <a:schemeClr val="lt1"/>
                </a:solidFill>
                <a:latin typeface="Oswald" panose="00000500000000000000" pitchFamily="2" charset="0"/>
              </a:rPr>
              <a:t> dự kiến</a:t>
            </a:r>
            <a:r>
              <a:rPr lang="vi-VN" sz="2000" b="1">
                <a:solidFill>
                  <a:schemeClr val="lt1"/>
                </a:solidFill>
                <a:latin typeface="Oswald" panose="00000500000000000000" pitchFamily="2" charset="0"/>
              </a:rPr>
              <a:t>, những người cuối cùng được </a:t>
            </a:r>
            <a:r>
              <a:rPr lang="en-US" sz="2000" b="1">
                <a:solidFill>
                  <a:schemeClr val="lt1"/>
                </a:solidFill>
                <a:latin typeface="Oswald" panose="00000500000000000000" pitchFamily="2" charset="0"/>
              </a:rPr>
              <a:t>active </a:t>
            </a:r>
            <a:r>
              <a:rPr lang="vi-VN" sz="2000" b="1">
                <a:solidFill>
                  <a:schemeClr val="lt1"/>
                </a:solidFill>
                <a:latin typeface="Oswald" panose="00000500000000000000" pitchFamily="2" charset="0"/>
              </a:rPr>
              <a:t>bởi ít nhất một chủ đề.</a:t>
            </a:r>
            <a:endParaRPr sz="2000" b="1">
              <a:solidFill>
                <a:schemeClr val="lt1"/>
              </a:solidFill>
              <a:latin typeface="Oswald" panose="00000500000000000000" pitchFamily="2" charset="0"/>
            </a:endParaRPr>
          </a:p>
        </p:txBody>
      </p:sp>
      <p:sp>
        <p:nvSpPr>
          <p:cNvPr id="205" name="Google Shape;205;p16">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6">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6">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16"/>
          <p:cNvGrpSpPr/>
          <p:nvPr/>
        </p:nvGrpSpPr>
        <p:grpSpPr>
          <a:xfrm>
            <a:off x="7819199" y="752550"/>
            <a:ext cx="604800" cy="147600"/>
            <a:chOff x="7688649" y="828750"/>
            <a:chExt cx="604800" cy="147600"/>
          </a:xfrm>
        </p:grpSpPr>
        <p:sp>
          <p:nvSpPr>
            <p:cNvPr id="210" name="Google Shape;210;p16"/>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6"/>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6"/>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17;p19">
            <a:extLst>
              <a:ext uri="{FF2B5EF4-FFF2-40B4-BE49-F238E27FC236}">
                <a16:creationId xmlns:a16="http://schemas.microsoft.com/office/drawing/2014/main" id="{0A5A6395-A258-D3EA-DC7E-54EAB09ECA64}"/>
              </a:ext>
            </a:extLst>
          </p:cNvPr>
          <p:cNvSpPr txBox="1"/>
          <p:nvPr/>
        </p:nvSpPr>
        <p:spPr>
          <a:xfrm>
            <a:off x="796200" y="626250"/>
            <a:ext cx="4842536"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dk2"/>
                </a:solidFill>
                <a:latin typeface="Oswald"/>
                <a:ea typeface="Oswald"/>
                <a:cs typeface="Oswald"/>
                <a:sym typeface="Oswald"/>
              </a:rPr>
              <a:t>Bối cảnh liên quan</a:t>
            </a:r>
            <a:endParaRPr sz="3000" b="1">
              <a:solidFill>
                <a:schemeClr val="dk2"/>
              </a:solidFill>
              <a:latin typeface="Oswald"/>
              <a:ea typeface="Oswald"/>
              <a:cs typeface="Oswald"/>
              <a:sym typeface="Oswald"/>
            </a:endParaRPr>
          </a:p>
        </p:txBody>
      </p:sp>
      <p:pic>
        <p:nvPicPr>
          <p:cNvPr id="8" name="Graphic 7" descr="Mathematics with solid fill">
            <a:extLst>
              <a:ext uri="{FF2B5EF4-FFF2-40B4-BE49-F238E27FC236}">
                <a16:creationId xmlns:a16="http://schemas.microsoft.com/office/drawing/2014/main" id="{3CE4092C-D5F2-42DE-6EA0-86C502137DD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114800" y="1343225"/>
            <a:ext cx="914400" cy="9144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grpSp>
        <p:nvGrpSpPr>
          <p:cNvPr id="188" name="Google Shape;188;p16"/>
          <p:cNvGrpSpPr/>
          <p:nvPr/>
        </p:nvGrpSpPr>
        <p:grpSpPr>
          <a:xfrm>
            <a:off x="299286" y="189025"/>
            <a:ext cx="133205" cy="119344"/>
            <a:chOff x="222150" y="185025"/>
            <a:chExt cx="170100" cy="152400"/>
          </a:xfrm>
        </p:grpSpPr>
        <p:cxnSp>
          <p:nvCxnSpPr>
            <p:cNvPr id="189" name="Google Shape;189;p16"/>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0" name="Google Shape;190;p16"/>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91" name="Google Shape;191;p16"/>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92" name="Google Shape;192;p16"/>
          <p:cNvGrpSpPr/>
          <p:nvPr/>
        </p:nvGrpSpPr>
        <p:grpSpPr>
          <a:xfrm>
            <a:off x="286625" y="3999999"/>
            <a:ext cx="145867" cy="958251"/>
            <a:chOff x="286625" y="3923799"/>
            <a:chExt cx="145867" cy="958251"/>
          </a:xfrm>
        </p:grpSpPr>
        <p:sp>
          <p:nvSpPr>
            <p:cNvPr id="193" name="Google Shape;193;p16"/>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16"/>
            <p:cNvGrpSpPr/>
            <p:nvPr/>
          </p:nvGrpSpPr>
          <p:grpSpPr>
            <a:xfrm>
              <a:off x="298112" y="4342643"/>
              <a:ext cx="110182" cy="126862"/>
              <a:chOff x="281100" y="2027800"/>
              <a:chExt cx="140700" cy="162000"/>
            </a:xfrm>
          </p:grpSpPr>
          <p:sp>
            <p:nvSpPr>
              <p:cNvPr id="195" name="Google Shape;195;p16"/>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 name="Google Shape;196;p16"/>
              <p:cNvGrpSpPr/>
              <p:nvPr/>
            </p:nvGrpSpPr>
            <p:grpSpPr>
              <a:xfrm>
                <a:off x="308875" y="2088450"/>
                <a:ext cx="85200" cy="40700"/>
                <a:chOff x="308875" y="2087000"/>
                <a:chExt cx="85200" cy="40700"/>
              </a:xfrm>
            </p:grpSpPr>
            <p:cxnSp>
              <p:nvCxnSpPr>
                <p:cNvPr id="197" name="Google Shape;197;p16"/>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98" name="Google Shape;198;p16"/>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99" name="Google Shape;199;p16"/>
            <p:cNvGrpSpPr/>
            <p:nvPr/>
          </p:nvGrpSpPr>
          <p:grpSpPr>
            <a:xfrm>
              <a:off x="286625" y="3923799"/>
              <a:ext cx="133200" cy="133200"/>
              <a:chOff x="286625" y="3648899"/>
              <a:chExt cx="133200" cy="133200"/>
            </a:xfrm>
          </p:grpSpPr>
          <p:sp>
            <p:nvSpPr>
              <p:cNvPr id="200" name="Google Shape;200;p16"/>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6"/>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2" name="Google Shape;202;p16">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204" name="Google Shape;204;p16"/>
          <p:cNvSpPr txBox="1">
            <a:spLocks noGrp="1"/>
          </p:cNvSpPr>
          <p:nvPr>
            <p:ph type="body" idx="1"/>
          </p:nvPr>
        </p:nvSpPr>
        <p:spPr>
          <a:xfrm>
            <a:off x="1105199" y="2276543"/>
            <a:ext cx="6942600" cy="2142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vi-VN" sz="2000" b="1">
                <a:solidFill>
                  <a:schemeClr val="lt1"/>
                </a:solidFill>
                <a:latin typeface="Oswald" panose="00000500000000000000" pitchFamily="2" charset="0"/>
              </a:rPr>
              <a:t>Vị trí cảm biến với k loại biện pháp (Ohsaka &amp; Yoshida, 2015; Qian và cộng sự, 2017), yêu cầu B vị trí trong n vị trí nhất định và mỗi vị trí có loại cảm biến nào giúp tối đa hóa</a:t>
            </a:r>
            <a:r>
              <a:rPr lang="en-US" sz="2000" b="1">
                <a:solidFill>
                  <a:schemeClr val="lt1"/>
                </a:solidFill>
                <a:latin typeface="Oswald" panose="00000500000000000000" pitchFamily="2" charset="0"/>
              </a:rPr>
              <a:t> việc thu thập thông tin </a:t>
            </a:r>
            <a:r>
              <a:rPr lang="vi-VN" sz="2000" b="1">
                <a:solidFill>
                  <a:schemeClr val="lt1"/>
                </a:solidFill>
                <a:latin typeface="Oswald" panose="00000500000000000000" pitchFamily="2" charset="0"/>
              </a:rPr>
              <a:t>của </a:t>
            </a:r>
            <a:r>
              <a:rPr lang="en-US" sz="2000" b="1">
                <a:solidFill>
                  <a:schemeClr val="lt1"/>
                </a:solidFill>
                <a:latin typeface="Oswald" panose="00000500000000000000" pitchFamily="2" charset="0"/>
              </a:rPr>
              <a:t>hệ thống</a:t>
            </a:r>
            <a:r>
              <a:rPr lang="vi-VN" sz="2000" b="1">
                <a:solidFill>
                  <a:schemeClr val="lt1"/>
                </a:solidFill>
                <a:latin typeface="Oswald" panose="00000500000000000000" pitchFamily="2" charset="0"/>
              </a:rPr>
              <a:t>. Một ứng dụng khác của MkSC cũng có thể được tìm thấy trong vấn đề bao phủ thông tin (Qian và cộng sự, 2017) và lựa chọn tính năng kết hợp (Singh và cộng sự, 2012).</a:t>
            </a:r>
          </a:p>
        </p:txBody>
      </p:sp>
      <p:sp>
        <p:nvSpPr>
          <p:cNvPr id="205" name="Google Shape;205;p16">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6">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6">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6">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16"/>
          <p:cNvGrpSpPr/>
          <p:nvPr/>
        </p:nvGrpSpPr>
        <p:grpSpPr>
          <a:xfrm>
            <a:off x="7819199" y="752550"/>
            <a:ext cx="604800" cy="147600"/>
            <a:chOff x="7688649" y="828750"/>
            <a:chExt cx="604800" cy="147600"/>
          </a:xfrm>
        </p:grpSpPr>
        <p:sp>
          <p:nvSpPr>
            <p:cNvPr id="210" name="Google Shape;210;p16"/>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6"/>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6"/>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17;p19">
            <a:extLst>
              <a:ext uri="{FF2B5EF4-FFF2-40B4-BE49-F238E27FC236}">
                <a16:creationId xmlns:a16="http://schemas.microsoft.com/office/drawing/2014/main" id="{0A5A6395-A258-D3EA-DC7E-54EAB09ECA64}"/>
              </a:ext>
            </a:extLst>
          </p:cNvPr>
          <p:cNvSpPr txBox="1"/>
          <p:nvPr/>
        </p:nvSpPr>
        <p:spPr>
          <a:xfrm>
            <a:off x="796200" y="626250"/>
            <a:ext cx="4842536"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dk2"/>
                </a:solidFill>
                <a:latin typeface="Oswald"/>
                <a:ea typeface="Oswald"/>
                <a:cs typeface="Oswald"/>
                <a:sym typeface="Oswald"/>
              </a:rPr>
              <a:t>Bối cảnh liên quan</a:t>
            </a:r>
            <a:endParaRPr sz="3000" b="1">
              <a:solidFill>
                <a:schemeClr val="dk2"/>
              </a:solidFill>
              <a:latin typeface="Oswald"/>
              <a:ea typeface="Oswald"/>
              <a:cs typeface="Oswald"/>
              <a:sym typeface="Oswald"/>
            </a:endParaRPr>
          </a:p>
        </p:txBody>
      </p:sp>
      <p:pic>
        <p:nvPicPr>
          <p:cNvPr id="4" name="Graphic 3" descr="Bar chart with solid fill">
            <a:extLst>
              <a:ext uri="{FF2B5EF4-FFF2-40B4-BE49-F238E27FC236}">
                <a16:creationId xmlns:a16="http://schemas.microsoft.com/office/drawing/2014/main" id="{F8FE1409-6A63-62B3-FA05-A667DC35E49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114800" y="1305421"/>
            <a:ext cx="914400" cy="914400"/>
          </a:xfrm>
          <a:prstGeom prst="rect">
            <a:avLst/>
          </a:prstGeom>
        </p:spPr>
      </p:pic>
    </p:spTree>
    <p:extLst>
      <p:ext uri="{BB962C8B-B14F-4D97-AF65-F5344CB8AC3E}">
        <p14:creationId xmlns:p14="http://schemas.microsoft.com/office/powerpoint/2010/main" val="17352730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1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vi-VN" sz="3000" b="1">
                <a:solidFill>
                  <a:schemeClr val="dk2"/>
                </a:solidFill>
                <a:latin typeface="Oswald"/>
                <a:ea typeface="Oswald"/>
                <a:cs typeface="Oswald"/>
                <a:sym typeface="Oswald"/>
              </a:rPr>
              <a:t>Bối cảnh liên quan</a:t>
            </a:r>
          </a:p>
        </p:txBody>
      </p:sp>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9"/>
          <p:cNvSpPr txBox="1"/>
          <p:nvPr/>
        </p:nvSpPr>
        <p:spPr>
          <a:xfrm>
            <a:off x="1060595" y="3483519"/>
            <a:ext cx="5648053"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US" sz="2000" b="1">
              <a:solidFill>
                <a:schemeClr val="dk2"/>
              </a:solidFill>
              <a:latin typeface="Oswald"/>
              <a:ea typeface="Oswald"/>
              <a:cs typeface="Oswald"/>
              <a:sym typeface="Oswald"/>
            </a:endParaRPr>
          </a:p>
        </p:txBody>
      </p:sp>
      <p:sp>
        <p:nvSpPr>
          <p:cNvPr id="2" name="Google Shape;415;p19">
            <a:extLst>
              <a:ext uri="{FF2B5EF4-FFF2-40B4-BE49-F238E27FC236}">
                <a16:creationId xmlns:a16="http://schemas.microsoft.com/office/drawing/2014/main" id="{F45BC36F-DF7B-B611-830B-0A466D61BD34}"/>
              </a:ext>
            </a:extLst>
          </p:cNvPr>
          <p:cNvSpPr txBox="1"/>
          <p:nvPr/>
        </p:nvSpPr>
        <p:spPr>
          <a:xfrm>
            <a:off x="1807355" y="2825640"/>
            <a:ext cx="5529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000" b="1">
                <a:solidFill>
                  <a:schemeClr val="dk2"/>
                </a:solidFill>
                <a:latin typeface="Oswald"/>
                <a:ea typeface="Oswald"/>
                <a:cs typeface="Oswald"/>
                <a:sym typeface="Oswald"/>
              </a:rPr>
              <a:t>Tối đa hóa hàm k-submodul</a:t>
            </a:r>
            <a:r>
              <a:rPr lang="en-US" sz="2000" b="1">
                <a:solidFill>
                  <a:schemeClr val="dk2"/>
                </a:solidFill>
                <a:latin typeface="Oswald"/>
                <a:ea typeface="Oswald"/>
                <a:cs typeface="Oswald"/>
                <a:sym typeface="Oswald"/>
              </a:rPr>
              <a:t>ar</a:t>
            </a:r>
            <a:r>
              <a:rPr lang="vi-VN" sz="2000" b="1">
                <a:solidFill>
                  <a:schemeClr val="dk2"/>
                </a:solidFill>
                <a:latin typeface="Oswald"/>
                <a:ea typeface="Oswald"/>
                <a:cs typeface="Oswald"/>
                <a:sym typeface="Oswald"/>
              </a:rPr>
              <a:t>: khái niệm k-submodul</a:t>
            </a:r>
            <a:r>
              <a:rPr lang="en-US" sz="2000" b="1">
                <a:solidFill>
                  <a:schemeClr val="dk2"/>
                </a:solidFill>
                <a:latin typeface="Oswald"/>
                <a:ea typeface="Oswald"/>
                <a:cs typeface="Oswald"/>
                <a:sym typeface="Oswald"/>
              </a:rPr>
              <a:t>ar</a:t>
            </a:r>
            <a:r>
              <a:rPr lang="vi-VN" sz="2000" b="1">
                <a:solidFill>
                  <a:schemeClr val="dk2"/>
                </a:solidFill>
                <a:latin typeface="Oswald"/>
                <a:ea typeface="Oswald"/>
                <a:cs typeface="Oswald"/>
                <a:sym typeface="Oswald"/>
              </a:rPr>
              <a:t> lần đầu tiên được giới thiệu bởi Singh et al. (2012) và được </a:t>
            </a:r>
            <a:r>
              <a:rPr lang="en-US" sz="2000" b="1">
                <a:solidFill>
                  <a:schemeClr val="dk2"/>
                </a:solidFill>
                <a:latin typeface="Oswald"/>
                <a:ea typeface="Oswald"/>
                <a:cs typeface="Oswald"/>
                <a:sym typeface="Oswald"/>
              </a:rPr>
              <a:t>nghiên cứu </a:t>
            </a:r>
            <a:r>
              <a:rPr lang="vi-VN" sz="2000" b="1">
                <a:solidFill>
                  <a:schemeClr val="dk2"/>
                </a:solidFill>
                <a:latin typeface="Oswald"/>
                <a:ea typeface="Oswald"/>
                <a:cs typeface="Oswald"/>
                <a:sym typeface="Oswald"/>
              </a:rPr>
              <a:t>thêm bởi Ward &amp; Zivny (2014; 2016); Iwata và cộng sự. (2016); Oshima (2017); Soma (2019). Tuy nhiên, các tác giả chỉ tập trung nghiên cứu cực đại hóa dưới </a:t>
            </a:r>
            <a:r>
              <a:rPr lang="en-US" sz="2000" b="1">
                <a:solidFill>
                  <a:schemeClr val="dk2"/>
                </a:solidFill>
                <a:latin typeface="Oswald"/>
                <a:ea typeface="Oswald"/>
                <a:cs typeface="Oswald"/>
                <a:sym typeface="Oswald"/>
              </a:rPr>
              <a:t>dang k-submodular </a:t>
            </a:r>
            <a:r>
              <a:rPr lang="vi-VN" sz="2000" b="1">
                <a:solidFill>
                  <a:schemeClr val="dk2"/>
                </a:solidFill>
                <a:latin typeface="Oswald"/>
                <a:ea typeface="Oswald"/>
                <a:cs typeface="Oswald"/>
                <a:sym typeface="Oswald"/>
              </a:rPr>
              <a:t>không ràng buộc, một trường hợp đặc biệt của MkSC trong đó B = </a:t>
            </a:r>
            <a:r>
              <a:rPr lang="en-US" sz="2000" b="1">
                <a:solidFill>
                  <a:schemeClr val="dk2"/>
                </a:solidFill>
                <a:latin typeface="Oswald"/>
                <a:ea typeface="Oswald"/>
                <a:cs typeface="Oswald"/>
                <a:sym typeface="Oswald"/>
              </a:rPr>
              <a:t>| </a:t>
            </a:r>
            <a:r>
              <a:rPr lang="vi-VN" sz="2000" b="1">
                <a:solidFill>
                  <a:schemeClr val="dk2"/>
                </a:solidFill>
                <a:latin typeface="Oswald"/>
                <a:ea typeface="Oswald"/>
                <a:cs typeface="Oswald"/>
                <a:sym typeface="Oswald"/>
              </a:rPr>
              <a:t>V</a:t>
            </a:r>
            <a:r>
              <a:rPr lang="en-US" sz="2000" b="1">
                <a:solidFill>
                  <a:schemeClr val="dk2"/>
                </a:solidFill>
                <a:latin typeface="Oswald"/>
                <a:ea typeface="Oswald"/>
                <a:cs typeface="Oswald"/>
                <a:sym typeface="Oswald"/>
              </a:rPr>
              <a:t> </a:t>
            </a:r>
            <a:r>
              <a:rPr lang="vi-VN" sz="2000" b="1">
                <a:solidFill>
                  <a:schemeClr val="dk2"/>
                </a:solidFill>
                <a:latin typeface="Oswald"/>
                <a:ea typeface="Oswald"/>
                <a:cs typeface="Oswald"/>
                <a:sym typeface="Oswald"/>
              </a:rPr>
              <a:t>|.</a:t>
            </a:r>
            <a:endParaRPr lang="en-US" sz="2000" b="1">
              <a:solidFill>
                <a:schemeClr val="dk2"/>
              </a:solidFill>
              <a:latin typeface="Oswald"/>
              <a:ea typeface="Oswald"/>
              <a:cs typeface="Oswald"/>
              <a:sym typeface="Oswald"/>
            </a:endParaRPr>
          </a:p>
        </p:txBody>
      </p:sp>
    </p:spTree>
    <p:extLst>
      <p:ext uri="{BB962C8B-B14F-4D97-AF65-F5344CB8AC3E}">
        <p14:creationId xmlns:p14="http://schemas.microsoft.com/office/powerpoint/2010/main" val="29124470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1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vi-VN" sz="3000" b="1">
                <a:solidFill>
                  <a:schemeClr val="dk2"/>
                </a:solidFill>
                <a:latin typeface="Oswald"/>
                <a:ea typeface="Oswald"/>
                <a:cs typeface="Oswald"/>
                <a:sym typeface="Oswald"/>
              </a:rPr>
              <a:t>Bối cảnh liên quan</a:t>
            </a:r>
          </a:p>
        </p:txBody>
      </p:sp>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9"/>
          <p:cNvSpPr txBox="1"/>
          <p:nvPr/>
        </p:nvSpPr>
        <p:spPr>
          <a:xfrm>
            <a:off x="1807355" y="3513999"/>
            <a:ext cx="5648053"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US" sz="2000" b="1">
              <a:solidFill>
                <a:schemeClr val="dk2"/>
              </a:solidFill>
              <a:latin typeface="Oswald"/>
              <a:ea typeface="Oswald"/>
              <a:cs typeface="Oswald"/>
              <a:sym typeface="Oswald"/>
            </a:endParaRPr>
          </a:p>
        </p:txBody>
      </p:sp>
      <p:sp>
        <p:nvSpPr>
          <p:cNvPr id="2" name="Google Shape;415;p19">
            <a:extLst>
              <a:ext uri="{FF2B5EF4-FFF2-40B4-BE49-F238E27FC236}">
                <a16:creationId xmlns:a16="http://schemas.microsoft.com/office/drawing/2014/main" id="{F45BC36F-DF7B-B611-830B-0A466D61BD34}"/>
              </a:ext>
            </a:extLst>
          </p:cNvPr>
          <p:cNvSpPr txBox="1"/>
          <p:nvPr/>
        </p:nvSpPr>
        <p:spPr>
          <a:xfrm>
            <a:off x="1807355" y="2825640"/>
            <a:ext cx="5529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000" b="1">
                <a:solidFill>
                  <a:schemeClr val="dk2"/>
                </a:solidFill>
                <a:latin typeface="Oswald"/>
                <a:ea typeface="Oswald"/>
                <a:cs typeface="Oswald"/>
                <a:sym typeface="Oswald"/>
              </a:rPr>
              <a:t>MkSC được Ohsaka &amp; Yoshida (2015) nghiên cứu lần đầu tiên, trong đó tác giả đã mở rộng khung </a:t>
            </a:r>
            <a:r>
              <a:rPr lang="en-US" sz="2000" b="1">
                <a:solidFill>
                  <a:schemeClr val="dk2"/>
                </a:solidFill>
                <a:latin typeface="Oswald"/>
                <a:ea typeface="Oswald"/>
                <a:cs typeface="Oswald"/>
                <a:sym typeface="Oswald"/>
              </a:rPr>
              <a:t>thuật toán Greedy </a:t>
            </a:r>
            <a:r>
              <a:rPr lang="vi-VN" sz="2000" b="1">
                <a:solidFill>
                  <a:schemeClr val="dk2"/>
                </a:solidFill>
                <a:latin typeface="Oswald"/>
                <a:ea typeface="Oswald"/>
                <a:cs typeface="Oswald"/>
                <a:sym typeface="Oswald"/>
              </a:rPr>
              <a:t>của Ward &amp; Zivny (2014) để giải MkSC với hàm mục tiêu đơn điệu. Hai thuật toán về cơ bản là biến thể của thuật toán tham lam cổ điển và cả hai đều có tỷ lệ hình ảnh xấp xỉ bằng 2. </a:t>
            </a:r>
            <a:endParaRPr lang="en-US" sz="2000" b="1">
              <a:solidFill>
                <a:schemeClr val="dk2"/>
              </a:solidFill>
              <a:latin typeface="Oswald"/>
              <a:ea typeface="Oswald"/>
              <a:cs typeface="Oswald"/>
              <a:sym typeface="Oswald"/>
            </a:endParaRPr>
          </a:p>
        </p:txBody>
      </p:sp>
    </p:spTree>
    <p:extLst>
      <p:ext uri="{BB962C8B-B14F-4D97-AF65-F5344CB8AC3E}">
        <p14:creationId xmlns:p14="http://schemas.microsoft.com/office/powerpoint/2010/main" val="25220203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1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vi-VN" sz="3000" b="1">
                <a:solidFill>
                  <a:schemeClr val="dk2"/>
                </a:solidFill>
                <a:latin typeface="Oswald"/>
                <a:ea typeface="Oswald"/>
                <a:cs typeface="Oswald"/>
                <a:sym typeface="Oswald"/>
              </a:rPr>
              <a:t>Bối cảnh liên quan</a:t>
            </a:r>
          </a:p>
        </p:txBody>
      </p:sp>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9"/>
          <p:cNvSpPr txBox="1"/>
          <p:nvPr/>
        </p:nvSpPr>
        <p:spPr>
          <a:xfrm>
            <a:off x="1807355" y="3513999"/>
            <a:ext cx="5648053"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US" sz="2000" b="1">
              <a:solidFill>
                <a:schemeClr val="dk2"/>
              </a:solidFill>
              <a:latin typeface="Oswald"/>
              <a:ea typeface="Oswald"/>
              <a:cs typeface="Oswald"/>
              <a:sym typeface="Oswald"/>
            </a:endParaRPr>
          </a:p>
        </p:txBody>
      </p:sp>
      <p:sp>
        <p:nvSpPr>
          <p:cNvPr id="2" name="Google Shape;415;p19">
            <a:extLst>
              <a:ext uri="{FF2B5EF4-FFF2-40B4-BE49-F238E27FC236}">
                <a16:creationId xmlns:a16="http://schemas.microsoft.com/office/drawing/2014/main" id="{F45BC36F-DF7B-B611-830B-0A466D61BD34}"/>
              </a:ext>
            </a:extLst>
          </p:cNvPr>
          <p:cNvSpPr txBox="1"/>
          <p:nvPr/>
        </p:nvSpPr>
        <p:spPr>
          <a:xfrm>
            <a:off x="1807355" y="2985660"/>
            <a:ext cx="5529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000" b="1">
                <a:solidFill>
                  <a:schemeClr val="dk2"/>
                </a:solidFill>
                <a:latin typeface="Oswald"/>
                <a:ea typeface="Oswald"/>
                <a:cs typeface="Oswald"/>
                <a:sym typeface="Oswald"/>
              </a:rPr>
              <a:t>Tuy nhiên, </a:t>
            </a:r>
            <a:r>
              <a:rPr lang="en-US" sz="2000" b="1">
                <a:solidFill>
                  <a:schemeClr val="dk2"/>
                </a:solidFill>
                <a:latin typeface="Oswald"/>
                <a:ea typeface="Oswald"/>
                <a:cs typeface="Oswald"/>
                <a:sym typeface="Oswald"/>
              </a:rPr>
              <a:t>những bài toán đã được nghiên cứu</a:t>
            </a:r>
            <a:r>
              <a:rPr lang="vi-VN" sz="2000" b="1">
                <a:solidFill>
                  <a:schemeClr val="dk2"/>
                </a:solidFill>
                <a:latin typeface="Oswald"/>
                <a:ea typeface="Oswald"/>
                <a:cs typeface="Oswald"/>
                <a:sym typeface="Oswald"/>
              </a:rPr>
              <a:t> hiện có phần lớn đã bỏ qua thực tế là việc truy vấn f có thể </a:t>
            </a:r>
            <a:r>
              <a:rPr lang="en-US" sz="2000" b="1">
                <a:solidFill>
                  <a:schemeClr val="dk2"/>
                </a:solidFill>
                <a:latin typeface="Oswald"/>
                <a:ea typeface="Oswald"/>
                <a:cs typeface="Oswald"/>
                <a:sym typeface="Oswald"/>
              </a:rPr>
              <a:t>rất phức tạp </a:t>
            </a:r>
            <a:r>
              <a:rPr lang="vi-VN" sz="2000" b="1">
                <a:solidFill>
                  <a:schemeClr val="dk2"/>
                </a:solidFill>
                <a:latin typeface="Oswald"/>
                <a:ea typeface="Oswald"/>
                <a:cs typeface="Oswald"/>
                <a:sym typeface="Oswald"/>
              </a:rPr>
              <a:t>và chỉ có thể đạt được khi </a:t>
            </a:r>
            <a:r>
              <a:rPr lang="en-US" sz="2000" b="1">
                <a:solidFill>
                  <a:schemeClr val="dk2"/>
                </a:solidFill>
                <a:latin typeface="Oswald"/>
                <a:ea typeface="Oswald"/>
                <a:cs typeface="Oswald"/>
                <a:sym typeface="Oswald"/>
              </a:rPr>
              <a:t>với một sai số nhất định</a:t>
            </a:r>
            <a:r>
              <a:rPr lang="vi-VN" sz="2000" b="1">
                <a:solidFill>
                  <a:schemeClr val="dk2"/>
                </a:solidFill>
                <a:latin typeface="Oswald"/>
                <a:ea typeface="Oswald"/>
                <a:cs typeface="Oswald"/>
                <a:sym typeface="Oswald"/>
              </a:rPr>
              <a:t>. Ví dụ, trong bài toán Tối đa hóa Ảnh hưởng hoặc Bao phủ Thông tin, đòi hỏi số lượng tính toán ít nhất là theo cấp số mũ.</a:t>
            </a:r>
            <a:endParaRPr lang="en-US" sz="2000" b="1">
              <a:solidFill>
                <a:schemeClr val="dk2"/>
              </a:solidFill>
              <a:latin typeface="Oswald"/>
              <a:ea typeface="Oswald"/>
              <a:cs typeface="Oswald"/>
              <a:sym typeface="Oswald"/>
            </a:endParaRPr>
          </a:p>
        </p:txBody>
      </p:sp>
      <p:pic>
        <p:nvPicPr>
          <p:cNvPr id="7" name="Graphic 6" descr="Close with solid fill">
            <a:extLst>
              <a:ext uri="{FF2B5EF4-FFF2-40B4-BE49-F238E27FC236}">
                <a16:creationId xmlns:a16="http://schemas.microsoft.com/office/drawing/2014/main" id="{4CF8827F-A3BF-832F-0E86-3FA77EED88C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114798" y="1398949"/>
            <a:ext cx="914400" cy="914400"/>
          </a:xfrm>
          <a:prstGeom prst="rect">
            <a:avLst/>
          </a:prstGeom>
        </p:spPr>
      </p:pic>
    </p:spTree>
    <p:extLst>
      <p:ext uri="{BB962C8B-B14F-4D97-AF65-F5344CB8AC3E}">
        <p14:creationId xmlns:p14="http://schemas.microsoft.com/office/powerpoint/2010/main" val="385803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419;p19">
            <a:extLst>
              <a:ext uri="{FF2B5EF4-FFF2-40B4-BE49-F238E27FC236}">
                <a16:creationId xmlns:a16="http://schemas.microsoft.com/office/drawing/2014/main" id="{6A2B2E33-EC8B-A398-1B39-FC8CBDDCCA8E}"/>
              </a:ext>
            </a:extLst>
          </p:cNvPr>
          <p:cNvSpPr txBox="1"/>
          <p:nvPr/>
        </p:nvSpPr>
        <p:spPr>
          <a:xfrm>
            <a:off x="1856354" y="2571750"/>
            <a:ext cx="5431291"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b="1">
                <a:solidFill>
                  <a:schemeClr val="accent2"/>
                </a:solidFill>
                <a:latin typeface="Oswald"/>
                <a:ea typeface="Oswald"/>
                <a:cs typeface="Oswald"/>
                <a:sym typeface="Oswald"/>
              </a:rPr>
              <a:t>Định nghĩa</a:t>
            </a:r>
            <a:endParaRPr sz="4500" b="1">
              <a:solidFill>
                <a:schemeClr val="accent2"/>
              </a:solidFill>
              <a:latin typeface="Oswald"/>
              <a:ea typeface="Oswald"/>
              <a:cs typeface="Oswald"/>
              <a:sym typeface="Oswald"/>
            </a:endParaRPr>
          </a:p>
        </p:txBody>
      </p:sp>
      <p:grpSp>
        <p:nvGrpSpPr>
          <p:cNvPr id="6" name="Group 5">
            <a:extLst>
              <a:ext uri="{FF2B5EF4-FFF2-40B4-BE49-F238E27FC236}">
                <a16:creationId xmlns:a16="http://schemas.microsoft.com/office/drawing/2014/main" id="{866DB96C-B84A-6CCB-BDA9-93805E43971E}"/>
              </a:ext>
            </a:extLst>
          </p:cNvPr>
          <p:cNvGrpSpPr/>
          <p:nvPr/>
        </p:nvGrpSpPr>
        <p:grpSpPr>
          <a:xfrm>
            <a:off x="-4479761" y="4058279"/>
            <a:ext cx="1359300" cy="1811150"/>
            <a:chOff x="5417729" y="1940132"/>
            <a:chExt cx="1359300" cy="1811150"/>
          </a:xfrm>
        </p:grpSpPr>
        <p:sp>
          <p:nvSpPr>
            <p:cNvPr id="7" name="Google Shape;581;p22">
              <a:extLst>
                <a:ext uri="{FF2B5EF4-FFF2-40B4-BE49-F238E27FC236}">
                  <a16:creationId xmlns:a16="http://schemas.microsoft.com/office/drawing/2014/main" id="{5DDEA836-007E-CF4B-3ED1-BB453793C665}"/>
                </a:ext>
              </a:extLst>
            </p:cNvPr>
            <p:cNvSpPr/>
            <p:nvPr/>
          </p:nvSpPr>
          <p:spPr>
            <a:xfrm>
              <a:off x="5732732" y="1940132"/>
              <a:ext cx="733200" cy="67763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589;p22">
              <a:extLst>
                <a:ext uri="{FF2B5EF4-FFF2-40B4-BE49-F238E27FC236}">
                  <a16:creationId xmlns:a16="http://schemas.microsoft.com/office/drawing/2014/main" id="{5791B8D8-03C5-94F6-2425-12383F5AD335}"/>
                </a:ext>
              </a:extLst>
            </p:cNvPr>
            <p:cNvGrpSpPr/>
            <p:nvPr/>
          </p:nvGrpSpPr>
          <p:grpSpPr>
            <a:xfrm>
              <a:off x="5919811" y="2116319"/>
              <a:ext cx="355127" cy="326078"/>
              <a:chOff x="4798486" y="1937970"/>
              <a:chExt cx="409038" cy="406379"/>
            </a:xfrm>
          </p:grpSpPr>
          <p:sp>
            <p:nvSpPr>
              <p:cNvPr id="11" name="Google Shape;590;p22">
                <a:extLst>
                  <a:ext uri="{FF2B5EF4-FFF2-40B4-BE49-F238E27FC236}">
                    <a16:creationId xmlns:a16="http://schemas.microsoft.com/office/drawing/2014/main" id="{7CDBCB17-1659-6A7F-1A8E-CE3061F8A8AC}"/>
                  </a:ext>
                </a:extLst>
              </p:cNvPr>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91;p22">
                <a:extLst>
                  <a:ext uri="{FF2B5EF4-FFF2-40B4-BE49-F238E27FC236}">
                    <a16:creationId xmlns:a16="http://schemas.microsoft.com/office/drawing/2014/main" id="{E67E09BE-E965-B7DD-B594-06824038AC34}"/>
                  </a:ext>
                </a:extLst>
              </p:cNvPr>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92;p22">
                <a:extLst>
                  <a:ext uri="{FF2B5EF4-FFF2-40B4-BE49-F238E27FC236}">
                    <a16:creationId xmlns:a16="http://schemas.microsoft.com/office/drawing/2014/main" id="{31453E5E-9523-70B8-0B99-EA5A3F38C3D5}"/>
                  </a:ext>
                </a:extLst>
              </p:cNvPr>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93;p22">
                <a:extLst>
                  <a:ext uri="{FF2B5EF4-FFF2-40B4-BE49-F238E27FC236}">
                    <a16:creationId xmlns:a16="http://schemas.microsoft.com/office/drawing/2014/main" id="{87915C16-A0E1-3C57-B63C-907AC49A0FCC}"/>
                  </a:ext>
                </a:extLst>
              </p:cNvPr>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 name="Google Shape;615;p22">
              <a:extLst>
                <a:ext uri="{FF2B5EF4-FFF2-40B4-BE49-F238E27FC236}">
                  <a16:creationId xmlns:a16="http://schemas.microsoft.com/office/drawing/2014/main" id="{C64F5EB6-86A5-E6F2-6721-59486B464D0D}"/>
                </a:ext>
              </a:extLst>
            </p:cNvPr>
            <p:cNvCxnSpPr>
              <a:cxnSpLocks/>
              <a:stCxn id="7" idx="4"/>
            </p:cNvCxnSpPr>
            <p:nvPr/>
          </p:nvCxnSpPr>
          <p:spPr>
            <a:xfrm flipH="1">
              <a:off x="6097379" y="2617762"/>
              <a:ext cx="1953" cy="738916"/>
            </a:xfrm>
            <a:prstGeom prst="straightConnector1">
              <a:avLst/>
            </a:prstGeom>
            <a:noFill/>
            <a:ln w="9525" cap="flat" cmpd="sng">
              <a:solidFill>
                <a:schemeClr val="dk2"/>
              </a:solidFill>
              <a:prstDash val="solid"/>
              <a:round/>
              <a:headEnd type="none" w="med" len="med"/>
              <a:tailEnd type="stealth" w="med" len="med"/>
            </a:ln>
          </p:spPr>
        </p:cxnSp>
        <p:sp>
          <p:nvSpPr>
            <p:cNvPr id="10" name="Google Shape;572;p22">
              <a:extLst>
                <a:ext uri="{FF2B5EF4-FFF2-40B4-BE49-F238E27FC236}">
                  <a16:creationId xmlns:a16="http://schemas.microsoft.com/office/drawing/2014/main" id="{8BFFFF00-18A9-9BD8-7F16-D26B24FA9A5D}"/>
                </a:ext>
              </a:extLst>
            </p:cNvPr>
            <p:cNvSpPr txBox="1"/>
            <p:nvPr/>
          </p:nvSpPr>
          <p:spPr>
            <a:xfrm>
              <a:off x="5417729" y="3351082"/>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Oswald"/>
                  <a:ea typeface="Oswald"/>
                  <a:cs typeface="Oswald"/>
                  <a:sym typeface="Oswald"/>
                </a:rPr>
                <a:t>R Stream</a:t>
              </a:r>
              <a:endParaRPr sz="2000" b="1">
                <a:solidFill>
                  <a:schemeClr val="accent1"/>
                </a:solidFill>
                <a:latin typeface="Oswald"/>
                <a:ea typeface="Oswald"/>
                <a:cs typeface="Oswald"/>
                <a:sym typeface="Oswald"/>
              </a:endParaRPr>
            </a:p>
          </p:txBody>
        </p:sp>
      </p:grpSp>
      <p:grpSp>
        <p:nvGrpSpPr>
          <p:cNvPr id="15" name="Group 14">
            <a:extLst>
              <a:ext uri="{FF2B5EF4-FFF2-40B4-BE49-F238E27FC236}">
                <a16:creationId xmlns:a16="http://schemas.microsoft.com/office/drawing/2014/main" id="{CFD4CCA1-AF79-9FF5-8DF5-513299EAEF74}"/>
              </a:ext>
            </a:extLst>
          </p:cNvPr>
          <p:cNvGrpSpPr/>
          <p:nvPr/>
        </p:nvGrpSpPr>
        <p:grpSpPr>
          <a:xfrm>
            <a:off x="-7304914" y="4053629"/>
            <a:ext cx="1359300" cy="1815800"/>
            <a:chOff x="2196336" y="1591516"/>
            <a:chExt cx="1359300" cy="1815800"/>
          </a:xfrm>
        </p:grpSpPr>
        <p:grpSp>
          <p:nvGrpSpPr>
            <p:cNvPr id="16" name="Google Shape;586;p22">
              <a:extLst>
                <a:ext uri="{FF2B5EF4-FFF2-40B4-BE49-F238E27FC236}">
                  <a16:creationId xmlns:a16="http://schemas.microsoft.com/office/drawing/2014/main" id="{D018548F-E913-D200-CB8D-076CEED8CD9F}"/>
                </a:ext>
              </a:extLst>
            </p:cNvPr>
            <p:cNvGrpSpPr/>
            <p:nvPr/>
          </p:nvGrpSpPr>
          <p:grpSpPr>
            <a:xfrm>
              <a:off x="2499083" y="1591516"/>
              <a:ext cx="737100" cy="703906"/>
              <a:chOff x="991075" y="1881675"/>
              <a:chExt cx="737100" cy="737100"/>
            </a:xfrm>
          </p:grpSpPr>
          <p:sp>
            <p:nvSpPr>
              <p:cNvPr id="27" name="Google Shape;587;p22">
                <a:extLst>
                  <a:ext uri="{FF2B5EF4-FFF2-40B4-BE49-F238E27FC236}">
                    <a16:creationId xmlns:a16="http://schemas.microsoft.com/office/drawing/2014/main" id="{F83BF530-EFA5-DF54-AC88-DB3EF8535C37}"/>
                  </a:ext>
                </a:extLst>
              </p:cNvPr>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88;p22">
                <a:extLst>
                  <a:ext uri="{FF2B5EF4-FFF2-40B4-BE49-F238E27FC236}">
                    <a16:creationId xmlns:a16="http://schemas.microsoft.com/office/drawing/2014/main" id="{3D3E794D-ED3C-397A-E42B-EFB32AF5289A}"/>
                  </a:ext>
                </a:extLst>
              </p:cNvPr>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607;p22">
              <a:extLst>
                <a:ext uri="{FF2B5EF4-FFF2-40B4-BE49-F238E27FC236}">
                  <a16:creationId xmlns:a16="http://schemas.microsoft.com/office/drawing/2014/main" id="{0A0AF060-FBF6-843B-13CC-F2BEA487094B}"/>
                </a:ext>
              </a:extLst>
            </p:cNvPr>
            <p:cNvGrpSpPr/>
            <p:nvPr/>
          </p:nvGrpSpPr>
          <p:grpSpPr>
            <a:xfrm>
              <a:off x="2752522" y="1765425"/>
              <a:ext cx="230220" cy="339112"/>
              <a:chOff x="2213404" y="3758147"/>
              <a:chExt cx="265169" cy="409010"/>
            </a:xfrm>
          </p:grpSpPr>
          <p:sp>
            <p:nvSpPr>
              <p:cNvPr id="20" name="Google Shape;608;p22">
                <a:extLst>
                  <a:ext uri="{FF2B5EF4-FFF2-40B4-BE49-F238E27FC236}">
                    <a16:creationId xmlns:a16="http://schemas.microsoft.com/office/drawing/2014/main" id="{198D6A89-C702-E91C-684A-C3F38C4A7B8E}"/>
                  </a:ext>
                </a:extLst>
              </p:cNvPr>
              <p:cNvSpPr/>
              <p:nvPr/>
            </p:nvSpPr>
            <p:spPr>
              <a:xfrm>
                <a:off x="2337362" y="3758147"/>
                <a:ext cx="105429" cy="193582"/>
              </a:xfrm>
              <a:custGeom>
                <a:avLst/>
                <a:gdLst/>
                <a:ahLst/>
                <a:cxnLst/>
                <a:rect l="l" t="t" r="r" b="b"/>
                <a:pathLst>
                  <a:path w="3686" h="6768" extrusionOk="0">
                    <a:moveTo>
                      <a:pt x="302" y="0"/>
                    </a:moveTo>
                    <a:lnTo>
                      <a:pt x="1" y="394"/>
                    </a:lnTo>
                    <a:lnTo>
                      <a:pt x="302" y="881"/>
                    </a:lnTo>
                    <a:cubicBezTo>
                      <a:pt x="1739" y="881"/>
                      <a:pt x="2897" y="1947"/>
                      <a:pt x="2897" y="3384"/>
                    </a:cubicBezTo>
                    <a:lnTo>
                      <a:pt x="2897" y="6767"/>
                    </a:lnTo>
                    <a:lnTo>
                      <a:pt x="3685" y="6767"/>
                    </a:lnTo>
                    <a:lnTo>
                      <a:pt x="3685" y="3384"/>
                    </a:lnTo>
                    <a:cubicBezTo>
                      <a:pt x="3685" y="1553"/>
                      <a:pt x="222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09;p22">
                <a:extLst>
                  <a:ext uri="{FF2B5EF4-FFF2-40B4-BE49-F238E27FC236}">
                    <a16:creationId xmlns:a16="http://schemas.microsoft.com/office/drawing/2014/main" id="{96C7D6A9-9703-CA3F-6582-48AF5C73FB55}"/>
                  </a:ext>
                </a:extLst>
              </p:cNvPr>
              <p:cNvSpPr/>
              <p:nvPr/>
            </p:nvSpPr>
            <p:spPr>
              <a:xfrm>
                <a:off x="2249213" y="3758147"/>
                <a:ext cx="96791" cy="193582"/>
              </a:xfrm>
              <a:custGeom>
                <a:avLst/>
                <a:gdLst/>
                <a:ahLst/>
                <a:cxnLst/>
                <a:rect l="l" t="t" r="r" b="b"/>
                <a:pathLst>
                  <a:path w="3384" h="6768" extrusionOk="0">
                    <a:moveTo>
                      <a:pt x="3384" y="0"/>
                    </a:moveTo>
                    <a:cubicBezTo>
                      <a:pt x="1553" y="0"/>
                      <a:pt x="0" y="1553"/>
                      <a:pt x="0" y="3384"/>
                    </a:cubicBezTo>
                    <a:lnTo>
                      <a:pt x="0" y="6767"/>
                    </a:lnTo>
                    <a:lnTo>
                      <a:pt x="881" y="6767"/>
                    </a:lnTo>
                    <a:lnTo>
                      <a:pt x="881" y="3384"/>
                    </a:lnTo>
                    <a:cubicBezTo>
                      <a:pt x="881" y="1947"/>
                      <a:pt x="1924" y="881"/>
                      <a:pt x="3384" y="881"/>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10;p22">
                <a:extLst>
                  <a:ext uri="{FF2B5EF4-FFF2-40B4-BE49-F238E27FC236}">
                    <a16:creationId xmlns:a16="http://schemas.microsoft.com/office/drawing/2014/main" id="{04F7CEF5-BB81-DBAD-61C6-F52950486AE9}"/>
                  </a:ext>
                </a:extLst>
              </p:cNvPr>
              <p:cNvSpPr/>
              <p:nvPr/>
            </p:nvSpPr>
            <p:spPr>
              <a:xfrm>
                <a:off x="2329411" y="3926496"/>
                <a:ext cx="149162" cy="240661"/>
              </a:xfrm>
              <a:custGeom>
                <a:avLst/>
                <a:gdLst/>
                <a:ahLst/>
                <a:cxnLst/>
                <a:rect l="l" t="t" r="r" b="b"/>
                <a:pathLst>
                  <a:path w="5215" h="8414" extrusionOk="0">
                    <a:moveTo>
                      <a:pt x="580" y="1"/>
                    </a:moveTo>
                    <a:lnTo>
                      <a:pt x="0" y="4172"/>
                    </a:lnTo>
                    <a:lnTo>
                      <a:pt x="580" y="8413"/>
                    </a:lnTo>
                    <a:lnTo>
                      <a:pt x="5215" y="8413"/>
                    </a:lnTo>
                    <a:lnTo>
                      <a:pt x="5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11;p22">
                <a:extLst>
                  <a:ext uri="{FF2B5EF4-FFF2-40B4-BE49-F238E27FC236}">
                    <a16:creationId xmlns:a16="http://schemas.microsoft.com/office/drawing/2014/main" id="{583E7A97-0C03-B5DC-26C3-037215F3E5DF}"/>
                  </a:ext>
                </a:extLst>
              </p:cNvPr>
              <p:cNvSpPr/>
              <p:nvPr/>
            </p:nvSpPr>
            <p:spPr>
              <a:xfrm>
                <a:off x="2213404" y="3926496"/>
                <a:ext cx="132601" cy="240661"/>
              </a:xfrm>
              <a:custGeom>
                <a:avLst/>
                <a:gdLst/>
                <a:ahLst/>
                <a:cxnLst/>
                <a:rect l="l" t="t" r="r" b="b"/>
                <a:pathLst>
                  <a:path w="4636" h="8414" extrusionOk="0">
                    <a:moveTo>
                      <a:pt x="1" y="1"/>
                    </a:moveTo>
                    <a:lnTo>
                      <a:pt x="1" y="8413"/>
                    </a:lnTo>
                    <a:lnTo>
                      <a:pt x="4636" y="8413"/>
                    </a:lnTo>
                    <a:lnTo>
                      <a:pt x="46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12;p22">
                <a:extLst>
                  <a:ext uri="{FF2B5EF4-FFF2-40B4-BE49-F238E27FC236}">
                    <a16:creationId xmlns:a16="http://schemas.microsoft.com/office/drawing/2014/main" id="{2E395146-478C-7B93-300E-69266E7084A8}"/>
                  </a:ext>
                </a:extLst>
              </p:cNvPr>
              <p:cNvSpPr/>
              <p:nvPr/>
            </p:nvSpPr>
            <p:spPr>
              <a:xfrm>
                <a:off x="2334702" y="4053773"/>
                <a:ext cx="25227" cy="55031"/>
              </a:xfrm>
              <a:custGeom>
                <a:avLst/>
                <a:gdLst/>
                <a:ahLst/>
                <a:cxnLst/>
                <a:rect l="l" t="t" r="r" b="b"/>
                <a:pathLst>
                  <a:path w="882" h="1924" extrusionOk="0">
                    <a:moveTo>
                      <a:pt x="1" y="0"/>
                    </a:moveTo>
                    <a:lnTo>
                      <a:pt x="1" y="1924"/>
                    </a:lnTo>
                    <a:lnTo>
                      <a:pt x="881" y="1924"/>
                    </a:lnTo>
                    <a:lnTo>
                      <a:pt x="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13;p22">
                <a:extLst>
                  <a:ext uri="{FF2B5EF4-FFF2-40B4-BE49-F238E27FC236}">
                    <a16:creationId xmlns:a16="http://schemas.microsoft.com/office/drawing/2014/main" id="{65ED4EC7-CCC7-42ED-9B2A-00C04B50E0F5}"/>
                  </a:ext>
                </a:extLst>
              </p:cNvPr>
              <p:cNvSpPr/>
              <p:nvPr/>
            </p:nvSpPr>
            <p:spPr>
              <a:xfrm>
                <a:off x="2329411" y="3998744"/>
                <a:ext cx="52400" cy="71621"/>
              </a:xfrm>
              <a:custGeom>
                <a:avLst/>
                <a:gdLst/>
                <a:ahLst/>
                <a:cxnLst/>
                <a:rect l="l" t="t" r="r" b="b"/>
                <a:pathLst>
                  <a:path w="1832" h="2504" extrusionOk="0">
                    <a:moveTo>
                      <a:pt x="580" y="1"/>
                    </a:moveTo>
                    <a:lnTo>
                      <a:pt x="0" y="1252"/>
                    </a:lnTo>
                    <a:lnTo>
                      <a:pt x="580" y="2504"/>
                    </a:lnTo>
                    <a:cubicBezTo>
                      <a:pt x="1252" y="2504"/>
                      <a:pt x="1831" y="1924"/>
                      <a:pt x="1831" y="1252"/>
                    </a:cubicBezTo>
                    <a:cubicBezTo>
                      <a:pt x="1831" y="580"/>
                      <a:pt x="1252"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14;p22">
                <a:extLst>
                  <a:ext uri="{FF2B5EF4-FFF2-40B4-BE49-F238E27FC236}">
                    <a16:creationId xmlns:a16="http://schemas.microsoft.com/office/drawing/2014/main" id="{C5980105-B9C7-10D7-6DA2-19124AB39A3A}"/>
                  </a:ext>
                </a:extLst>
              </p:cNvPr>
              <p:cNvSpPr/>
              <p:nvPr/>
            </p:nvSpPr>
            <p:spPr>
              <a:xfrm>
                <a:off x="2310191" y="3998744"/>
                <a:ext cx="35810" cy="71621"/>
              </a:xfrm>
              <a:custGeom>
                <a:avLst/>
                <a:gdLst/>
                <a:ahLst/>
                <a:cxnLst/>
                <a:rect l="l" t="t" r="r" b="b"/>
                <a:pathLst>
                  <a:path w="1252" h="2504" extrusionOk="0">
                    <a:moveTo>
                      <a:pt x="1252" y="1"/>
                    </a:moveTo>
                    <a:cubicBezTo>
                      <a:pt x="580" y="1"/>
                      <a:pt x="0" y="580"/>
                      <a:pt x="0" y="1252"/>
                    </a:cubicBezTo>
                    <a:cubicBezTo>
                      <a:pt x="0" y="1924"/>
                      <a:pt x="580" y="2504"/>
                      <a:pt x="1252" y="2504"/>
                    </a:cubicBezTo>
                    <a:lnTo>
                      <a:pt x="1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576;p22">
              <a:extLst>
                <a:ext uri="{FF2B5EF4-FFF2-40B4-BE49-F238E27FC236}">
                  <a16:creationId xmlns:a16="http://schemas.microsoft.com/office/drawing/2014/main" id="{79B326FE-F1C7-D259-4109-57F822DABD5C}"/>
                </a:ext>
              </a:extLst>
            </p:cNvPr>
            <p:cNvSpPr txBox="1"/>
            <p:nvPr/>
          </p:nvSpPr>
          <p:spPr>
            <a:xfrm>
              <a:off x="2196336" y="3007116"/>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2"/>
                  </a:solidFill>
                  <a:latin typeface="Oswald"/>
                  <a:ea typeface="Oswald"/>
                  <a:cs typeface="Oswald"/>
                  <a:sym typeface="Oswald"/>
                </a:rPr>
                <a:t>D Stream</a:t>
              </a:r>
              <a:endParaRPr sz="2000" b="1">
                <a:solidFill>
                  <a:schemeClr val="accent2"/>
                </a:solidFill>
                <a:latin typeface="Oswald"/>
                <a:ea typeface="Oswald"/>
                <a:cs typeface="Oswald"/>
                <a:sym typeface="Oswald"/>
              </a:endParaRPr>
            </a:p>
          </p:txBody>
        </p:sp>
        <p:cxnSp>
          <p:nvCxnSpPr>
            <p:cNvPr id="19" name="Google Shape;615;p22">
              <a:extLst>
                <a:ext uri="{FF2B5EF4-FFF2-40B4-BE49-F238E27FC236}">
                  <a16:creationId xmlns:a16="http://schemas.microsoft.com/office/drawing/2014/main" id="{4E413A62-0D5D-B009-379E-01EDE430F37D}"/>
                </a:ext>
              </a:extLst>
            </p:cNvPr>
            <p:cNvCxnSpPr>
              <a:cxnSpLocks/>
            </p:cNvCxnSpPr>
            <p:nvPr/>
          </p:nvCxnSpPr>
          <p:spPr>
            <a:xfrm flipH="1">
              <a:off x="2866655" y="2273796"/>
              <a:ext cx="1953" cy="738916"/>
            </a:xfrm>
            <a:prstGeom prst="straightConnector1">
              <a:avLst/>
            </a:prstGeom>
            <a:noFill/>
            <a:ln w="9525" cap="flat" cmpd="sng">
              <a:solidFill>
                <a:schemeClr val="dk2"/>
              </a:solidFill>
              <a:prstDash val="solid"/>
              <a:round/>
              <a:headEnd type="none" w="med" len="med"/>
              <a:tailEnd type="stealth" w="med" len="med"/>
            </a:ln>
          </p:spPr>
        </p:cxnSp>
      </p:grpSp>
    </p:spTree>
    <p:extLst>
      <p:ext uri="{BB962C8B-B14F-4D97-AF65-F5344CB8AC3E}">
        <p14:creationId xmlns:p14="http://schemas.microsoft.com/office/powerpoint/2010/main" val="22679357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419;p19">
            <a:extLst>
              <a:ext uri="{FF2B5EF4-FFF2-40B4-BE49-F238E27FC236}">
                <a16:creationId xmlns:a16="http://schemas.microsoft.com/office/drawing/2014/main" id="{6A2B2E33-EC8B-A398-1B39-FC8CBDDCCA8E}"/>
              </a:ext>
            </a:extLst>
          </p:cNvPr>
          <p:cNvSpPr txBox="1"/>
          <p:nvPr/>
        </p:nvSpPr>
        <p:spPr>
          <a:xfrm>
            <a:off x="-985906" y="498385"/>
            <a:ext cx="5431291"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2"/>
                </a:solidFill>
                <a:latin typeface="Oswald"/>
                <a:ea typeface="Oswald"/>
                <a:cs typeface="Oswald"/>
                <a:sym typeface="Oswald"/>
              </a:rPr>
              <a:t>Định</a:t>
            </a:r>
            <a:r>
              <a:rPr lang="en" sz="4500" b="1">
                <a:solidFill>
                  <a:schemeClr val="accent2"/>
                </a:solidFill>
                <a:latin typeface="Oswald"/>
                <a:ea typeface="Oswald"/>
                <a:cs typeface="Oswald"/>
                <a:sym typeface="Oswald"/>
              </a:rPr>
              <a:t> </a:t>
            </a:r>
            <a:r>
              <a:rPr lang="en" sz="3000" b="1">
                <a:solidFill>
                  <a:schemeClr val="accent2"/>
                </a:solidFill>
                <a:latin typeface="Oswald"/>
                <a:ea typeface="Oswald"/>
                <a:cs typeface="Oswald"/>
                <a:sym typeface="Oswald"/>
              </a:rPr>
              <a:t>nghĩa</a:t>
            </a:r>
            <a:endParaRPr sz="3000" b="1">
              <a:solidFill>
                <a:schemeClr val="accent2"/>
              </a:solidFill>
              <a:latin typeface="Oswald"/>
              <a:ea typeface="Oswald"/>
              <a:cs typeface="Oswald"/>
              <a:sym typeface="Oswald"/>
            </a:endParaRPr>
          </a:p>
        </p:txBody>
      </p:sp>
      <p:grpSp>
        <p:nvGrpSpPr>
          <p:cNvPr id="6" name="Group 5">
            <a:extLst>
              <a:ext uri="{FF2B5EF4-FFF2-40B4-BE49-F238E27FC236}">
                <a16:creationId xmlns:a16="http://schemas.microsoft.com/office/drawing/2014/main" id="{866DB96C-B84A-6CCB-BDA9-93805E43971E}"/>
              </a:ext>
            </a:extLst>
          </p:cNvPr>
          <p:cNvGrpSpPr/>
          <p:nvPr/>
        </p:nvGrpSpPr>
        <p:grpSpPr>
          <a:xfrm>
            <a:off x="-4479761" y="4058279"/>
            <a:ext cx="1359300" cy="1811150"/>
            <a:chOff x="5417729" y="1940132"/>
            <a:chExt cx="1359300" cy="1811150"/>
          </a:xfrm>
        </p:grpSpPr>
        <p:sp>
          <p:nvSpPr>
            <p:cNvPr id="7" name="Google Shape;581;p22">
              <a:extLst>
                <a:ext uri="{FF2B5EF4-FFF2-40B4-BE49-F238E27FC236}">
                  <a16:creationId xmlns:a16="http://schemas.microsoft.com/office/drawing/2014/main" id="{5DDEA836-007E-CF4B-3ED1-BB453793C665}"/>
                </a:ext>
              </a:extLst>
            </p:cNvPr>
            <p:cNvSpPr/>
            <p:nvPr/>
          </p:nvSpPr>
          <p:spPr>
            <a:xfrm>
              <a:off x="5732732" y="1940132"/>
              <a:ext cx="733200" cy="67763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589;p22">
              <a:extLst>
                <a:ext uri="{FF2B5EF4-FFF2-40B4-BE49-F238E27FC236}">
                  <a16:creationId xmlns:a16="http://schemas.microsoft.com/office/drawing/2014/main" id="{5791B8D8-03C5-94F6-2425-12383F5AD335}"/>
                </a:ext>
              </a:extLst>
            </p:cNvPr>
            <p:cNvGrpSpPr/>
            <p:nvPr/>
          </p:nvGrpSpPr>
          <p:grpSpPr>
            <a:xfrm>
              <a:off x="5919811" y="2116319"/>
              <a:ext cx="355127" cy="326078"/>
              <a:chOff x="4798486" y="1937970"/>
              <a:chExt cx="409038" cy="406379"/>
            </a:xfrm>
          </p:grpSpPr>
          <p:sp>
            <p:nvSpPr>
              <p:cNvPr id="11" name="Google Shape;590;p22">
                <a:extLst>
                  <a:ext uri="{FF2B5EF4-FFF2-40B4-BE49-F238E27FC236}">
                    <a16:creationId xmlns:a16="http://schemas.microsoft.com/office/drawing/2014/main" id="{7CDBCB17-1659-6A7F-1A8E-CE3061F8A8AC}"/>
                  </a:ext>
                </a:extLst>
              </p:cNvPr>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91;p22">
                <a:extLst>
                  <a:ext uri="{FF2B5EF4-FFF2-40B4-BE49-F238E27FC236}">
                    <a16:creationId xmlns:a16="http://schemas.microsoft.com/office/drawing/2014/main" id="{E67E09BE-E965-B7DD-B594-06824038AC34}"/>
                  </a:ext>
                </a:extLst>
              </p:cNvPr>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92;p22">
                <a:extLst>
                  <a:ext uri="{FF2B5EF4-FFF2-40B4-BE49-F238E27FC236}">
                    <a16:creationId xmlns:a16="http://schemas.microsoft.com/office/drawing/2014/main" id="{31453E5E-9523-70B8-0B99-EA5A3F38C3D5}"/>
                  </a:ext>
                </a:extLst>
              </p:cNvPr>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93;p22">
                <a:extLst>
                  <a:ext uri="{FF2B5EF4-FFF2-40B4-BE49-F238E27FC236}">
                    <a16:creationId xmlns:a16="http://schemas.microsoft.com/office/drawing/2014/main" id="{87915C16-A0E1-3C57-B63C-907AC49A0FCC}"/>
                  </a:ext>
                </a:extLst>
              </p:cNvPr>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 name="Google Shape;615;p22">
              <a:extLst>
                <a:ext uri="{FF2B5EF4-FFF2-40B4-BE49-F238E27FC236}">
                  <a16:creationId xmlns:a16="http://schemas.microsoft.com/office/drawing/2014/main" id="{C64F5EB6-86A5-E6F2-6721-59486B464D0D}"/>
                </a:ext>
              </a:extLst>
            </p:cNvPr>
            <p:cNvCxnSpPr>
              <a:cxnSpLocks/>
              <a:stCxn id="7" idx="4"/>
            </p:cNvCxnSpPr>
            <p:nvPr/>
          </p:nvCxnSpPr>
          <p:spPr>
            <a:xfrm flipH="1">
              <a:off x="6097379" y="2617762"/>
              <a:ext cx="1953" cy="738916"/>
            </a:xfrm>
            <a:prstGeom prst="straightConnector1">
              <a:avLst/>
            </a:prstGeom>
            <a:noFill/>
            <a:ln w="9525" cap="flat" cmpd="sng">
              <a:solidFill>
                <a:schemeClr val="dk2"/>
              </a:solidFill>
              <a:prstDash val="solid"/>
              <a:round/>
              <a:headEnd type="none" w="med" len="med"/>
              <a:tailEnd type="stealth" w="med" len="med"/>
            </a:ln>
          </p:spPr>
        </p:cxnSp>
        <p:sp>
          <p:nvSpPr>
            <p:cNvPr id="10" name="Google Shape;572;p22">
              <a:extLst>
                <a:ext uri="{FF2B5EF4-FFF2-40B4-BE49-F238E27FC236}">
                  <a16:creationId xmlns:a16="http://schemas.microsoft.com/office/drawing/2014/main" id="{8BFFFF00-18A9-9BD8-7F16-D26B24FA9A5D}"/>
                </a:ext>
              </a:extLst>
            </p:cNvPr>
            <p:cNvSpPr txBox="1"/>
            <p:nvPr/>
          </p:nvSpPr>
          <p:spPr>
            <a:xfrm>
              <a:off x="5417729" y="3351082"/>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Oswald"/>
                  <a:ea typeface="Oswald"/>
                  <a:cs typeface="Oswald"/>
                  <a:sym typeface="Oswald"/>
                </a:rPr>
                <a:t>R Stream</a:t>
              </a:r>
              <a:endParaRPr sz="2000" b="1">
                <a:solidFill>
                  <a:schemeClr val="accent1"/>
                </a:solidFill>
                <a:latin typeface="Oswald"/>
                <a:ea typeface="Oswald"/>
                <a:cs typeface="Oswald"/>
                <a:sym typeface="Oswald"/>
              </a:endParaRPr>
            </a:p>
          </p:txBody>
        </p:sp>
      </p:grpSp>
      <p:grpSp>
        <p:nvGrpSpPr>
          <p:cNvPr id="15" name="Group 14">
            <a:extLst>
              <a:ext uri="{FF2B5EF4-FFF2-40B4-BE49-F238E27FC236}">
                <a16:creationId xmlns:a16="http://schemas.microsoft.com/office/drawing/2014/main" id="{CFD4CCA1-AF79-9FF5-8DF5-513299EAEF74}"/>
              </a:ext>
            </a:extLst>
          </p:cNvPr>
          <p:cNvGrpSpPr/>
          <p:nvPr/>
        </p:nvGrpSpPr>
        <p:grpSpPr>
          <a:xfrm>
            <a:off x="-7304914" y="4053629"/>
            <a:ext cx="1359300" cy="1815800"/>
            <a:chOff x="2196336" y="1591516"/>
            <a:chExt cx="1359300" cy="1815800"/>
          </a:xfrm>
        </p:grpSpPr>
        <p:grpSp>
          <p:nvGrpSpPr>
            <p:cNvPr id="16" name="Google Shape;586;p22">
              <a:extLst>
                <a:ext uri="{FF2B5EF4-FFF2-40B4-BE49-F238E27FC236}">
                  <a16:creationId xmlns:a16="http://schemas.microsoft.com/office/drawing/2014/main" id="{D018548F-E913-D200-CB8D-076CEED8CD9F}"/>
                </a:ext>
              </a:extLst>
            </p:cNvPr>
            <p:cNvGrpSpPr/>
            <p:nvPr/>
          </p:nvGrpSpPr>
          <p:grpSpPr>
            <a:xfrm>
              <a:off x="2499083" y="1591516"/>
              <a:ext cx="737100" cy="703906"/>
              <a:chOff x="991075" y="1881675"/>
              <a:chExt cx="737100" cy="737100"/>
            </a:xfrm>
          </p:grpSpPr>
          <p:sp>
            <p:nvSpPr>
              <p:cNvPr id="27" name="Google Shape;587;p22">
                <a:extLst>
                  <a:ext uri="{FF2B5EF4-FFF2-40B4-BE49-F238E27FC236}">
                    <a16:creationId xmlns:a16="http://schemas.microsoft.com/office/drawing/2014/main" id="{F83BF530-EFA5-DF54-AC88-DB3EF8535C37}"/>
                  </a:ext>
                </a:extLst>
              </p:cNvPr>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88;p22">
                <a:extLst>
                  <a:ext uri="{FF2B5EF4-FFF2-40B4-BE49-F238E27FC236}">
                    <a16:creationId xmlns:a16="http://schemas.microsoft.com/office/drawing/2014/main" id="{3D3E794D-ED3C-397A-E42B-EFB32AF5289A}"/>
                  </a:ext>
                </a:extLst>
              </p:cNvPr>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607;p22">
              <a:extLst>
                <a:ext uri="{FF2B5EF4-FFF2-40B4-BE49-F238E27FC236}">
                  <a16:creationId xmlns:a16="http://schemas.microsoft.com/office/drawing/2014/main" id="{0A0AF060-FBF6-843B-13CC-F2BEA487094B}"/>
                </a:ext>
              </a:extLst>
            </p:cNvPr>
            <p:cNvGrpSpPr/>
            <p:nvPr/>
          </p:nvGrpSpPr>
          <p:grpSpPr>
            <a:xfrm>
              <a:off x="2752522" y="1765425"/>
              <a:ext cx="230220" cy="339112"/>
              <a:chOff x="2213404" y="3758147"/>
              <a:chExt cx="265169" cy="409010"/>
            </a:xfrm>
          </p:grpSpPr>
          <p:sp>
            <p:nvSpPr>
              <p:cNvPr id="20" name="Google Shape;608;p22">
                <a:extLst>
                  <a:ext uri="{FF2B5EF4-FFF2-40B4-BE49-F238E27FC236}">
                    <a16:creationId xmlns:a16="http://schemas.microsoft.com/office/drawing/2014/main" id="{198D6A89-C702-E91C-684A-C3F38C4A7B8E}"/>
                  </a:ext>
                </a:extLst>
              </p:cNvPr>
              <p:cNvSpPr/>
              <p:nvPr/>
            </p:nvSpPr>
            <p:spPr>
              <a:xfrm>
                <a:off x="2337362" y="3758147"/>
                <a:ext cx="105429" cy="193582"/>
              </a:xfrm>
              <a:custGeom>
                <a:avLst/>
                <a:gdLst/>
                <a:ahLst/>
                <a:cxnLst/>
                <a:rect l="l" t="t" r="r" b="b"/>
                <a:pathLst>
                  <a:path w="3686" h="6768" extrusionOk="0">
                    <a:moveTo>
                      <a:pt x="302" y="0"/>
                    </a:moveTo>
                    <a:lnTo>
                      <a:pt x="1" y="394"/>
                    </a:lnTo>
                    <a:lnTo>
                      <a:pt x="302" y="881"/>
                    </a:lnTo>
                    <a:cubicBezTo>
                      <a:pt x="1739" y="881"/>
                      <a:pt x="2897" y="1947"/>
                      <a:pt x="2897" y="3384"/>
                    </a:cubicBezTo>
                    <a:lnTo>
                      <a:pt x="2897" y="6767"/>
                    </a:lnTo>
                    <a:lnTo>
                      <a:pt x="3685" y="6767"/>
                    </a:lnTo>
                    <a:lnTo>
                      <a:pt x="3685" y="3384"/>
                    </a:lnTo>
                    <a:cubicBezTo>
                      <a:pt x="3685" y="1553"/>
                      <a:pt x="222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09;p22">
                <a:extLst>
                  <a:ext uri="{FF2B5EF4-FFF2-40B4-BE49-F238E27FC236}">
                    <a16:creationId xmlns:a16="http://schemas.microsoft.com/office/drawing/2014/main" id="{96C7D6A9-9703-CA3F-6582-48AF5C73FB55}"/>
                  </a:ext>
                </a:extLst>
              </p:cNvPr>
              <p:cNvSpPr/>
              <p:nvPr/>
            </p:nvSpPr>
            <p:spPr>
              <a:xfrm>
                <a:off x="2249213" y="3758147"/>
                <a:ext cx="96791" cy="193582"/>
              </a:xfrm>
              <a:custGeom>
                <a:avLst/>
                <a:gdLst/>
                <a:ahLst/>
                <a:cxnLst/>
                <a:rect l="l" t="t" r="r" b="b"/>
                <a:pathLst>
                  <a:path w="3384" h="6768" extrusionOk="0">
                    <a:moveTo>
                      <a:pt x="3384" y="0"/>
                    </a:moveTo>
                    <a:cubicBezTo>
                      <a:pt x="1553" y="0"/>
                      <a:pt x="0" y="1553"/>
                      <a:pt x="0" y="3384"/>
                    </a:cubicBezTo>
                    <a:lnTo>
                      <a:pt x="0" y="6767"/>
                    </a:lnTo>
                    <a:lnTo>
                      <a:pt x="881" y="6767"/>
                    </a:lnTo>
                    <a:lnTo>
                      <a:pt x="881" y="3384"/>
                    </a:lnTo>
                    <a:cubicBezTo>
                      <a:pt x="881" y="1947"/>
                      <a:pt x="1924" y="881"/>
                      <a:pt x="3384" y="881"/>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10;p22">
                <a:extLst>
                  <a:ext uri="{FF2B5EF4-FFF2-40B4-BE49-F238E27FC236}">
                    <a16:creationId xmlns:a16="http://schemas.microsoft.com/office/drawing/2014/main" id="{04F7CEF5-BB81-DBAD-61C6-F52950486AE9}"/>
                  </a:ext>
                </a:extLst>
              </p:cNvPr>
              <p:cNvSpPr/>
              <p:nvPr/>
            </p:nvSpPr>
            <p:spPr>
              <a:xfrm>
                <a:off x="2329411" y="3926496"/>
                <a:ext cx="149162" cy="240661"/>
              </a:xfrm>
              <a:custGeom>
                <a:avLst/>
                <a:gdLst/>
                <a:ahLst/>
                <a:cxnLst/>
                <a:rect l="l" t="t" r="r" b="b"/>
                <a:pathLst>
                  <a:path w="5215" h="8414" extrusionOk="0">
                    <a:moveTo>
                      <a:pt x="580" y="1"/>
                    </a:moveTo>
                    <a:lnTo>
                      <a:pt x="0" y="4172"/>
                    </a:lnTo>
                    <a:lnTo>
                      <a:pt x="580" y="8413"/>
                    </a:lnTo>
                    <a:lnTo>
                      <a:pt x="5215" y="8413"/>
                    </a:lnTo>
                    <a:lnTo>
                      <a:pt x="5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11;p22">
                <a:extLst>
                  <a:ext uri="{FF2B5EF4-FFF2-40B4-BE49-F238E27FC236}">
                    <a16:creationId xmlns:a16="http://schemas.microsoft.com/office/drawing/2014/main" id="{583E7A97-0C03-B5DC-26C3-037215F3E5DF}"/>
                  </a:ext>
                </a:extLst>
              </p:cNvPr>
              <p:cNvSpPr/>
              <p:nvPr/>
            </p:nvSpPr>
            <p:spPr>
              <a:xfrm>
                <a:off x="2213404" y="3926496"/>
                <a:ext cx="132601" cy="240661"/>
              </a:xfrm>
              <a:custGeom>
                <a:avLst/>
                <a:gdLst/>
                <a:ahLst/>
                <a:cxnLst/>
                <a:rect l="l" t="t" r="r" b="b"/>
                <a:pathLst>
                  <a:path w="4636" h="8414" extrusionOk="0">
                    <a:moveTo>
                      <a:pt x="1" y="1"/>
                    </a:moveTo>
                    <a:lnTo>
                      <a:pt x="1" y="8413"/>
                    </a:lnTo>
                    <a:lnTo>
                      <a:pt x="4636" y="8413"/>
                    </a:lnTo>
                    <a:lnTo>
                      <a:pt x="46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12;p22">
                <a:extLst>
                  <a:ext uri="{FF2B5EF4-FFF2-40B4-BE49-F238E27FC236}">
                    <a16:creationId xmlns:a16="http://schemas.microsoft.com/office/drawing/2014/main" id="{2E395146-478C-7B93-300E-69266E7084A8}"/>
                  </a:ext>
                </a:extLst>
              </p:cNvPr>
              <p:cNvSpPr/>
              <p:nvPr/>
            </p:nvSpPr>
            <p:spPr>
              <a:xfrm>
                <a:off x="2334702" y="4053773"/>
                <a:ext cx="25227" cy="55031"/>
              </a:xfrm>
              <a:custGeom>
                <a:avLst/>
                <a:gdLst/>
                <a:ahLst/>
                <a:cxnLst/>
                <a:rect l="l" t="t" r="r" b="b"/>
                <a:pathLst>
                  <a:path w="882" h="1924" extrusionOk="0">
                    <a:moveTo>
                      <a:pt x="1" y="0"/>
                    </a:moveTo>
                    <a:lnTo>
                      <a:pt x="1" y="1924"/>
                    </a:lnTo>
                    <a:lnTo>
                      <a:pt x="881" y="1924"/>
                    </a:lnTo>
                    <a:lnTo>
                      <a:pt x="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13;p22">
                <a:extLst>
                  <a:ext uri="{FF2B5EF4-FFF2-40B4-BE49-F238E27FC236}">
                    <a16:creationId xmlns:a16="http://schemas.microsoft.com/office/drawing/2014/main" id="{65ED4EC7-CCC7-42ED-9B2A-00C04B50E0F5}"/>
                  </a:ext>
                </a:extLst>
              </p:cNvPr>
              <p:cNvSpPr/>
              <p:nvPr/>
            </p:nvSpPr>
            <p:spPr>
              <a:xfrm>
                <a:off x="2329411" y="3998744"/>
                <a:ext cx="52400" cy="71621"/>
              </a:xfrm>
              <a:custGeom>
                <a:avLst/>
                <a:gdLst/>
                <a:ahLst/>
                <a:cxnLst/>
                <a:rect l="l" t="t" r="r" b="b"/>
                <a:pathLst>
                  <a:path w="1832" h="2504" extrusionOk="0">
                    <a:moveTo>
                      <a:pt x="580" y="1"/>
                    </a:moveTo>
                    <a:lnTo>
                      <a:pt x="0" y="1252"/>
                    </a:lnTo>
                    <a:lnTo>
                      <a:pt x="580" y="2504"/>
                    </a:lnTo>
                    <a:cubicBezTo>
                      <a:pt x="1252" y="2504"/>
                      <a:pt x="1831" y="1924"/>
                      <a:pt x="1831" y="1252"/>
                    </a:cubicBezTo>
                    <a:cubicBezTo>
                      <a:pt x="1831" y="580"/>
                      <a:pt x="1252"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14;p22">
                <a:extLst>
                  <a:ext uri="{FF2B5EF4-FFF2-40B4-BE49-F238E27FC236}">
                    <a16:creationId xmlns:a16="http://schemas.microsoft.com/office/drawing/2014/main" id="{C5980105-B9C7-10D7-6DA2-19124AB39A3A}"/>
                  </a:ext>
                </a:extLst>
              </p:cNvPr>
              <p:cNvSpPr/>
              <p:nvPr/>
            </p:nvSpPr>
            <p:spPr>
              <a:xfrm>
                <a:off x="2310191" y="3998744"/>
                <a:ext cx="35810" cy="71621"/>
              </a:xfrm>
              <a:custGeom>
                <a:avLst/>
                <a:gdLst/>
                <a:ahLst/>
                <a:cxnLst/>
                <a:rect l="l" t="t" r="r" b="b"/>
                <a:pathLst>
                  <a:path w="1252" h="2504" extrusionOk="0">
                    <a:moveTo>
                      <a:pt x="1252" y="1"/>
                    </a:moveTo>
                    <a:cubicBezTo>
                      <a:pt x="580" y="1"/>
                      <a:pt x="0" y="580"/>
                      <a:pt x="0" y="1252"/>
                    </a:cubicBezTo>
                    <a:cubicBezTo>
                      <a:pt x="0" y="1924"/>
                      <a:pt x="580" y="2504"/>
                      <a:pt x="1252" y="2504"/>
                    </a:cubicBezTo>
                    <a:lnTo>
                      <a:pt x="1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576;p22">
              <a:extLst>
                <a:ext uri="{FF2B5EF4-FFF2-40B4-BE49-F238E27FC236}">
                  <a16:creationId xmlns:a16="http://schemas.microsoft.com/office/drawing/2014/main" id="{79B326FE-F1C7-D259-4109-57F822DABD5C}"/>
                </a:ext>
              </a:extLst>
            </p:cNvPr>
            <p:cNvSpPr txBox="1"/>
            <p:nvPr/>
          </p:nvSpPr>
          <p:spPr>
            <a:xfrm>
              <a:off x="2196336" y="3007116"/>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2"/>
                  </a:solidFill>
                  <a:latin typeface="Oswald"/>
                  <a:ea typeface="Oswald"/>
                  <a:cs typeface="Oswald"/>
                  <a:sym typeface="Oswald"/>
                </a:rPr>
                <a:t>D Stream</a:t>
              </a:r>
              <a:endParaRPr sz="2000" b="1">
                <a:solidFill>
                  <a:schemeClr val="accent2"/>
                </a:solidFill>
                <a:latin typeface="Oswald"/>
                <a:ea typeface="Oswald"/>
                <a:cs typeface="Oswald"/>
                <a:sym typeface="Oswald"/>
              </a:endParaRPr>
            </a:p>
          </p:txBody>
        </p:sp>
        <p:cxnSp>
          <p:nvCxnSpPr>
            <p:cNvPr id="19" name="Google Shape;615;p22">
              <a:extLst>
                <a:ext uri="{FF2B5EF4-FFF2-40B4-BE49-F238E27FC236}">
                  <a16:creationId xmlns:a16="http://schemas.microsoft.com/office/drawing/2014/main" id="{4E413A62-0D5D-B009-379E-01EDE430F37D}"/>
                </a:ext>
              </a:extLst>
            </p:cNvPr>
            <p:cNvCxnSpPr>
              <a:cxnSpLocks/>
            </p:cNvCxnSpPr>
            <p:nvPr/>
          </p:nvCxnSpPr>
          <p:spPr>
            <a:xfrm flipH="1">
              <a:off x="2866655" y="2273796"/>
              <a:ext cx="1953" cy="738916"/>
            </a:xfrm>
            <a:prstGeom prst="straightConnector1">
              <a:avLst/>
            </a:prstGeom>
            <a:noFill/>
            <a:ln w="9525" cap="flat" cmpd="sng">
              <a:solidFill>
                <a:schemeClr val="dk2"/>
              </a:solidFill>
              <a:prstDash val="solid"/>
              <a:round/>
              <a:headEnd type="none" w="med" len="med"/>
              <a:tailEnd type="stealth" w="med" len="med"/>
            </a:ln>
          </p:spPr>
        </p:cxnSp>
      </p:grpSp>
      <mc:AlternateContent xmlns:mc="http://schemas.openxmlformats.org/markup-compatibility/2006" xmlns:a14="http://schemas.microsoft.com/office/drawing/2010/main">
        <mc:Choice Requires="a14">
          <p:sp>
            <p:nvSpPr>
              <p:cNvPr id="2" name="Google Shape;415;p19">
                <a:extLst>
                  <a:ext uri="{FF2B5EF4-FFF2-40B4-BE49-F238E27FC236}">
                    <a16:creationId xmlns:a16="http://schemas.microsoft.com/office/drawing/2014/main" id="{8478820E-B356-7511-CEEB-41338027EA2C}"/>
                  </a:ext>
                </a:extLst>
              </p:cNvPr>
              <p:cNvSpPr txBox="1"/>
              <p:nvPr/>
            </p:nvSpPr>
            <p:spPr>
              <a:xfrm>
                <a:off x="1807355" y="2825640"/>
                <a:ext cx="5529287" cy="400200"/>
              </a:xfrm>
              <a:prstGeom prst="rect">
                <a:avLst/>
              </a:prstGeom>
              <a:noFill/>
              <a:ln>
                <a:noFill/>
              </a:ln>
            </p:spPr>
            <p:txBody>
              <a:bodyPr spcFirstLastPara="1" wrap="square" lIns="91425" tIns="91425" rIns="91425" bIns="91425" anchor="ctr" anchorCtr="0">
                <a:noAutofit/>
              </a:bodyPr>
              <a:lstStyle/>
              <a:p>
                <a:pPr lvl="0" indent="358775" algn="just" rtl="0">
                  <a:spcBef>
                    <a:spcPts val="0"/>
                  </a:spcBef>
                  <a:spcAft>
                    <a:spcPts val="0"/>
                  </a:spcAft>
                  <a:buClr>
                    <a:schemeClr val="accent2"/>
                  </a:buClr>
                  <a:buFont typeface="Wingdings" panose="05000000000000000000" pitchFamily="2" charset="2"/>
                  <a:buChar char="v"/>
                  <a:tabLst>
                    <a:tab pos="0" algn="l"/>
                  </a:tabLst>
                </a:pPr>
                <a:r>
                  <a:rPr lang="vi-VN" sz="1500" b="1">
                    <a:solidFill>
                      <a:schemeClr val="dk2"/>
                    </a:solidFill>
                    <a:latin typeface="Oswald"/>
                    <a:ea typeface="Oswald"/>
                    <a:cs typeface="Oswald"/>
                    <a:sym typeface="Oswald"/>
                  </a:rPr>
                  <a:t>Cho tập hữu hạn V, (k + 1) V = {(X1, X2, …, Xk) | Xi ⊆ V với ∀i ∈ [k], Xi ∩ Xj = ∅ ∀i ≠j} là một họ của k các tập con rời rạc của V. Để đơn giản, chúng ta gọi một bộ gồm k tập con rời rạc là tập k.</a:t>
                </a:r>
              </a:p>
              <a:p>
                <a:pPr lvl="0" indent="358775" algn="just" rtl="0">
                  <a:spcBef>
                    <a:spcPts val="0"/>
                  </a:spcBef>
                  <a:spcAft>
                    <a:spcPts val="0"/>
                  </a:spcAft>
                  <a:buClr>
                    <a:schemeClr val="accent2"/>
                  </a:buClr>
                  <a:buFont typeface="Wingdings" panose="05000000000000000000" pitchFamily="2" charset="2"/>
                  <a:buChar char="v"/>
                  <a:tabLst>
                    <a:tab pos="0" algn="l"/>
                  </a:tabLst>
                </a:pPr>
                <a:r>
                  <a:rPr lang="vi-VN" sz="1500" b="1">
                    <a:solidFill>
                      <a:schemeClr val="dk2"/>
                    </a:solidFill>
                    <a:latin typeface="Oswald"/>
                    <a:ea typeface="Oswald"/>
                    <a:cs typeface="Oswald"/>
                    <a:sym typeface="Oswald"/>
                  </a:rPr>
                  <a:t>Cho một tập k X = {X1, X2, …, Xk}, X có thể được viết dưới dạng ánh xạ mà x(e) = i với e ∈ Xi, x(e) = 0 nếu e ∉ Ui ∈ [k]. Ngoài ra, đặt supp(x) = Ui ∈ [k]. </a:t>
                </a:r>
                <a:r>
                  <a:rPr lang="en-US" sz="1500" b="1">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ý hiệu </a:t>
                </a:r>
                <a:r>
                  <a:rPr lang="en-US" sz="1500" b="1">
                    <a:solidFill>
                      <a:schemeClr val="dk2"/>
                    </a:solidFill>
                    <a:latin typeface="Oswald"/>
                    <a:ea typeface="Oswald"/>
                    <a:cs typeface="Oswald"/>
                    <a:sym typeface="Oswald"/>
                  </a:rPr>
                  <a:t>là </a:t>
                </a:r>
                <a:r>
                  <a:rPr lang="vi-VN" sz="1500" b="1">
                    <a:solidFill>
                      <a:schemeClr val="dk2"/>
                    </a:solidFill>
                    <a:latin typeface="Oswald"/>
                    <a:ea typeface="Oswald"/>
                    <a:cs typeface="Oswald"/>
                    <a:sym typeface="Oswald"/>
                  </a:rPr>
                  <a:t>|x| = |supp(x)|.</a:t>
                </a:r>
              </a:p>
              <a:p>
                <a:pPr lvl="0" indent="358775" algn="just" rtl="0">
                  <a:spcBef>
                    <a:spcPts val="0"/>
                  </a:spcBef>
                  <a:spcAft>
                    <a:spcPts val="0"/>
                  </a:spcAft>
                  <a:buClr>
                    <a:schemeClr val="accent2"/>
                  </a:buClr>
                  <a:buFont typeface="Wingdings" panose="05000000000000000000" pitchFamily="2" charset="2"/>
                  <a:buChar char="v"/>
                  <a:tabLst>
                    <a:tab pos="0" algn="l"/>
                  </a:tabLst>
                </a:pPr>
                <a:r>
                  <a:rPr lang="vi-VN" sz="1500" b="1">
                    <a:solidFill>
                      <a:schemeClr val="dk2"/>
                    </a:solidFill>
                    <a:latin typeface="Oswald"/>
                    <a:ea typeface="Oswald"/>
                    <a:cs typeface="Oswald"/>
                    <a:sym typeface="Oswald"/>
                  </a:rPr>
                  <a:t>Hàm  f : (k + l) v —&gt; R là k-submodular  với mọi x = (X</a:t>
                </a:r>
                <a:r>
                  <a:rPr lang="vi-VN" sz="1500" b="1" baseline="-25000">
                    <a:solidFill>
                      <a:schemeClr val="dk2"/>
                    </a:solidFill>
                    <a:latin typeface="Oswald"/>
                    <a:ea typeface="Oswald"/>
                    <a:cs typeface="Oswald"/>
                    <a:sym typeface="Oswald"/>
                  </a:rPr>
                  <a:t>1</a:t>
                </a:r>
                <a:r>
                  <a:rPr lang="vi-VN" sz="1500" b="1">
                    <a:solidFill>
                      <a:schemeClr val="dk2"/>
                    </a:solidFill>
                    <a:latin typeface="Oswald"/>
                    <a:ea typeface="Oswald"/>
                    <a:cs typeface="Oswald"/>
                    <a:sym typeface="Oswald"/>
                  </a:rPr>
                  <a:t>, …, X</a:t>
                </a:r>
                <a:r>
                  <a:rPr lang="vi-VN" sz="1500" b="1" baseline="-25000">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 và y = (Y</a:t>
                </a:r>
                <a:r>
                  <a:rPr lang="vi-VN" sz="1500" b="1" baseline="-25000">
                    <a:solidFill>
                      <a:schemeClr val="dk2"/>
                    </a:solidFill>
                    <a:latin typeface="Oswald"/>
                    <a:ea typeface="Oswald"/>
                    <a:cs typeface="Oswald"/>
                    <a:sym typeface="Oswald"/>
                  </a:rPr>
                  <a:t>1</a:t>
                </a:r>
                <a:r>
                  <a:rPr lang="vi-VN" sz="1500" b="1">
                    <a:solidFill>
                      <a:schemeClr val="dk2"/>
                    </a:solidFill>
                    <a:latin typeface="Oswald"/>
                    <a:ea typeface="Oswald"/>
                    <a:cs typeface="Oswald"/>
                    <a:sym typeface="Oswald"/>
                  </a:rPr>
                  <a:t>,...,Y</a:t>
                </a:r>
                <a:r>
                  <a:rPr lang="vi-VN" sz="1500" b="1" baseline="-25000">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 ∈ (k + l) v</a:t>
                </a:r>
              </a:p>
              <a:p>
                <a:pPr lvl="0" indent="358775" algn="just" rtl="0">
                  <a:spcBef>
                    <a:spcPts val="0"/>
                  </a:spcBef>
                  <a:spcAft>
                    <a:spcPts val="0"/>
                  </a:spcAft>
                  <a:buClr>
                    <a:schemeClr val="accent2"/>
                  </a:buClr>
                  <a:tabLst>
                    <a:tab pos="0" algn="l"/>
                  </a:tabLst>
                </a:pPr>
                <a:r>
                  <a:rPr lang="en-US" sz="1500" b="1">
                    <a:solidFill>
                      <a:schemeClr val="dk2"/>
                    </a:solidFill>
                    <a:latin typeface="Oswald"/>
                    <a:ea typeface="Oswald"/>
                    <a:cs typeface="Oswald"/>
                    <a:sym typeface="Oswald"/>
                  </a:rPr>
                  <a:t>	    </a:t>
                </a:r>
                <a:r>
                  <a:rPr lang="vi-VN" sz="1500" b="1">
                    <a:solidFill>
                      <a:schemeClr val="dk2"/>
                    </a:solidFill>
                    <a:latin typeface="Oswald"/>
                    <a:ea typeface="Oswald"/>
                    <a:cs typeface="Oswald"/>
                    <a:sym typeface="Oswald"/>
                  </a:rPr>
                  <a:t>f(x) + f(y) ≥ f(x </a:t>
                </a:r>
                <a14:m>
                  <m:oMath xmlns:m="http://schemas.openxmlformats.org/officeDocument/2006/math">
                    <m:r>
                      <a:rPr lang="vi-VN" sz="1500" b="1" i="1" smtClean="0">
                        <a:solidFill>
                          <a:schemeClr val="dk2"/>
                        </a:solidFill>
                        <a:latin typeface="Cambria Math" panose="02040503050406030204" pitchFamily="18" charset="0"/>
                        <a:ea typeface="Cambria Math" panose="02040503050406030204" pitchFamily="18" charset="0"/>
                        <a:cs typeface="Oswald"/>
                        <a:sym typeface="Oswald"/>
                      </a:rPr>
                      <m:t>⊓</m:t>
                    </m:r>
                  </m:oMath>
                </a14:m>
                <a:r>
                  <a:rPr lang="en-US" sz="1500" b="1">
                    <a:solidFill>
                      <a:schemeClr val="dk2"/>
                    </a:solidFill>
                    <a:latin typeface="Oswald"/>
                    <a:ea typeface="Oswald"/>
                    <a:cs typeface="Oswald"/>
                    <a:sym typeface="Oswald"/>
                  </a:rPr>
                  <a:t> </a:t>
                </a:r>
                <a:r>
                  <a:rPr lang="vi-VN" sz="1500" b="1">
                    <a:solidFill>
                      <a:schemeClr val="dk2"/>
                    </a:solidFill>
                    <a:latin typeface="Oswald"/>
                    <a:ea typeface="Oswald"/>
                    <a:cs typeface="Oswald"/>
                    <a:sym typeface="Oswald"/>
                  </a:rPr>
                  <a:t>y) + f(x </a:t>
                </a:r>
                <a14:m>
                  <m:oMath xmlns:m="http://schemas.openxmlformats.org/officeDocument/2006/math">
                    <m:r>
                      <a:rPr lang="vi-VN" sz="1500" b="1" i="1" smtClean="0">
                        <a:solidFill>
                          <a:schemeClr val="dk2"/>
                        </a:solidFill>
                        <a:latin typeface="Cambria Math" panose="02040503050406030204" pitchFamily="18" charset="0"/>
                        <a:ea typeface="Cambria Math" panose="02040503050406030204" pitchFamily="18" charset="0"/>
                        <a:cs typeface="Oswald"/>
                        <a:sym typeface="Oswald"/>
                      </a:rPr>
                      <m:t>⊔</m:t>
                    </m:r>
                  </m:oMath>
                </a14:m>
                <a:r>
                  <a:rPr lang="vi-VN" sz="1500" b="1">
                    <a:solidFill>
                      <a:schemeClr val="dk2"/>
                    </a:solidFill>
                    <a:latin typeface="Oswald"/>
                    <a:ea typeface="Oswald"/>
                    <a:cs typeface="Oswald"/>
                    <a:sym typeface="Oswald"/>
                  </a:rPr>
                  <a:t> y)</a:t>
                </a:r>
                <a:endParaRPr lang="en-US" sz="1500" b="1">
                  <a:solidFill>
                    <a:schemeClr val="dk2"/>
                  </a:solidFill>
                  <a:latin typeface="Oswald"/>
                  <a:ea typeface="Oswald"/>
                  <a:cs typeface="Oswald"/>
                  <a:sym typeface="Oswald"/>
                </a:endParaRPr>
              </a:p>
              <a:p>
                <a:pPr lvl="0" indent="358775" algn="just" rtl="0">
                  <a:spcBef>
                    <a:spcPts val="0"/>
                  </a:spcBef>
                  <a:spcAft>
                    <a:spcPts val="0"/>
                  </a:spcAft>
                  <a:buClr>
                    <a:schemeClr val="accent2"/>
                  </a:buClr>
                  <a:tabLst>
                    <a:tab pos="0" algn="l"/>
                  </a:tabLst>
                </a:pPr>
                <a:r>
                  <a:rPr lang="en-US" sz="1500" b="1">
                    <a:solidFill>
                      <a:schemeClr val="dk2"/>
                    </a:solidFill>
                    <a:latin typeface="Oswald"/>
                    <a:ea typeface="Oswald"/>
                    <a:cs typeface="Oswald"/>
                    <a:sym typeface="Oswald"/>
                  </a:rPr>
                  <a:t>T</a:t>
                </a:r>
                <a:r>
                  <a:rPr lang="vi-VN" sz="1500" b="1">
                    <a:solidFill>
                      <a:schemeClr val="dk2"/>
                    </a:solidFill>
                    <a:latin typeface="Oswald"/>
                    <a:ea typeface="Oswald"/>
                    <a:cs typeface="Oswald"/>
                    <a:sym typeface="Oswald"/>
                  </a:rPr>
                  <a:t>rong đó x </a:t>
                </a:r>
                <a:r>
                  <a:rPr lang="en-US" sz="1800" b="1">
                    <a:solidFill>
                      <a:schemeClr val="bg1"/>
                    </a:solidFill>
                    <a:effectLst/>
                    <a:latin typeface="Cambria Math" panose="02040503050406030204" pitchFamily="18" charset="0"/>
                    <a:ea typeface="Calibri" panose="020F0502020204030204" pitchFamily="34" charset="0"/>
                    <a:cs typeface="Cambria Math" panose="02040503050406030204" pitchFamily="18" charset="0"/>
                  </a:rPr>
                  <a:t>⊓</a:t>
                </a:r>
                <a:r>
                  <a:rPr lang="vi-VN" sz="1500" b="1">
                    <a:solidFill>
                      <a:schemeClr val="dk2"/>
                    </a:solidFill>
                    <a:latin typeface="Oswald"/>
                    <a:ea typeface="Oswald"/>
                    <a:cs typeface="Oswald"/>
                    <a:sym typeface="Oswald"/>
                  </a:rPr>
                  <a:t> y = (X</a:t>
                </a:r>
                <a:r>
                  <a:rPr lang="vi-VN" sz="1500" b="1" baseline="-25000">
                    <a:solidFill>
                      <a:schemeClr val="dk2"/>
                    </a:solidFill>
                    <a:latin typeface="Oswald"/>
                    <a:ea typeface="Oswald"/>
                    <a:cs typeface="Oswald"/>
                    <a:sym typeface="Oswald"/>
                  </a:rPr>
                  <a:t>1</a:t>
                </a:r>
                <a:r>
                  <a:rPr lang="vi-VN" sz="1500" b="1">
                    <a:solidFill>
                      <a:schemeClr val="dk2"/>
                    </a:solidFill>
                    <a:latin typeface="Oswald"/>
                    <a:ea typeface="Oswald"/>
                    <a:cs typeface="Oswald"/>
                    <a:sym typeface="Oswald"/>
                  </a:rPr>
                  <a:t> ∩ Y</a:t>
                </a:r>
                <a:r>
                  <a:rPr lang="vi-VN" sz="1500" b="1" baseline="-25000">
                    <a:solidFill>
                      <a:schemeClr val="dk2"/>
                    </a:solidFill>
                    <a:latin typeface="Oswald"/>
                    <a:ea typeface="Oswald"/>
                    <a:cs typeface="Oswald"/>
                    <a:sym typeface="Oswald"/>
                  </a:rPr>
                  <a:t>1</a:t>
                </a:r>
                <a:r>
                  <a:rPr lang="vi-VN" sz="1500" b="1">
                    <a:solidFill>
                      <a:schemeClr val="dk2"/>
                    </a:solidFill>
                    <a:latin typeface="Oswald"/>
                    <a:ea typeface="Oswald"/>
                    <a:cs typeface="Oswald"/>
                    <a:sym typeface="Oswald"/>
                  </a:rPr>
                  <a:t>, X</a:t>
                </a:r>
                <a:r>
                  <a:rPr lang="vi-VN" sz="1500" b="1" baseline="-25000">
                    <a:solidFill>
                      <a:schemeClr val="dk2"/>
                    </a:solidFill>
                    <a:latin typeface="Oswald"/>
                    <a:ea typeface="Oswald"/>
                    <a:cs typeface="Oswald"/>
                    <a:sym typeface="Oswald"/>
                  </a:rPr>
                  <a:t>2</a:t>
                </a:r>
                <a:r>
                  <a:rPr lang="vi-VN" sz="1500" b="1">
                    <a:solidFill>
                      <a:schemeClr val="dk2"/>
                    </a:solidFill>
                    <a:latin typeface="Oswald"/>
                    <a:ea typeface="Oswald"/>
                    <a:cs typeface="Oswald"/>
                    <a:sym typeface="Oswald"/>
                  </a:rPr>
                  <a:t> ∩ Y</a:t>
                </a:r>
                <a:r>
                  <a:rPr lang="vi-VN" sz="1500" b="1" baseline="-25000">
                    <a:solidFill>
                      <a:schemeClr val="dk2"/>
                    </a:solidFill>
                    <a:latin typeface="Oswald"/>
                    <a:ea typeface="Oswald"/>
                    <a:cs typeface="Oswald"/>
                    <a:sym typeface="Oswald"/>
                  </a:rPr>
                  <a:t>2</a:t>
                </a:r>
                <a:r>
                  <a:rPr lang="vi-VN" sz="1500" b="1">
                    <a:solidFill>
                      <a:schemeClr val="dk2"/>
                    </a:solidFill>
                    <a:latin typeface="Oswald"/>
                    <a:ea typeface="Oswald"/>
                    <a:cs typeface="Oswald"/>
                    <a:sym typeface="Oswald"/>
                  </a:rPr>
                  <a:t>, …,  X</a:t>
                </a:r>
                <a:r>
                  <a:rPr lang="vi-VN" sz="1500" b="1" baseline="-25000">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 ∩ Y</a:t>
                </a:r>
                <a:r>
                  <a:rPr lang="vi-VN" sz="1500" b="1" baseline="-25000">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 ); và x </a:t>
                </a:r>
                <a:r>
                  <a:rPr lang="en-US" sz="1800" b="1">
                    <a:solidFill>
                      <a:schemeClr val="bg1"/>
                    </a:solidFill>
                    <a:effectLst/>
                    <a:latin typeface="Cambria Math" panose="02040503050406030204" pitchFamily="18" charset="0"/>
                    <a:ea typeface="Calibri" panose="020F0502020204030204" pitchFamily="34" charset="0"/>
                    <a:cs typeface="Cambria Math" panose="02040503050406030204" pitchFamily="18" charset="0"/>
                  </a:rPr>
                  <a:t>⊔</a:t>
                </a:r>
                <a:r>
                  <a:rPr lang="en-US" sz="1800">
                    <a:effectLst/>
                    <a:latin typeface="Cambria Math" panose="02040503050406030204" pitchFamily="18" charset="0"/>
                    <a:ea typeface="Calibri" panose="020F0502020204030204" pitchFamily="34" charset="0"/>
                    <a:cs typeface="Cambria Math" panose="02040503050406030204" pitchFamily="18" charset="0"/>
                  </a:rPr>
                  <a:t> </a:t>
                </a:r>
                <a:r>
                  <a:rPr lang="vi-VN" sz="1500" b="1">
                    <a:solidFill>
                      <a:schemeClr val="dk2"/>
                    </a:solidFill>
                    <a:latin typeface="Oswald"/>
                    <a:ea typeface="Oswald"/>
                    <a:cs typeface="Oswald"/>
                    <a:sym typeface="Oswald"/>
                  </a:rPr>
                  <a:t>y = (Z</a:t>
                </a:r>
                <a:r>
                  <a:rPr lang="vi-VN" sz="1500" b="1" baseline="-25000">
                    <a:solidFill>
                      <a:schemeClr val="dk2"/>
                    </a:solidFill>
                    <a:latin typeface="Oswald"/>
                    <a:ea typeface="Oswald"/>
                    <a:cs typeface="Oswald"/>
                    <a:sym typeface="Oswald"/>
                  </a:rPr>
                  <a:t>1</a:t>
                </a:r>
                <a:r>
                  <a:rPr lang="vi-VN" sz="1500" b="1">
                    <a:solidFill>
                      <a:schemeClr val="dk2"/>
                    </a:solidFill>
                    <a:latin typeface="Oswald"/>
                    <a:ea typeface="Oswald"/>
                    <a:cs typeface="Oswald"/>
                    <a:sym typeface="Oswald"/>
                  </a:rPr>
                  <a:t>, …, Z</a:t>
                </a:r>
                <a:r>
                  <a:rPr lang="vi-VN" sz="1500" b="1" baseline="-25000">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 trong đó Z</a:t>
                </a:r>
                <a:r>
                  <a:rPr lang="vi-VN" sz="1500" b="1" baseline="-25000">
                    <a:solidFill>
                      <a:schemeClr val="dk2"/>
                    </a:solidFill>
                    <a:latin typeface="Oswald"/>
                    <a:ea typeface="Oswald"/>
                    <a:cs typeface="Oswald"/>
                    <a:sym typeface="Oswald"/>
                  </a:rPr>
                  <a:t>i</a:t>
                </a:r>
                <a:r>
                  <a:rPr lang="vi-VN" sz="1500" b="1">
                    <a:solidFill>
                      <a:schemeClr val="dk2"/>
                    </a:solidFill>
                    <a:latin typeface="Oswald"/>
                    <a:ea typeface="Oswald"/>
                    <a:cs typeface="Oswald"/>
                    <a:sym typeface="Oswald"/>
                  </a:rPr>
                  <a:t> = X</a:t>
                </a:r>
                <a:r>
                  <a:rPr lang="vi-VN" sz="1500" b="1" baseline="-25000">
                    <a:solidFill>
                      <a:schemeClr val="dk2"/>
                    </a:solidFill>
                    <a:latin typeface="Oswald"/>
                    <a:ea typeface="Oswald"/>
                    <a:cs typeface="Oswald"/>
                    <a:sym typeface="Oswald"/>
                  </a:rPr>
                  <a:t>i</a:t>
                </a:r>
                <a:r>
                  <a:rPr lang="vi-VN" sz="1500" b="1">
                    <a:solidFill>
                      <a:schemeClr val="dk2"/>
                    </a:solidFill>
                    <a:latin typeface="Oswald"/>
                    <a:ea typeface="Oswald"/>
                    <a:cs typeface="Oswald"/>
                    <a:sym typeface="Oswald"/>
                  </a:rPr>
                  <a:t> ∩ Y</a:t>
                </a:r>
                <a:r>
                  <a:rPr lang="vi-VN" sz="1500" b="1" baseline="-25000">
                    <a:solidFill>
                      <a:schemeClr val="dk2"/>
                    </a:solidFill>
                    <a:latin typeface="Oswald"/>
                    <a:ea typeface="Oswald"/>
                    <a:cs typeface="Oswald"/>
                    <a:sym typeface="Oswald"/>
                  </a:rPr>
                  <a:t>i</a:t>
                </a:r>
                <a:r>
                  <a:rPr lang="vi-VN" sz="1500" b="1">
                    <a:solidFill>
                      <a:schemeClr val="dk2"/>
                    </a:solidFill>
                    <a:latin typeface="Oswald"/>
                    <a:ea typeface="Oswald"/>
                    <a:cs typeface="Oswald"/>
                    <a:sym typeface="Oswald"/>
                  </a:rPr>
                  <a:t> \ (U</a:t>
                </a:r>
                <a:r>
                  <a:rPr lang="vi-VN" sz="1500" b="1" baseline="-25000">
                    <a:solidFill>
                      <a:schemeClr val="dk2"/>
                    </a:solidFill>
                    <a:latin typeface="Oswald"/>
                    <a:ea typeface="Oswald"/>
                    <a:cs typeface="Oswald"/>
                    <a:sym typeface="Oswald"/>
                  </a:rPr>
                  <a:t>j≠i </a:t>
                </a:r>
                <a:r>
                  <a:rPr lang="vi-VN" sz="1500" b="1">
                    <a:solidFill>
                      <a:schemeClr val="dk2"/>
                    </a:solidFill>
                    <a:latin typeface="Oswald"/>
                    <a:ea typeface="Oswald"/>
                    <a:cs typeface="Oswald"/>
                    <a:sym typeface="Oswald"/>
                  </a:rPr>
                  <a:t>X</a:t>
                </a:r>
                <a:r>
                  <a:rPr lang="vi-VN" sz="1500" b="1" baseline="-25000">
                    <a:solidFill>
                      <a:schemeClr val="dk2"/>
                    </a:solidFill>
                    <a:latin typeface="Oswald"/>
                    <a:ea typeface="Oswald"/>
                    <a:cs typeface="Oswald"/>
                    <a:sym typeface="Oswald"/>
                  </a:rPr>
                  <a:t>j</a:t>
                </a:r>
                <a:r>
                  <a:rPr lang="vi-VN" sz="1500" b="1">
                    <a:solidFill>
                      <a:schemeClr val="dk2"/>
                    </a:solidFill>
                    <a:latin typeface="Oswald"/>
                    <a:ea typeface="Oswald"/>
                    <a:cs typeface="Oswald"/>
                    <a:sym typeface="Oswald"/>
                  </a:rPr>
                  <a:t> ∪ Y</a:t>
                </a:r>
                <a:r>
                  <a:rPr lang="vi-VN" sz="1500" b="1" baseline="-25000">
                    <a:solidFill>
                      <a:schemeClr val="dk2"/>
                    </a:solidFill>
                    <a:latin typeface="Oswald"/>
                    <a:ea typeface="Oswald"/>
                    <a:cs typeface="Oswald"/>
                    <a:sym typeface="Oswald"/>
                  </a:rPr>
                  <a:t>j</a:t>
                </a:r>
                <a:r>
                  <a:rPr lang="vi-VN" sz="1500" b="1">
                    <a:solidFill>
                      <a:schemeClr val="dk2"/>
                    </a:solidFill>
                    <a:latin typeface="Oswald"/>
                    <a:ea typeface="Oswald"/>
                    <a:cs typeface="Oswald"/>
                    <a:sym typeface="Oswald"/>
                  </a:rPr>
                  <a:t>)</a:t>
                </a:r>
              </a:p>
            </p:txBody>
          </p:sp>
        </mc:Choice>
        <mc:Fallback xmlns="">
          <p:sp>
            <p:nvSpPr>
              <p:cNvPr id="2" name="Google Shape;415;p19">
                <a:extLst>
                  <a:ext uri="{FF2B5EF4-FFF2-40B4-BE49-F238E27FC236}">
                    <a16:creationId xmlns:a16="http://schemas.microsoft.com/office/drawing/2014/main" id="{8478820E-B356-7511-CEEB-41338027EA2C}"/>
                  </a:ext>
                </a:extLst>
              </p:cNvPr>
              <p:cNvSpPr txBox="1">
                <a:spLocks noRot="1" noChangeAspect="1" noMove="1" noResize="1" noEditPoints="1" noAdjustHandles="1" noChangeArrowheads="1" noChangeShapeType="1" noTextEdit="1"/>
              </p:cNvSpPr>
              <p:nvPr/>
            </p:nvSpPr>
            <p:spPr>
              <a:xfrm>
                <a:off x="1807355" y="2825640"/>
                <a:ext cx="5529287" cy="400200"/>
              </a:xfrm>
              <a:prstGeom prst="rect">
                <a:avLst/>
              </a:prstGeom>
              <a:blipFill>
                <a:blip r:embed="rId4"/>
                <a:stretch>
                  <a:fillRect l="-441" t="-287692" r="-330" b="-301538"/>
                </a:stretch>
              </a:blipFill>
              <a:ln>
                <a:noFill/>
              </a:ln>
            </p:spPr>
            <p:txBody>
              <a:bodyPr/>
              <a:lstStyle/>
              <a:p>
                <a:r>
                  <a:rPr lang="vi-VN">
                    <a:noFill/>
                  </a:rPr>
                  <a:t> </a:t>
                </a:r>
              </a:p>
            </p:txBody>
          </p:sp>
        </mc:Fallback>
      </mc:AlternateContent>
    </p:spTree>
    <p:extLst>
      <p:ext uri="{BB962C8B-B14F-4D97-AF65-F5344CB8AC3E}">
        <p14:creationId xmlns:p14="http://schemas.microsoft.com/office/powerpoint/2010/main" val="33284550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419;p19">
            <a:extLst>
              <a:ext uri="{FF2B5EF4-FFF2-40B4-BE49-F238E27FC236}">
                <a16:creationId xmlns:a16="http://schemas.microsoft.com/office/drawing/2014/main" id="{6A2B2E33-EC8B-A398-1B39-FC8CBDDCCA8E}"/>
              </a:ext>
            </a:extLst>
          </p:cNvPr>
          <p:cNvSpPr txBox="1"/>
          <p:nvPr/>
        </p:nvSpPr>
        <p:spPr>
          <a:xfrm>
            <a:off x="-985906" y="498385"/>
            <a:ext cx="5431291"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2"/>
                </a:solidFill>
                <a:latin typeface="Oswald"/>
                <a:ea typeface="Oswald"/>
                <a:cs typeface="Oswald"/>
                <a:sym typeface="Oswald"/>
              </a:rPr>
              <a:t>Định</a:t>
            </a:r>
            <a:r>
              <a:rPr lang="en" sz="4500" b="1">
                <a:solidFill>
                  <a:schemeClr val="accent2"/>
                </a:solidFill>
                <a:latin typeface="Oswald"/>
                <a:ea typeface="Oswald"/>
                <a:cs typeface="Oswald"/>
                <a:sym typeface="Oswald"/>
              </a:rPr>
              <a:t> </a:t>
            </a:r>
            <a:r>
              <a:rPr lang="en" sz="3000" b="1">
                <a:solidFill>
                  <a:schemeClr val="accent2"/>
                </a:solidFill>
                <a:latin typeface="Oswald"/>
                <a:ea typeface="Oswald"/>
                <a:cs typeface="Oswald"/>
                <a:sym typeface="Oswald"/>
              </a:rPr>
              <a:t>nghĩa</a:t>
            </a:r>
            <a:endParaRPr sz="3000" b="1">
              <a:solidFill>
                <a:schemeClr val="accent2"/>
              </a:solidFill>
              <a:latin typeface="Oswald"/>
              <a:ea typeface="Oswald"/>
              <a:cs typeface="Oswald"/>
              <a:sym typeface="Oswald"/>
            </a:endParaRPr>
          </a:p>
        </p:txBody>
      </p:sp>
      <p:grpSp>
        <p:nvGrpSpPr>
          <p:cNvPr id="6" name="Group 5">
            <a:extLst>
              <a:ext uri="{FF2B5EF4-FFF2-40B4-BE49-F238E27FC236}">
                <a16:creationId xmlns:a16="http://schemas.microsoft.com/office/drawing/2014/main" id="{866DB96C-B84A-6CCB-BDA9-93805E43971E}"/>
              </a:ext>
            </a:extLst>
          </p:cNvPr>
          <p:cNvGrpSpPr/>
          <p:nvPr/>
        </p:nvGrpSpPr>
        <p:grpSpPr>
          <a:xfrm>
            <a:off x="-4479761" y="4058279"/>
            <a:ext cx="1359300" cy="1811150"/>
            <a:chOff x="5417729" y="1940132"/>
            <a:chExt cx="1359300" cy="1811150"/>
          </a:xfrm>
        </p:grpSpPr>
        <p:sp>
          <p:nvSpPr>
            <p:cNvPr id="7" name="Google Shape;581;p22">
              <a:extLst>
                <a:ext uri="{FF2B5EF4-FFF2-40B4-BE49-F238E27FC236}">
                  <a16:creationId xmlns:a16="http://schemas.microsoft.com/office/drawing/2014/main" id="{5DDEA836-007E-CF4B-3ED1-BB453793C665}"/>
                </a:ext>
              </a:extLst>
            </p:cNvPr>
            <p:cNvSpPr/>
            <p:nvPr/>
          </p:nvSpPr>
          <p:spPr>
            <a:xfrm>
              <a:off x="5732732" y="1940132"/>
              <a:ext cx="733200" cy="67763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589;p22">
              <a:extLst>
                <a:ext uri="{FF2B5EF4-FFF2-40B4-BE49-F238E27FC236}">
                  <a16:creationId xmlns:a16="http://schemas.microsoft.com/office/drawing/2014/main" id="{5791B8D8-03C5-94F6-2425-12383F5AD335}"/>
                </a:ext>
              </a:extLst>
            </p:cNvPr>
            <p:cNvGrpSpPr/>
            <p:nvPr/>
          </p:nvGrpSpPr>
          <p:grpSpPr>
            <a:xfrm>
              <a:off x="5919811" y="2116319"/>
              <a:ext cx="355127" cy="326078"/>
              <a:chOff x="4798486" y="1937970"/>
              <a:chExt cx="409038" cy="406379"/>
            </a:xfrm>
          </p:grpSpPr>
          <p:sp>
            <p:nvSpPr>
              <p:cNvPr id="11" name="Google Shape;590;p22">
                <a:extLst>
                  <a:ext uri="{FF2B5EF4-FFF2-40B4-BE49-F238E27FC236}">
                    <a16:creationId xmlns:a16="http://schemas.microsoft.com/office/drawing/2014/main" id="{7CDBCB17-1659-6A7F-1A8E-CE3061F8A8AC}"/>
                  </a:ext>
                </a:extLst>
              </p:cNvPr>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91;p22">
                <a:extLst>
                  <a:ext uri="{FF2B5EF4-FFF2-40B4-BE49-F238E27FC236}">
                    <a16:creationId xmlns:a16="http://schemas.microsoft.com/office/drawing/2014/main" id="{E67E09BE-E965-B7DD-B594-06824038AC34}"/>
                  </a:ext>
                </a:extLst>
              </p:cNvPr>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92;p22">
                <a:extLst>
                  <a:ext uri="{FF2B5EF4-FFF2-40B4-BE49-F238E27FC236}">
                    <a16:creationId xmlns:a16="http://schemas.microsoft.com/office/drawing/2014/main" id="{31453E5E-9523-70B8-0B99-EA5A3F38C3D5}"/>
                  </a:ext>
                </a:extLst>
              </p:cNvPr>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93;p22">
                <a:extLst>
                  <a:ext uri="{FF2B5EF4-FFF2-40B4-BE49-F238E27FC236}">
                    <a16:creationId xmlns:a16="http://schemas.microsoft.com/office/drawing/2014/main" id="{87915C16-A0E1-3C57-B63C-907AC49A0FCC}"/>
                  </a:ext>
                </a:extLst>
              </p:cNvPr>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 name="Google Shape;615;p22">
              <a:extLst>
                <a:ext uri="{FF2B5EF4-FFF2-40B4-BE49-F238E27FC236}">
                  <a16:creationId xmlns:a16="http://schemas.microsoft.com/office/drawing/2014/main" id="{C64F5EB6-86A5-E6F2-6721-59486B464D0D}"/>
                </a:ext>
              </a:extLst>
            </p:cNvPr>
            <p:cNvCxnSpPr>
              <a:cxnSpLocks/>
              <a:stCxn id="7" idx="4"/>
            </p:cNvCxnSpPr>
            <p:nvPr/>
          </p:nvCxnSpPr>
          <p:spPr>
            <a:xfrm flipH="1">
              <a:off x="6097379" y="2617762"/>
              <a:ext cx="1953" cy="738916"/>
            </a:xfrm>
            <a:prstGeom prst="straightConnector1">
              <a:avLst/>
            </a:prstGeom>
            <a:noFill/>
            <a:ln w="9525" cap="flat" cmpd="sng">
              <a:solidFill>
                <a:schemeClr val="dk2"/>
              </a:solidFill>
              <a:prstDash val="solid"/>
              <a:round/>
              <a:headEnd type="none" w="med" len="med"/>
              <a:tailEnd type="stealth" w="med" len="med"/>
            </a:ln>
          </p:spPr>
        </p:cxnSp>
        <p:sp>
          <p:nvSpPr>
            <p:cNvPr id="10" name="Google Shape;572;p22">
              <a:extLst>
                <a:ext uri="{FF2B5EF4-FFF2-40B4-BE49-F238E27FC236}">
                  <a16:creationId xmlns:a16="http://schemas.microsoft.com/office/drawing/2014/main" id="{8BFFFF00-18A9-9BD8-7F16-D26B24FA9A5D}"/>
                </a:ext>
              </a:extLst>
            </p:cNvPr>
            <p:cNvSpPr txBox="1"/>
            <p:nvPr/>
          </p:nvSpPr>
          <p:spPr>
            <a:xfrm>
              <a:off x="5417729" y="3351082"/>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Oswald"/>
                  <a:ea typeface="Oswald"/>
                  <a:cs typeface="Oswald"/>
                  <a:sym typeface="Oswald"/>
                </a:rPr>
                <a:t>R Stream</a:t>
              </a:r>
              <a:endParaRPr sz="2000" b="1">
                <a:solidFill>
                  <a:schemeClr val="accent1"/>
                </a:solidFill>
                <a:latin typeface="Oswald"/>
                <a:ea typeface="Oswald"/>
                <a:cs typeface="Oswald"/>
                <a:sym typeface="Oswald"/>
              </a:endParaRPr>
            </a:p>
          </p:txBody>
        </p:sp>
      </p:grpSp>
      <p:grpSp>
        <p:nvGrpSpPr>
          <p:cNvPr id="15" name="Group 14">
            <a:extLst>
              <a:ext uri="{FF2B5EF4-FFF2-40B4-BE49-F238E27FC236}">
                <a16:creationId xmlns:a16="http://schemas.microsoft.com/office/drawing/2014/main" id="{CFD4CCA1-AF79-9FF5-8DF5-513299EAEF74}"/>
              </a:ext>
            </a:extLst>
          </p:cNvPr>
          <p:cNvGrpSpPr/>
          <p:nvPr/>
        </p:nvGrpSpPr>
        <p:grpSpPr>
          <a:xfrm>
            <a:off x="-7304914" y="4053629"/>
            <a:ext cx="1359300" cy="1815800"/>
            <a:chOff x="2196336" y="1591516"/>
            <a:chExt cx="1359300" cy="1815800"/>
          </a:xfrm>
        </p:grpSpPr>
        <p:grpSp>
          <p:nvGrpSpPr>
            <p:cNvPr id="16" name="Google Shape;586;p22">
              <a:extLst>
                <a:ext uri="{FF2B5EF4-FFF2-40B4-BE49-F238E27FC236}">
                  <a16:creationId xmlns:a16="http://schemas.microsoft.com/office/drawing/2014/main" id="{D018548F-E913-D200-CB8D-076CEED8CD9F}"/>
                </a:ext>
              </a:extLst>
            </p:cNvPr>
            <p:cNvGrpSpPr/>
            <p:nvPr/>
          </p:nvGrpSpPr>
          <p:grpSpPr>
            <a:xfrm>
              <a:off x="2499083" y="1591516"/>
              <a:ext cx="737100" cy="703906"/>
              <a:chOff x="991075" y="1881675"/>
              <a:chExt cx="737100" cy="737100"/>
            </a:xfrm>
          </p:grpSpPr>
          <p:sp>
            <p:nvSpPr>
              <p:cNvPr id="27" name="Google Shape;587;p22">
                <a:extLst>
                  <a:ext uri="{FF2B5EF4-FFF2-40B4-BE49-F238E27FC236}">
                    <a16:creationId xmlns:a16="http://schemas.microsoft.com/office/drawing/2014/main" id="{F83BF530-EFA5-DF54-AC88-DB3EF8535C37}"/>
                  </a:ext>
                </a:extLst>
              </p:cNvPr>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88;p22">
                <a:extLst>
                  <a:ext uri="{FF2B5EF4-FFF2-40B4-BE49-F238E27FC236}">
                    <a16:creationId xmlns:a16="http://schemas.microsoft.com/office/drawing/2014/main" id="{3D3E794D-ED3C-397A-E42B-EFB32AF5289A}"/>
                  </a:ext>
                </a:extLst>
              </p:cNvPr>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607;p22">
              <a:extLst>
                <a:ext uri="{FF2B5EF4-FFF2-40B4-BE49-F238E27FC236}">
                  <a16:creationId xmlns:a16="http://schemas.microsoft.com/office/drawing/2014/main" id="{0A0AF060-FBF6-843B-13CC-F2BEA487094B}"/>
                </a:ext>
              </a:extLst>
            </p:cNvPr>
            <p:cNvGrpSpPr/>
            <p:nvPr/>
          </p:nvGrpSpPr>
          <p:grpSpPr>
            <a:xfrm>
              <a:off x="2752522" y="1765425"/>
              <a:ext cx="230220" cy="339112"/>
              <a:chOff x="2213404" y="3758147"/>
              <a:chExt cx="265169" cy="409010"/>
            </a:xfrm>
          </p:grpSpPr>
          <p:sp>
            <p:nvSpPr>
              <p:cNvPr id="20" name="Google Shape;608;p22">
                <a:extLst>
                  <a:ext uri="{FF2B5EF4-FFF2-40B4-BE49-F238E27FC236}">
                    <a16:creationId xmlns:a16="http://schemas.microsoft.com/office/drawing/2014/main" id="{198D6A89-C702-E91C-684A-C3F38C4A7B8E}"/>
                  </a:ext>
                </a:extLst>
              </p:cNvPr>
              <p:cNvSpPr/>
              <p:nvPr/>
            </p:nvSpPr>
            <p:spPr>
              <a:xfrm>
                <a:off x="2337362" y="3758147"/>
                <a:ext cx="105429" cy="193582"/>
              </a:xfrm>
              <a:custGeom>
                <a:avLst/>
                <a:gdLst/>
                <a:ahLst/>
                <a:cxnLst/>
                <a:rect l="l" t="t" r="r" b="b"/>
                <a:pathLst>
                  <a:path w="3686" h="6768" extrusionOk="0">
                    <a:moveTo>
                      <a:pt x="302" y="0"/>
                    </a:moveTo>
                    <a:lnTo>
                      <a:pt x="1" y="394"/>
                    </a:lnTo>
                    <a:lnTo>
                      <a:pt x="302" y="881"/>
                    </a:lnTo>
                    <a:cubicBezTo>
                      <a:pt x="1739" y="881"/>
                      <a:pt x="2897" y="1947"/>
                      <a:pt x="2897" y="3384"/>
                    </a:cubicBezTo>
                    <a:lnTo>
                      <a:pt x="2897" y="6767"/>
                    </a:lnTo>
                    <a:lnTo>
                      <a:pt x="3685" y="6767"/>
                    </a:lnTo>
                    <a:lnTo>
                      <a:pt x="3685" y="3384"/>
                    </a:lnTo>
                    <a:cubicBezTo>
                      <a:pt x="3685" y="1553"/>
                      <a:pt x="222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09;p22">
                <a:extLst>
                  <a:ext uri="{FF2B5EF4-FFF2-40B4-BE49-F238E27FC236}">
                    <a16:creationId xmlns:a16="http://schemas.microsoft.com/office/drawing/2014/main" id="{96C7D6A9-9703-CA3F-6582-48AF5C73FB55}"/>
                  </a:ext>
                </a:extLst>
              </p:cNvPr>
              <p:cNvSpPr/>
              <p:nvPr/>
            </p:nvSpPr>
            <p:spPr>
              <a:xfrm>
                <a:off x="2249213" y="3758147"/>
                <a:ext cx="96791" cy="193582"/>
              </a:xfrm>
              <a:custGeom>
                <a:avLst/>
                <a:gdLst/>
                <a:ahLst/>
                <a:cxnLst/>
                <a:rect l="l" t="t" r="r" b="b"/>
                <a:pathLst>
                  <a:path w="3384" h="6768" extrusionOk="0">
                    <a:moveTo>
                      <a:pt x="3384" y="0"/>
                    </a:moveTo>
                    <a:cubicBezTo>
                      <a:pt x="1553" y="0"/>
                      <a:pt x="0" y="1553"/>
                      <a:pt x="0" y="3384"/>
                    </a:cubicBezTo>
                    <a:lnTo>
                      <a:pt x="0" y="6767"/>
                    </a:lnTo>
                    <a:lnTo>
                      <a:pt x="881" y="6767"/>
                    </a:lnTo>
                    <a:lnTo>
                      <a:pt x="881" y="3384"/>
                    </a:lnTo>
                    <a:cubicBezTo>
                      <a:pt x="881" y="1947"/>
                      <a:pt x="1924" y="881"/>
                      <a:pt x="3384" y="881"/>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10;p22">
                <a:extLst>
                  <a:ext uri="{FF2B5EF4-FFF2-40B4-BE49-F238E27FC236}">
                    <a16:creationId xmlns:a16="http://schemas.microsoft.com/office/drawing/2014/main" id="{04F7CEF5-BB81-DBAD-61C6-F52950486AE9}"/>
                  </a:ext>
                </a:extLst>
              </p:cNvPr>
              <p:cNvSpPr/>
              <p:nvPr/>
            </p:nvSpPr>
            <p:spPr>
              <a:xfrm>
                <a:off x="2329411" y="3926496"/>
                <a:ext cx="149162" cy="240661"/>
              </a:xfrm>
              <a:custGeom>
                <a:avLst/>
                <a:gdLst/>
                <a:ahLst/>
                <a:cxnLst/>
                <a:rect l="l" t="t" r="r" b="b"/>
                <a:pathLst>
                  <a:path w="5215" h="8414" extrusionOk="0">
                    <a:moveTo>
                      <a:pt x="580" y="1"/>
                    </a:moveTo>
                    <a:lnTo>
                      <a:pt x="0" y="4172"/>
                    </a:lnTo>
                    <a:lnTo>
                      <a:pt x="580" y="8413"/>
                    </a:lnTo>
                    <a:lnTo>
                      <a:pt x="5215" y="8413"/>
                    </a:lnTo>
                    <a:lnTo>
                      <a:pt x="5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11;p22">
                <a:extLst>
                  <a:ext uri="{FF2B5EF4-FFF2-40B4-BE49-F238E27FC236}">
                    <a16:creationId xmlns:a16="http://schemas.microsoft.com/office/drawing/2014/main" id="{583E7A97-0C03-B5DC-26C3-037215F3E5DF}"/>
                  </a:ext>
                </a:extLst>
              </p:cNvPr>
              <p:cNvSpPr/>
              <p:nvPr/>
            </p:nvSpPr>
            <p:spPr>
              <a:xfrm>
                <a:off x="2213404" y="3926496"/>
                <a:ext cx="132601" cy="240661"/>
              </a:xfrm>
              <a:custGeom>
                <a:avLst/>
                <a:gdLst/>
                <a:ahLst/>
                <a:cxnLst/>
                <a:rect l="l" t="t" r="r" b="b"/>
                <a:pathLst>
                  <a:path w="4636" h="8414" extrusionOk="0">
                    <a:moveTo>
                      <a:pt x="1" y="1"/>
                    </a:moveTo>
                    <a:lnTo>
                      <a:pt x="1" y="8413"/>
                    </a:lnTo>
                    <a:lnTo>
                      <a:pt x="4636" y="8413"/>
                    </a:lnTo>
                    <a:lnTo>
                      <a:pt x="46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12;p22">
                <a:extLst>
                  <a:ext uri="{FF2B5EF4-FFF2-40B4-BE49-F238E27FC236}">
                    <a16:creationId xmlns:a16="http://schemas.microsoft.com/office/drawing/2014/main" id="{2E395146-478C-7B93-300E-69266E7084A8}"/>
                  </a:ext>
                </a:extLst>
              </p:cNvPr>
              <p:cNvSpPr/>
              <p:nvPr/>
            </p:nvSpPr>
            <p:spPr>
              <a:xfrm>
                <a:off x="2334702" y="4053773"/>
                <a:ext cx="25227" cy="55031"/>
              </a:xfrm>
              <a:custGeom>
                <a:avLst/>
                <a:gdLst/>
                <a:ahLst/>
                <a:cxnLst/>
                <a:rect l="l" t="t" r="r" b="b"/>
                <a:pathLst>
                  <a:path w="882" h="1924" extrusionOk="0">
                    <a:moveTo>
                      <a:pt x="1" y="0"/>
                    </a:moveTo>
                    <a:lnTo>
                      <a:pt x="1" y="1924"/>
                    </a:lnTo>
                    <a:lnTo>
                      <a:pt x="881" y="1924"/>
                    </a:lnTo>
                    <a:lnTo>
                      <a:pt x="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13;p22">
                <a:extLst>
                  <a:ext uri="{FF2B5EF4-FFF2-40B4-BE49-F238E27FC236}">
                    <a16:creationId xmlns:a16="http://schemas.microsoft.com/office/drawing/2014/main" id="{65ED4EC7-CCC7-42ED-9B2A-00C04B50E0F5}"/>
                  </a:ext>
                </a:extLst>
              </p:cNvPr>
              <p:cNvSpPr/>
              <p:nvPr/>
            </p:nvSpPr>
            <p:spPr>
              <a:xfrm>
                <a:off x="2329411" y="3998744"/>
                <a:ext cx="52400" cy="71621"/>
              </a:xfrm>
              <a:custGeom>
                <a:avLst/>
                <a:gdLst/>
                <a:ahLst/>
                <a:cxnLst/>
                <a:rect l="l" t="t" r="r" b="b"/>
                <a:pathLst>
                  <a:path w="1832" h="2504" extrusionOk="0">
                    <a:moveTo>
                      <a:pt x="580" y="1"/>
                    </a:moveTo>
                    <a:lnTo>
                      <a:pt x="0" y="1252"/>
                    </a:lnTo>
                    <a:lnTo>
                      <a:pt x="580" y="2504"/>
                    </a:lnTo>
                    <a:cubicBezTo>
                      <a:pt x="1252" y="2504"/>
                      <a:pt x="1831" y="1924"/>
                      <a:pt x="1831" y="1252"/>
                    </a:cubicBezTo>
                    <a:cubicBezTo>
                      <a:pt x="1831" y="580"/>
                      <a:pt x="1252"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14;p22">
                <a:extLst>
                  <a:ext uri="{FF2B5EF4-FFF2-40B4-BE49-F238E27FC236}">
                    <a16:creationId xmlns:a16="http://schemas.microsoft.com/office/drawing/2014/main" id="{C5980105-B9C7-10D7-6DA2-19124AB39A3A}"/>
                  </a:ext>
                </a:extLst>
              </p:cNvPr>
              <p:cNvSpPr/>
              <p:nvPr/>
            </p:nvSpPr>
            <p:spPr>
              <a:xfrm>
                <a:off x="2310191" y="3998744"/>
                <a:ext cx="35810" cy="71621"/>
              </a:xfrm>
              <a:custGeom>
                <a:avLst/>
                <a:gdLst/>
                <a:ahLst/>
                <a:cxnLst/>
                <a:rect l="l" t="t" r="r" b="b"/>
                <a:pathLst>
                  <a:path w="1252" h="2504" extrusionOk="0">
                    <a:moveTo>
                      <a:pt x="1252" y="1"/>
                    </a:moveTo>
                    <a:cubicBezTo>
                      <a:pt x="580" y="1"/>
                      <a:pt x="0" y="580"/>
                      <a:pt x="0" y="1252"/>
                    </a:cubicBezTo>
                    <a:cubicBezTo>
                      <a:pt x="0" y="1924"/>
                      <a:pt x="580" y="2504"/>
                      <a:pt x="1252" y="2504"/>
                    </a:cubicBezTo>
                    <a:lnTo>
                      <a:pt x="1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576;p22">
              <a:extLst>
                <a:ext uri="{FF2B5EF4-FFF2-40B4-BE49-F238E27FC236}">
                  <a16:creationId xmlns:a16="http://schemas.microsoft.com/office/drawing/2014/main" id="{79B326FE-F1C7-D259-4109-57F822DABD5C}"/>
                </a:ext>
              </a:extLst>
            </p:cNvPr>
            <p:cNvSpPr txBox="1"/>
            <p:nvPr/>
          </p:nvSpPr>
          <p:spPr>
            <a:xfrm>
              <a:off x="2196336" y="3007116"/>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2"/>
                  </a:solidFill>
                  <a:latin typeface="Oswald"/>
                  <a:ea typeface="Oswald"/>
                  <a:cs typeface="Oswald"/>
                  <a:sym typeface="Oswald"/>
                </a:rPr>
                <a:t>D Stream</a:t>
              </a:r>
              <a:endParaRPr sz="2000" b="1">
                <a:solidFill>
                  <a:schemeClr val="accent2"/>
                </a:solidFill>
                <a:latin typeface="Oswald"/>
                <a:ea typeface="Oswald"/>
                <a:cs typeface="Oswald"/>
                <a:sym typeface="Oswald"/>
              </a:endParaRPr>
            </a:p>
          </p:txBody>
        </p:sp>
        <p:cxnSp>
          <p:nvCxnSpPr>
            <p:cNvPr id="19" name="Google Shape;615;p22">
              <a:extLst>
                <a:ext uri="{FF2B5EF4-FFF2-40B4-BE49-F238E27FC236}">
                  <a16:creationId xmlns:a16="http://schemas.microsoft.com/office/drawing/2014/main" id="{4E413A62-0D5D-B009-379E-01EDE430F37D}"/>
                </a:ext>
              </a:extLst>
            </p:cNvPr>
            <p:cNvCxnSpPr>
              <a:cxnSpLocks/>
            </p:cNvCxnSpPr>
            <p:nvPr/>
          </p:nvCxnSpPr>
          <p:spPr>
            <a:xfrm flipH="1">
              <a:off x="2866655" y="2273796"/>
              <a:ext cx="1953" cy="738916"/>
            </a:xfrm>
            <a:prstGeom prst="straightConnector1">
              <a:avLst/>
            </a:prstGeom>
            <a:noFill/>
            <a:ln w="9525" cap="flat" cmpd="sng">
              <a:solidFill>
                <a:schemeClr val="dk2"/>
              </a:solidFill>
              <a:prstDash val="solid"/>
              <a:round/>
              <a:headEnd type="none" w="med" len="med"/>
              <a:tailEnd type="stealth" w="med" len="med"/>
            </a:ln>
          </p:spPr>
        </p:cxnSp>
      </p:grpSp>
      <mc:AlternateContent xmlns:mc="http://schemas.openxmlformats.org/markup-compatibility/2006" xmlns:a14="http://schemas.microsoft.com/office/drawing/2010/main">
        <mc:Choice Requires="a14">
          <p:sp>
            <p:nvSpPr>
              <p:cNvPr id="2" name="Google Shape;415;p19">
                <a:extLst>
                  <a:ext uri="{FF2B5EF4-FFF2-40B4-BE49-F238E27FC236}">
                    <a16:creationId xmlns:a16="http://schemas.microsoft.com/office/drawing/2014/main" id="{8478820E-B356-7511-CEEB-41338027EA2C}"/>
                  </a:ext>
                </a:extLst>
              </p:cNvPr>
              <p:cNvSpPr txBox="1"/>
              <p:nvPr/>
            </p:nvSpPr>
            <p:spPr>
              <a:xfrm>
                <a:off x="1807355" y="2825640"/>
                <a:ext cx="5529287" cy="400200"/>
              </a:xfrm>
              <a:prstGeom prst="rect">
                <a:avLst/>
              </a:prstGeom>
              <a:noFill/>
              <a:ln>
                <a:noFill/>
              </a:ln>
            </p:spPr>
            <p:txBody>
              <a:bodyPr spcFirstLastPara="1" wrap="square" lIns="91425" tIns="91425" rIns="91425" bIns="91425" anchor="ctr" anchorCtr="0">
                <a:noAutofit/>
              </a:bodyPr>
              <a:lstStyle/>
              <a:p>
                <a:pPr lvl="0" indent="358775" algn="just" rtl="0">
                  <a:spcBef>
                    <a:spcPts val="0"/>
                  </a:spcBef>
                  <a:spcAft>
                    <a:spcPts val="0"/>
                  </a:spcAft>
                  <a:buClr>
                    <a:schemeClr val="accent2"/>
                  </a:buClr>
                  <a:buFont typeface="Wingdings" panose="05000000000000000000" pitchFamily="2" charset="2"/>
                  <a:buChar char="v"/>
                  <a:tabLst>
                    <a:tab pos="0" algn="l"/>
                  </a:tabLst>
                </a:pPr>
                <a:r>
                  <a:rPr lang="vi-VN" sz="1500" b="1">
                    <a:solidFill>
                      <a:schemeClr val="dk2"/>
                    </a:solidFill>
                    <a:latin typeface="Oswald"/>
                    <a:ea typeface="Oswald"/>
                    <a:cs typeface="Oswald"/>
                    <a:sym typeface="Oswald"/>
                  </a:rPr>
                  <a:t>Hàm  f : (k + l) v —&gt; R là hàm đơn điệu với mọi x ∈ (k + l) v, e ∉ supp(x) và i ∈ [k]:</a:t>
                </a:r>
              </a:p>
              <a:p>
                <a:pPr lvl="0" indent="358775" algn="just" rtl="0">
                  <a:spcBef>
                    <a:spcPts val="0"/>
                  </a:spcBef>
                  <a:spcAft>
                    <a:spcPts val="0"/>
                  </a:spcAft>
                  <a:buClr>
                    <a:schemeClr val="accent2"/>
                  </a:buClr>
                  <a:buFont typeface="Wingdings" panose="05000000000000000000" pitchFamily="2" charset="2"/>
                  <a:buChar char="v"/>
                  <a:tabLst>
                    <a:tab pos="0" algn="l"/>
                  </a:tabLst>
                </a:pPr>
                <a:r>
                  <a:rPr lang="vi-VN" sz="1500" b="1">
                    <a:solidFill>
                      <a:schemeClr val="dk2"/>
                    </a:solidFill>
                    <a:latin typeface="Oswald"/>
                    <a:ea typeface="Oswald"/>
                    <a:cs typeface="Oswald"/>
                    <a:sym typeface="Oswald"/>
                  </a:rPr>
                  <a:t>∆e, i f(x) = f (X</a:t>
                </a:r>
                <a:r>
                  <a:rPr lang="vi-VN" sz="1500" b="1" baseline="-25000">
                    <a:solidFill>
                      <a:schemeClr val="dk2"/>
                    </a:solidFill>
                    <a:latin typeface="Oswald"/>
                    <a:ea typeface="Oswald"/>
                    <a:cs typeface="Oswald"/>
                    <a:sym typeface="Oswald"/>
                  </a:rPr>
                  <a:t>1</a:t>
                </a:r>
                <a:r>
                  <a:rPr lang="vi-VN" sz="1500" b="1">
                    <a:solidFill>
                      <a:schemeClr val="dk2"/>
                    </a:solidFill>
                    <a:latin typeface="Oswald"/>
                    <a:ea typeface="Oswald"/>
                    <a:cs typeface="Oswald"/>
                    <a:sym typeface="Oswald"/>
                  </a:rPr>
                  <a:t>,..., X</a:t>
                </a:r>
                <a:r>
                  <a:rPr lang="vi-VN" sz="1500" b="1" baseline="-25000">
                    <a:solidFill>
                      <a:schemeClr val="dk2"/>
                    </a:solidFill>
                    <a:latin typeface="Oswald"/>
                    <a:ea typeface="Oswald"/>
                    <a:cs typeface="Oswald"/>
                    <a:sym typeface="Oswald"/>
                  </a:rPr>
                  <a:t>i </a:t>
                </a:r>
                <a:r>
                  <a:rPr lang="vi-VN" sz="1500" b="1">
                    <a:solidFill>
                      <a:schemeClr val="dk2"/>
                    </a:solidFill>
                    <a:latin typeface="Oswald"/>
                    <a:ea typeface="Oswald"/>
                    <a:cs typeface="Oswald"/>
                    <a:sym typeface="Oswald"/>
                  </a:rPr>
                  <a:t> ∪ {e}, X</a:t>
                </a:r>
                <a:r>
                  <a:rPr lang="vi-VN" sz="1500" b="1" baseline="-25000">
                    <a:solidFill>
                      <a:schemeClr val="dk2"/>
                    </a:solidFill>
                    <a:latin typeface="Oswald"/>
                    <a:ea typeface="Oswald"/>
                    <a:cs typeface="Oswald"/>
                    <a:sym typeface="Oswald"/>
                  </a:rPr>
                  <a:t>i+1</a:t>
                </a:r>
                <a:r>
                  <a:rPr lang="vi-VN" sz="1500" b="1">
                    <a:solidFill>
                      <a:schemeClr val="dk2"/>
                    </a:solidFill>
                    <a:latin typeface="Oswald"/>
                    <a:ea typeface="Oswald"/>
                    <a:cs typeface="Oswald"/>
                    <a:sym typeface="Oswald"/>
                  </a:rPr>
                  <a:t>, X</a:t>
                </a:r>
                <a:r>
                  <a:rPr lang="vi-VN" sz="1500" b="1" baseline="-25000">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 – f (X</a:t>
                </a:r>
                <a:r>
                  <a:rPr lang="vi-VN" sz="1500" b="1" baseline="-25000">
                    <a:solidFill>
                      <a:schemeClr val="dk2"/>
                    </a:solidFill>
                    <a:latin typeface="Oswald"/>
                    <a:ea typeface="Oswald"/>
                    <a:cs typeface="Oswald"/>
                    <a:sym typeface="Oswald"/>
                  </a:rPr>
                  <a:t>1</a:t>
                </a:r>
                <a:r>
                  <a:rPr lang="vi-VN" sz="1500" b="1">
                    <a:solidFill>
                      <a:schemeClr val="dk2"/>
                    </a:solidFill>
                    <a:latin typeface="Oswald"/>
                    <a:ea typeface="Oswald"/>
                    <a:cs typeface="Oswald"/>
                    <a:sym typeface="Oswald"/>
                  </a:rPr>
                  <a:t>, …, X</a:t>
                </a:r>
                <a:r>
                  <a:rPr lang="vi-VN" sz="1500" b="1" baseline="-25000">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 ≥ 0</a:t>
                </a:r>
              </a:p>
              <a:p>
                <a:pPr lvl="0" indent="358775" algn="just" rtl="0">
                  <a:spcBef>
                    <a:spcPts val="0"/>
                  </a:spcBef>
                  <a:spcAft>
                    <a:spcPts val="0"/>
                  </a:spcAft>
                  <a:buClr>
                    <a:schemeClr val="accent2"/>
                  </a:buClr>
                  <a:buFont typeface="Wingdings" panose="05000000000000000000" pitchFamily="2" charset="2"/>
                  <a:buChar char="v"/>
                  <a:tabLst>
                    <a:tab pos="0" algn="l"/>
                  </a:tabLst>
                </a:pPr>
                <a:r>
                  <a:rPr lang="vi-VN" sz="1500" b="1">
                    <a:solidFill>
                      <a:schemeClr val="dk2"/>
                    </a:solidFill>
                    <a:latin typeface="Oswald"/>
                    <a:ea typeface="Oswald"/>
                    <a:cs typeface="Oswald"/>
                    <a:sym typeface="Oswald"/>
                  </a:rPr>
                  <a:t>Hàm f : (k + l) v —&gt; R được chuẩn hóa với f({∅,∅, ... ∅}) = 0.</a:t>
                </a:r>
              </a:p>
              <a:p>
                <a:pPr lvl="0" indent="358775" algn="just" rtl="0">
                  <a:spcBef>
                    <a:spcPts val="0"/>
                  </a:spcBef>
                  <a:spcAft>
                    <a:spcPts val="0"/>
                  </a:spcAft>
                  <a:buClr>
                    <a:schemeClr val="accent2"/>
                  </a:buClr>
                  <a:buFont typeface="Wingdings" panose="05000000000000000000" pitchFamily="2" charset="2"/>
                  <a:buChar char="v"/>
                  <a:tabLst>
                    <a:tab pos="0" algn="l"/>
                  </a:tabLst>
                </a:pPr>
                <a:r>
                  <a:rPr lang="vi-VN" sz="1500" b="1">
                    <a:solidFill>
                      <a:schemeClr val="dk2"/>
                    </a:solidFill>
                    <a:latin typeface="Oswald"/>
                    <a:ea typeface="Oswald"/>
                    <a:cs typeface="Oswald"/>
                    <a:sym typeface="Oswald"/>
                  </a:rPr>
                  <a:t>Với x = {X</a:t>
                </a:r>
                <a:r>
                  <a:rPr lang="vi-VN" sz="1500" b="1" baseline="-25000">
                    <a:solidFill>
                      <a:schemeClr val="dk2"/>
                    </a:solidFill>
                    <a:latin typeface="Oswald"/>
                    <a:ea typeface="Oswald"/>
                    <a:cs typeface="Oswald"/>
                    <a:sym typeface="Oswald"/>
                  </a:rPr>
                  <a:t>1</a:t>
                </a:r>
                <a:r>
                  <a:rPr lang="vi-VN" sz="1500" b="1">
                    <a:solidFill>
                      <a:schemeClr val="dk2"/>
                    </a:solidFill>
                    <a:latin typeface="Oswald"/>
                    <a:ea typeface="Oswald"/>
                    <a:cs typeface="Oswald"/>
                    <a:sym typeface="Oswald"/>
                  </a:rPr>
                  <a:t>, ...,X</a:t>
                </a:r>
                <a:r>
                  <a:rPr lang="vi-VN" sz="1500" b="1" baseline="-25000">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 ∈ (k + l) v mà X</a:t>
                </a:r>
                <a:r>
                  <a:rPr lang="vi-VN" sz="1500" b="1" baseline="-25000">
                    <a:solidFill>
                      <a:schemeClr val="dk2"/>
                    </a:solidFill>
                    <a:latin typeface="Oswald"/>
                    <a:ea typeface="Oswald"/>
                    <a:cs typeface="Oswald"/>
                    <a:sym typeface="Oswald"/>
                  </a:rPr>
                  <a:t>i</a:t>
                </a:r>
                <a:r>
                  <a:rPr lang="vi-VN" sz="1500" b="1">
                    <a:solidFill>
                      <a:schemeClr val="dk2"/>
                    </a:solidFill>
                    <a:latin typeface="Oswald"/>
                    <a:ea typeface="Oswald"/>
                    <a:cs typeface="Oswald"/>
                    <a:sym typeface="Oswald"/>
                  </a:rPr>
                  <a:t> = {e} và X</a:t>
                </a:r>
                <a:r>
                  <a:rPr lang="vi-VN" sz="1500" b="1" baseline="-25000">
                    <a:solidFill>
                      <a:schemeClr val="dk2"/>
                    </a:solidFill>
                    <a:latin typeface="Oswald"/>
                    <a:ea typeface="Oswald"/>
                    <a:cs typeface="Oswald"/>
                    <a:sym typeface="Oswald"/>
                  </a:rPr>
                  <a:t>j </a:t>
                </a:r>
                <a:r>
                  <a:rPr lang="vi-VN" sz="1500" b="1">
                    <a:solidFill>
                      <a:schemeClr val="dk2"/>
                    </a:solidFill>
                    <a:latin typeface="Oswald"/>
                    <a:ea typeface="Oswald"/>
                    <a:cs typeface="Oswald"/>
                    <a:sym typeface="Oswald"/>
                  </a:rPr>
                  <a:t>= ∅ ∀</a:t>
                </a:r>
                <a:r>
                  <a:rPr lang="en-US" sz="1500" b="1">
                    <a:solidFill>
                      <a:schemeClr val="dk2"/>
                    </a:solidFill>
                    <a:latin typeface="Oswald"/>
                    <a:ea typeface="Oswald"/>
                    <a:cs typeface="Oswald"/>
                    <a:sym typeface="Oswald"/>
                  </a:rPr>
                  <a:t> </a:t>
                </a:r>
                <a:r>
                  <a:rPr lang="vi-VN" sz="1500" b="1">
                    <a:solidFill>
                      <a:schemeClr val="dk2"/>
                    </a:solidFill>
                    <a:latin typeface="Oswald"/>
                    <a:ea typeface="Oswald"/>
                    <a:cs typeface="Oswald"/>
                    <a:sym typeface="Oswald"/>
                  </a:rPr>
                  <a:t>i ≠j, ký hiệu x là (e, i). Do đó, cho X = { X</a:t>
                </a:r>
                <a:r>
                  <a:rPr lang="vi-VN" sz="1500" b="1" baseline="-25000">
                    <a:solidFill>
                      <a:schemeClr val="dk2"/>
                    </a:solidFill>
                    <a:latin typeface="Oswald"/>
                    <a:ea typeface="Oswald"/>
                    <a:cs typeface="Oswald"/>
                    <a:sym typeface="Oswald"/>
                  </a:rPr>
                  <a:t>1</a:t>
                </a:r>
                <a:r>
                  <a:rPr lang="vi-VN" sz="1500" b="1">
                    <a:solidFill>
                      <a:schemeClr val="dk2"/>
                    </a:solidFill>
                    <a:latin typeface="Oswald"/>
                    <a:ea typeface="Oswald"/>
                    <a:cs typeface="Oswald"/>
                    <a:sym typeface="Oswald"/>
                  </a:rPr>
                  <a:t>, ...,X</a:t>
                </a:r>
                <a:r>
                  <a:rPr lang="vi-VN" sz="1500" b="1" baseline="-25000">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 } và e ∉ supp(x), việc thêm e vào Xi có thể được biểu diễn bằng x</a:t>
                </a:r>
                <a:r>
                  <a:rPr lang="en-US" sz="1500" b="1">
                    <a:solidFill>
                      <a:schemeClr val="dk2"/>
                    </a:solidFill>
                    <a:latin typeface="Oswald"/>
                    <a:ea typeface="Oswald"/>
                    <a:cs typeface="Oswald"/>
                    <a:sym typeface="Oswald"/>
                  </a:rPr>
                  <a:t> </a:t>
                </a:r>
                <a14:m>
                  <m:oMath xmlns:m="http://schemas.openxmlformats.org/officeDocument/2006/math">
                    <m:r>
                      <a:rPr lang="en-US" sz="1500" b="1" i="1" smtClean="0">
                        <a:solidFill>
                          <a:schemeClr val="dk2"/>
                        </a:solidFill>
                        <a:latin typeface="Cambria Math" panose="02040503050406030204" pitchFamily="18" charset="0"/>
                        <a:ea typeface="Cambria Math" panose="02040503050406030204" pitchFamily="18" charset="0"/>
                        <a:cs typeface="Oswald"/>
                        <a:sym typeface="Oswald"/>
                      </a:rPr>
                      <m:t>⊓</m:t>
                    </m:r>
                  </m:oMath>
                </a14:m>
                <a:r>
                  <a:rPr lang="vi-VN" sz="1500" b="1">
                    <a:solidFill>
                      <a:schemeClr val="dk2"/>
                    </a:solidFill>
                    <a:latin typeface="Oswald"/>
                    <a:ea typeface="Oswald"/>
                    <a:cs typeface="Oswald"/>
                    <a:sym typeface="Oswald"/>
                  </a:rPr>
                  <a:t> (e, i).</a:t>
                </a:r>
              </a:p>
              <a:p>
                <a:pPr lvl="0" indent="358775" algn="just" rtl="0">
                  <a:spcBef>
                    <a:spcPts val="0"/>
                  </a:spcBef>
                  <a:spcAft>
                    <a:spcPts val="0"/>
                  </a:spcAft>
                  <a:buClr>
                    <a:schemeClr val="accent2"/>
                  </a:buClr>
                  <a:buFont typeface="Wingdings" panose="05000000000000000000" pitchFamily="2" charset="2"/>
                  <a:buChar char="v"/>
                  <a:tabLst>
                    <a:tab pos="0" algn="l"/>
                  </a:tabLst>
                </a:pPr>
                <a:r>
                  <a:rPr lang="vi-VN" sz="1500" b="1">
                    <a:solidFill>
                      <a:schemeClr val="dk2"/>
                    </a:solidFill>
                    <a:latin typeface="Oswald"/>
                    <a:ea typeface="Oswald"/>
                    <a:cs typeface="Oswald"/>
                    <a:sym typeface="Oswald"/>
                  </a:rPr>
                  <a:t>Cho x = { X</a:t>
                </a:r>
                <a:r>
                  <a:rPr lang="vi-VN" sz="1500" b="1" baseline="-25000">
                    <a:solidFill>
                      <a:schemeClr val="dk2"/>
                    </a:solidFill>
                    <a:latin typeface="Oswald"/>
                    <a:ea typeface="Oswald"/>
                    <a:cs typeface="Oswald"/>
                    <a:sym typeface="Oswald"/>
                  </a:rPr>
                  <a:t>1</a:t>
                </a:r>
                <a:r>
                  <a:rPr lang="vi-VN" sz="1500" b="1">
                    <a:solidFill>
                      <a:schemeClr val="dk2"/>
                    </a:solidFill>
                    <a:latin typeface="Oswald"/>
                    <a:ea typeface="Oswald"/>
                    <a:cs typeface="Oswald"/>
                    <a:sym typeface="Oswald"/>
                  </a:rPr>
                  <a:t>, ...,X</a:t>
                </a:r>
                <a:r>
                  <a:rPr lang="vi-VN" sz="1500" b="1" baseline="-25000">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 } và y = { Y</a:t>
                </a:r>
                <a:r>
                  <a:rPr lang="vi-VN" sz="1500" b="1" baseline="-25000">
                    <a:solidFill>
                      <a:schemeClr val="dk2"/>
                    </a:solidFill>
                    <a:latin typeface="Oswald"/>
                    <a:ea typeface="Oswald"/>
                    <a:cs typeface="Oswald"/>
                    <a:sym typeface="Oswald"/>
                  </a:rPr>
                  <a:t>1</a:t>
                </a:r>
                <a:r>
                  <a:rPr lang="vi-VN" sz="1500" b="1">
                    <a:solidFill>
                      <a:schemeClr val="dk2"/>
                    </a:solidFill>
                    <a:latin typeface="Oswald"/>
                    <a:ea typeface="Oswald"/>
                    <a:cs typeface="Oswald"/>
                    <a:sym typeface="Oswald"/>
                  </a:rPr>
                  <a:t>, ...,Y</a:t>
                </a:r>
                <a:r>
                  <a:rPr lang="vi-VN" sz="1500" b="1" baseline="-25000">
                    <a:solidFill>
                      <a:schemeClr val="dk2"/>
                    </a:solidFill>
                    <a:latin typeface="Oswald"/>
                    <a:ea typeface="Oswald"/>
                    <a:cs typeface="Oswald"/>
                    <a:sym typeface="Oswald"/>
                  </a:rPr>
                  <a:t>k</a:t>
                </a:r>
                <a:r>
                  <a:rPr lang="vi-VN" sz="1500" b="1">
                    <a:solidFill>
                      <a:schemeClr val="dk2"/>
                    </a:solidFill>
                    <a:latin typeface="Oswald"/>
                    <a:ea typeface="Oswald"/>
                    <a:cs typeface="Oswald"/>
                    <a:sym typeface="Oswald"/>
                  </a:rPr>
                  <a:t>}, ký hiệu x ⊆ y </a:t>
                </a:r>
                <a:r>
                  <a:rPr lang="en-US" sz="1500" b="1">
                    <a:solidFill>
                      <a:schemeClr val="dk2"/>
                    </a:solidFill>
                    <a:latin typeface="Oswald"/>
                    <a:ea typeface="Oswald"/>
                    <a:cs typeface="Oswald"/>
                    <a:sym typeface="Oswald"/>
                  </a:rPr>
                  <a:t>khi và chỉ khi</a:t>
                </a:r>
                <a:r>
                  <a:rPr lang="vi-VN" sz="1500" b="1">
                    <a:solidFill>
                      <a:schemeClr val="dk2"/>
                    </a:solidFill>
                    <a:latin typeface="Oswald"/>
                    <a:ea typeface="Oswald"/>
                    <a:cs typeface="Oswald"/>
                    <a:sym typeface="Oswald"/>
                  </a:rPr>
                  <a:t> X</a:t>
                </a:r>
                <a:r>
                  <a:rPr lang="vi-VN" sz="1500" b="1" baseline="-25000">
                    <a:solidFill>
                      <a:schemeClr val="dk2"/>
                    </a:solidFill>
                    <a:latin typeface="Oswald"/>
                    <a:ea typeface="Oswald"/>
                    <a:cs typeface="Oswald"/>
                    <a:sym typeface="Oswald"/>
                  </a:rPr>
                  <a:t>i </a:t>
                </a:r>
                <a:r>
                  <a:rPr lang="vi-VN" sz="1500" b="1">
                    <a:solidFill>
                      <a:schemeClr val="dk2"/>
                    </a:solidFill>
                    <a:latin typeface="Oswald"/>
                    <a:ea typeface="Oswald"/>
                    <a:cs typeface="Oswald"/>
                    <a:sym typeface="Oswald"/>
                  </a:rPr>
                  <a:t>⊆ Y</a:t>
                </a:r>
                <a:r>
                  <a:rPr lang="vi-VN" sz="1500" b="1" baseline="-25000">
                    <a:solidFill>
                      <a:schemeClr val="dk2"/>
                    </a:solidFill>
                    <a:latin typeface="Oswald"/>
                    <a:ea typeface="Oswald"/>
                    <a:cs typeface="Oswald"/>
                    <a:sym typeface="Oswald"/>
                  </a:rPr>
                  <a:t>i</a:t>
                </a:r>
                <a:r>
                  <a:rPr lang="vi-VN" sz="1500" b="1">
                    <a:solidFill>
                      <a:schemeClr val="dk2"/>
                    </a:solidFill>
                    <a:latin typeface="Oswald"/>
                    <a:ea typeface="Oswald"/>
                    <a:cs typeface="Oswald"/>
                    <a:sym typeface="Oswald"/>
                  </a:rPr>
                  <a:t> với mọi i ∈ [k].</a:t>
                </a:r>
              </a:p>
              <a:p>
                <a:pPr lvl="0" indent="358775" algn="just" rtl="0">
                  <a:spcBef>
                    <a:spcPts val="0"/>
                  </a:spcBef>
                  <a:spcAft>
                    <a:spcPts val="0"/>
                  </a:spcAft>
                  <a:buClr>
                    <a:schemeClr val="accent2"/>
                  </a:buClr>
                  <a:buFont typeface="Wingdings" panose="05000000000000000000" pitchFamily="2" charset="2"/>
                  <a:buChar char="v"/>
                  <a:tabLst>
                    <a:tab pos="0" algn="l"/>
                  </a:tabLst>
                </a:pPr>
                <a:r>
                  <a:rPr lang="vi-VN" sz="1500" b="1">
                    <a:solidFill>
                      <a:schemeClr val="dk2"/>
                    </a:solidFill>
                    <a:latin typeface="Oswald"/>
                    <a:ea typeface="Oswald"/>
                    <a:cs typeface="Oswald"/>
                    <a:sym typeface="Oswald"/>
                  </a:rPr>
                  <a:t>Hàm F : (k + l) </a:t>
                </a:r>
                <a:r>
                  <a:rPr lang="vi-VN" sz="1500" b="1" baseline="30000">
                    <a:solidFill>
                      <a:schemeClr val="dk2"/>
                    </a:solidFill>
                    <a:latin typeface="Oswald"/>
                    <a:ea typeface="Oswald"/>
                    <a:cs typeface="Oswald"/>
                    <a:sym typeface="Oswald"/>
                  </a:rPr>
                  <a:t>v</a:t>
                </a:r>
                <a:r>
                  <a:rPr lang="vi-VN" sz="1500" b="1">
                    <a:solidFill>
                      <a:schemeClr val="dk2"/>
                    </a:solidFill>
                    <a:latin typeface="Oswald"/>
                    <a:ea typeface="Oswald"/>
                    <a:cs typeface="Oswald"/>
                    <a:sym typeface="Oswald"/>
                  </a:rPr>
                  <a:t> —&gt; Ước lượng điện tử Risan của f  </a:t>
                </a:r>
                <a:r>
                  <a:rPr lang="en-US" sz="1500" b="1">
                    <a:solidFill>
                      <a:schemeClr val="dk2"/>
                    </a:solidFill>
                    <a:latin typeface="Oswald"/>
                    <a:ea typeface="Oswald"/>
                    <a:cs typeface="Oswald"/>
                    <a:sym typeface="Oswald"/>
                  </a:rPr>
                  <a:t>khi và chỉ khi</a:t>
                </a:r>
                <a:r>
                  <a:rPr lang="vi-VN" sz="1500" b="1">
                    <a:solidFill>
                      <a:schemeClr val="dk2"/>
                    </a:solidFill>
                    <a:latin typeface="Oswald"/>
                    <a:ea typeface="Oswald"/>
                    <a:cs typeface="Oswald"/>
                    <a:sym typeface="Oswald"/>
                  </a:rPr>
                  <a:t> (1 — </a:t>
                </a:r>
                <a:r>
                  <a:rPr lang="el-GR" sz="1500" b="1">
                    <a:solidFill>
                      <a:schemeClr val="dk2"/>
                    </a:solidFill>
                    <a:latin typeface="Oswald"/>
                    <a:ea typeface="Oswald"/>
                    <a:cs typeface="Oswald"/>
                    <a:sym typeface="Oswald"/>
                  </a:rPr>
                  <a:t>ε ) </a:t>
                </a:r>
                <a:r>
                  <a:rPr lang="vi-VN" sz="1500" b="1">
                    <a:solidFill>
                      <a:schemeClr val="dk2"/>
                    </a:solidFill>
                    <a:latin typeface="Oswald"/>
                    <a:ea typeface="Oswald"/>
                    <a:cs typeface="Oswald"/>
                    <a:sym typeface="Oswald"/>
                  </a:rPr>
                  <a:t>f (x) ≤ F (x) &lt; (1 — </a:t>
                </a:r>
                <a:r>
                  <a:rPr lang="el-GR" sz="1500" b="1">
                    <a:solidFill>
                      <a:schemeClr val="dk2"/>
                    </a:solidFill>
                    <a:latin typeface="Oswald"/>
                    <a:ea typeface="Oswald"/>
                    <a:cs typeface="Oswald"/>
                    <a:sym typeface="Oswald"/>
                  </a:rPr>
                  <a:t>ε ) </a:t>
                </a:r>
                <a:r>
                  <a:rPr lang="vi-VN" sz="1500" b="1">
                    <a:solidFill>
                      <a:schemeClr val="dk2"/>
                    </a:solidFill>
                    <a:latin typeface="Oswald"/>
                    <a:ea typeface="Oswald"/>
                    <a:cs typeface="Oswald"/>
                    <a:sym typeface="Oswald"/>
                  </a:rPr>
                  <a:t>f (x) với mọi x ∈ (k + l) </a:t>
                </a:r>
                <a:r>
                  <a:rPr lang="vi-VN" sz="1500" b="1" baseline="30000">
                    <a:solidFill>
                      <a:schemeClr val="dk2"/>
                    </a:solidFill>
                    <a:latin typeface="Oswald"/>
                    <a:ea typeface="Oswald"/>
                    <a:cs typeface="Oswald"/>
                    <a:sym typeface="Oswald"/>
                  </a:rPr>
                  <a:t>v</a:t>
                </a:r>
              </a:p>
            </p:txBody>
          </p:sp>
        </mc:Choice>
        <mc:Fallback xmlns="">
          <p:sp>
            <p:nvSpPr>
              <p:cNvPr id="2" name="Google Shape;415;p19">
                <a:extLst>
                  <a:ext uri="{FF2B5EF4-FFF2-40B4-BE49-F238E27FC236}">
                    <a16:creationId xmlns:a16="http://schemas.microsoft.com/office/drawing/2014/main" id="{8478820E-B356-7511-CEEB-41338027EA2C}"/>
                  </a:ext>
                </a:extLst>
              </p:cNvPr>
              <p:cNvSpPr txBox="1">
                <a:spLocks noRot="1" noChangeAspect="1" noMove="1" noResize="1" noEditPoints="1" noAdjustHandles="1" noChangeArrowheads="1" noChangeShapeType="1" noTextEdit="1"/>
              </p:cNvSpPr>
              <p:nvPr/>
            </p:nvSpPr>
            <p:spPr>
              <a:xfrm>
                <a:off x="1807355" y="2825640"/>
                <a:ext cx="5529287" cy="400200"/>
              </a:xfrm>
              <a:prstGeom prst="rect">
                <a:avLst/>
              </a:prstGeom>
              <a:blipFill>
                <a:blip r:embed="rId4"/>
                <a:stretch>
                  <a:fillRect l="-441" t="-283077" r="-330" b="-295385"/>
                </a:stretch>
              </a:blipFill>
              <a:ln>
                <a:noFill/>
              </a:ln>
            </p:spPr>
            <p:txBody>
              <a:bodyPr/>
              <a:lstStyle/>
              <a:p>
                <a:r>
                  <a:rPr lang="vi-VN">
                    <a:noFill/>
                  </a:rPr>
                  <a:t> </a:t>
                </a:r>
              </a:p>
            </p:txBody>
          </p:sp>
        </mc:Fallback>
      </mc:AlternateContent>
    </p:spTree>
    <p:extLst>
      <p:ext uri="{BB962C8B-B14F-4D97-AF65-F5344CB8AC3E}">
        <p14:creationId xmlns:p14="http://schemas.microsoft.com/office/powerpoint/2010/main" val="16173068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413;p19">
            <a:extLst>
              <a:ext uri="{FF2B5EF4-FFF2-40B4-BE49-F238E27FC236}">
                <a16:creationId xmlns:a16="http://schemas.microsoft.com/office/drawing/2014/main" id="{424176A9-D02C-D6AE-FA36-9FAC5EAFA37F}"/>
              </a:ext>
            </a:extLst>
          </p:cNvPr>
          <p:cNvSpPr txBox="1"/>
          <p:nvPr/>
        </p:nvSpPr>
        <p:spPr>
          <a:xfrm>
            <a:off x="4153800" y="2146155"/>
            <a:ext cx="836400" cy="51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b="1">
                <a:solidFill>
                  <a:srgbClr val="E07A88"/>
                </a:solidFill>
                <a:latin typeface="Oswald"/>
                <a:ea typeface="Oswald"/>
                <a:cs typeface="Oswald"/>
                <a:sym typeface="Oswald"/>
              </a:rPr>
              <a:t>03</a:t>
            </a:r>
            <a:endParaRPr sz="4500" b="1">
              <a:solidFill>
                <a:srgbClr val="E07A88"/>
              </a:solidFill>
              <a:latin typeface="Oswald"/>
              <a:ea typeface="Oswald"/>
              <a:cs typeface="Oswald"/>
              <a:sym typeface="Oswald"/>
            </a:endParaRPr>
          </a:p>
        </p:txBody>
      </p:sp>
      <p:sp>
        <p:nvSpPr>
          <p:cNvPr id="5" name="Google Shape;419;p19">
            <a:extLst>
              <a:ext uri="{FF2B5EF4-FFF2-40B4-BE49-F238E27FC236}">
                <a16:creationId xmlns:a16="http://schemas.microsoft.com/office/drawing/2014/main" id="{6A2B2E33-EC8B-A398-1B39-FC8CBDDCCA8E}"/>
              </a:ext>
            </a:extLst>
          </p:cNvPr>
          <p:cNvSpPr txBox="1"/>
          <p:nvPr/>
        </p:nvSpPr>
        <p:spPr>
          <a:xfrm>
            <a:off x="2028688" y="3029676"/>
            <a:ext cx="5431291"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b="1">
                <a:solidFill>
                  <a:schemeClr val="dk2"/>
                </a:solidFill>
                <a:latin typeface="Oswald"/>
                <a:ea typeface="Oswald"/>
                <a:cs typeface="Oswald"/>
                <a:sym typeface="Oswald"/>
              </a:rPr>
              <a:t>Phân tích thuật toán</a:t>
            </a:r>
            <a:endParaRPr sz="4500" b="1">
              <a:solidFill>
                <a:schemeClr val="dk2"/>
              </a:solidFill>
              <a:latin typeface="Oswald"/>
              <a:ea typeface="Oswald"/>
              <a:cs typeface="Oswald"/>
              <a:sym typeface="Oswald"/>
            </a:endParaRPr>
          </a:p>
        </p:txBody>
      </p:sp>
      <p:grpSp>
        <p:nvGrpSpPr>
          <p:cNvPr id="6" name="Group 5">
            <a:extLst>
              <a:ext uri="{FF2B5EF4-FFF2-40B4-BE49-F238E27FC236}">
                <a16:creationId xmlns:a16="http://schemas.microsoft.com/office/drawing/2014/main" id="{866DB96C-B84A-6CCB-BDA9-93805E43971E}"/>
              </a:ext>
            </a:extLst>
          </p:cNvPr>
          <p:cNvGrpSpPr/>
          <p:nvPr/>
        </p:nvGrpSpPr>
        <p:grpSpPr>
          <a:xfrm>
            <a:off x="-4479761" y="4058279"/>
            <a:ext cx="1359300" cy="1811150"/>
            <a:chOff x="5417729" y="1940132"/>
            <a:chExt cx="1359300" cy="1811150"/>
          </a:xfrm>
        </p:grpSpPr>
        <p:sp>
          <p:nvSpPr>
            <p:cNvPr id="7" name="Google Shape;581;p22">
              <a:extLst>
                <a:ext uri="{FF2B5EF4-FFF2-40B4-BE49-F238E27FC236}">
                  <a16:creationId xmlns:a16="http://schemas.microsoft.com/office/drawing/2014/main" id="{5DDEA836-007E-CF4B-3ED1-BB453793C665}"/>
                </a:ext>
              </a:extLst>
            </p:cNvPr>
            <p:cNvSpPr/>
            <p:nvPr/>
          </p:nvSpPr>
          <p:spPr>
            <a:xfrm>
              <a:off x="5732732" y="1940132"/>
              <a:ext cx="733200" cy="67763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589;p22">
              <a:extLst>
                <a:ext uri="{FF2B5EF4-FFF2-40B4-BE49-F238E27FC236}">
                  <a16:creationId xmlns:a16="http://schemas.microsoft.com/office/drawing/2014/main" id="{5791B8D8-03C5-94F6-2425-12383F5AD335}"/>
                </a:ext>
              </a:extLst>
            </p:cNvPr>
            <p:cNvGrpSpPr/>
            <p:nvPr/>
          </p:nvGrpSpPr>
          <p:grpSpPr>
            <a:xfrm>
              <a:off x="5919811" y="2116319"/>
              <a:ext cx="355127" cy="326078"/>
              <a:chOff x="4798486" y="1937970"/>
              <a:chExt cx="409038" cy="406379"/>
            </a:xfrm>
          </p:grpSpPr>
          <p:sp>
            <p:nvSpPr>
              <p:cNvPr id="11" name="Google Shape;590;p22">
                <a:extLst>
                  <a:ext uri="{FF2B5EF4-FFF2-40B4-BE49-F238E27FC236}">
                    <a16:creationId xmlns:a16="http://schemas.microsoft.com/office/drawing/2014/main" id="{7CDBCB17-1659-6A7F-1A8E-CE3061F8A8AC}"/>
                  </a:ext>
                </a:extLst>
              </p:cNvPr>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91;p22">
                <a:extLst>
                  <a:ext uri="{FF2B5EF4-FFF2-40B4-BE49-F238E27FC236}">
                    <a16:creationId xmlns:a16="http://schemas.microsoft.com/office/drawing/2014/main" id="{E67E09BE-E965-B7DD-B594-06824038AC34}"/>
                  </a:ext>
                </a:extLst>
              </p:cNvPr>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92;p22">
                <a:extLst>
                  <a:ext uri="{FF2B5EF4-FFF2-40B4-BE49-F238E27FC236}">
                    <a16:creationId xmlns:a16="http://schemas.microsoft.com/office/drawing/2014/main" id="{31453E5E-9523-70B8-0B99-EA5A3F38C3D5}"/>
                  </a:ext>
                </a:extLst>
              </p:cNvPr>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93;p22">
                <a:extLst>
                  <a:ext uri="{FF2B5EF4-FFF2-40B4-BE49-F238E27FC236}">
                    <a16:creationId xmlns:a16="http://schemas.microsoft.com/office/drawing/2014/main" id="{87915C16-A0E1-3C57-B63C-907AC49A0FCC}"/>
                  </a:ext>
                </a:extLst>
              </p:cNvPr>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 name="Google Shape;615;p22">
              <a:extLst>
                <a:ext uri="{FF2B5EF4-FFF2-40B4-BE49-F238E27FC236}">
                  <a16:creationId xmlns:a16="http://schemas.microsoft.com/office/drawing/2014/main" id="{C64F5EB6-86A5-E6F2-6721-59486B464D0D}"/>
                </a:ext>
              </a:extLst>
            </p:cNvPr>
            <p:cNvCxnSpPr>
              <a:cxnSpLocks/>
              <a:stCxn id="7" idx="4"/>
            </p:cNvCxnSpPr>
            <p:nvPr/>
          </p:nvCxnSpPr>
          <p:spPr>
            <a:xfrm flipH="1">
              <a:off x="6097379" y="2617762"/>
              <a:ext cx="1953" cy="738916"/>
            </a:xfrm>
            <a:prstGeom prst="straightConnector1">
              <a:avLst/>
            </a:prstGeom>
            <a:noFill/>
            <a:ln w="9525" cap="flat" cmpd="sng">
              <a:solidFill>
                <a:schemeClr val="dk2"/>
              </a:solidFill>
              <a:prstDash val="solid"/>
              <a:round/>
              <a:headEnd type="none" w="med" len="med"/>
              <a:tailEnd type="stealth" w="med" len="med"/>
            </a:ln>
          </p:spPr>
        </p:cxnSp>
        <p:sp>
          <p:nvSpPr>
            <p:cNvPr id="10" name="Google Shape;572;p22">
              <a:extLst>
                <a:ext uri="{FF2B5EF4-FFF2-40B4-BE49-F238E27FC236}">
                  <a16:creationId xmlns:a16="http://schemas.microsoft.com/office/drawing/2014/main" id="{8BFFFF00-18A9-9BD8-7F16-D26B24FA9A5D}"/>
                </a:ext>
              </a:extLst>
            </p:cNvPr>
            <p:cNvSpPr txBox="1"/>
            <p:nvPr/>
          </p:nvSpPr>
          <p:spPr>
            <a:xfrm>
              <a:off x="5417729" y="3351082"/>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Oswald"/>
                  <a:ea typeface="Oswald"/>
                  <a:cs typeface="Oswald"/>
                  <a:sym typeface="Oswald"/>
                </a:rPr>
                <a:t>R Stream</a:t>
              </a:r>
              <a:endParaRPr sz="2000" b="1">
                <a:solidFill>
                  <a:schemeClr val="accent1"/>
                </a:solidFill>
                <a:latin typeface="Oswald"/>
                <a:ea typeface="Oswald"/>
                <a:cs typeface="Oswald"/>
                <a:sym typeface="Oswald"/>
              </a:endParaRPr>
            </a:p>
          </p:txBody>
        </p:sp>
      </p:grpSp>
      <p:grpSp>
        <p:nvGrpSpPr>
          <p:cNvPr id="15" name="Group 14">
            <a:extLst>
              <a:ext uri="{FF2B5EF4-FFF2-40B4-BE49-F238E27FC236}">
                <a16:creationId xmlns:a16="http://schemas.microsoft.com/office/drawing/2014/main" id="{CFD4CCA1-AF79-9FF5-8DF5-513299EAEF74}"/>
              </a:ext>
            </a:extLst>
          </p:cNvPr>
          <p:cNvGrpSpPr/>
          <p:nvPr/>
        </p:nvGrpSpPr>
        <p:grpSpPr>
          <a:xfrm>
            <a:off x="-7304914" y="4053629"/>
            <a:ext cx="1359300" cy="1815800"/>
            <a:chOff x="2196336" y="1591516"/>
            <a:chExt cx="1359300" cy="1815800"/>
          </a:xfrm>
        </p:grpSpPr>
        <p:grpSp>
          <p:nvGrpSpPr>
            <p:cNvPr id="16" name="Google Shape;586;p22">
              <a:extLst>
                <a:ext uri="{FF2B5EF4-FFF2-40B4-BE49-F238E27FC236}">
                  <a16:creationId xmlns:a16="http://schemas.microsoft.com/office/drawing/2014/main" id="{D018548F-E913-D200-CB8D-076CEED8CD9F}"/>
                </a:ext>
              </a:extLst>
            </p:cNvPr>
            <p:cNvGrpSpPr/>
            <p:nvPr/>
          </p:nvGrpSpPr>
          <p:grpSpPr>
            <a:xfrm>
              <a:off x="2499083" y="1591516"/>
              <a:ext cx="737100" cy="703906"/>
              <a:chOff x="991075" y="1881675"/>
              <a:chExt cx="737100" cy="737100"/>
            </a:xfrm>
          </p:grpSpPr>
          <p:sp>
            <p:nvSpPr>
              <p:cNvPr id="27" name="Google Shape;587;p22">
                <a:extLst>
                  <a:ext uri="{FF2B5EF4-FFF2-40B4-BE49-F238E27FC236}">
                    <a16:creationId xmlns:a16="http://schemas.microsoft.com/office/drawing/2014/main" id="{F83BF530-EFA5-DF54-AC88-DB3EF8535C37}"/>
                  </a:ext>
                </a:extLst>
              </p:cNvPr>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88;p22">
                <a:extLst>
                  <a:ext uri="{FF2B5EF4-FFF2-40B4-BE49-F238E27FC236}">
                    <a16:creationId xmlns:a16="http://schemas.microsoft.com/office/drawing/2014/main" id="{3D3E794D-ED3C-397A-E42B-EFB32AF5289A}"/>
                  </a:ext>
                </a:extLst>
              </p:cNvPr>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607;p22">
              <a:extLst>
                <a:ext uri="{FF2B5EF4-FFF2-40B4-BE49-F238E27FC236}">
                  <a16:creationId xmlns:a16="http://schemas.microsoft.com/office/drawing/2014/main" id="{0A0AF060-FBF6-843B-13CC-F2BEA487094B}"/>
                </a:ext>
              </a:extLst>
            </p:cNvPr>
            <p:cNvGrpSpPr/>
            <p:nvPr/>
          </p:nvGrpSpPr>
          <p:grpSpPr>
            <a:xfrm>
              <a:off x="2752522" y="1765425"/>
              <a:ext cx="230220" cy="339112"/>
              <a:chOff x="2213404" y="3758147"/>
              <a:chExt cx="265169" cy="409010"/>
            </a:xfrm>
          </p:grpSpPr>
          <p:sp>
            <p:nvSpPr>
              <p:cNvPr id="20" name="Google Shape;608;p22">
                <a:extLst>
                  <a:ext uri="{FF2B5EF4-FFF2-40B4-BE49-F238E27FC236}">
                    <a16:creationId xmlns:a16="http://schemas.microsoft.com/office/drawing/2014/main" id="{198D6A89-C702-E91C-684A-C3F38C4A7B8E}"/>
                  </a:ext>
                </a:extLst>
              </p:cNvPr>
              <p:cNvSpPr/>
              <p:nvPr/>
            </p:nvSpPr>
            <p:spPr>
              <a:xfrm>
                <a:off x="2337362" y="3758147"/>
                <a:ext cx="105429" cy="193582"/>
              </a:xfrm>
              <a:custGeom>
                <a:avLst/>
                <a:gdLst/>
                <a:ahLst/>
                <a:cxnLst/>
                <a:rect l="l" t="t" r="r" b="b"/>
                <a:pathLst>
                  <a:path w="3686" h="6768" extrusionOk="0">
                    <a:moveTo>
                      <a:pt x="302" y="0"/>
                    </a:moveTo>
                    <a:lnTo>
                      <a:pt x="1" y="394"/>
                    </a:lnTo>
                    <a:lnTo>
                      <a:pt x="302" y="881"/>
                    </a:lnTo>
                    <a:cubicBezTo>
                      <a:pt x="1739" y="881"/>
                      <a:pt x="2897" y="1947"/>
                      <a:pt x="2897" y="3384"/>
                    </a:cubicBezTo>
                    <a:lnTo>
                      <a:pt x="2897" y="6767"/>
                    </a:lnTo>
                    <a:lnTo>
                      <a:pt x="3685" y="6767"/>
                    </a:lnTo>
                    <a:lnTo>
                      <a:pt x="3685" y="3384"/>
                    </a:lnTo>
                    <a:cubicBezTo>
                      <a:pt x="3685" y="1553"/>
                      <a:pt x="222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09;p22">
                <a:extLst>
                  <a:ext uri="{FF2B5EF4-FFF2-40B4-BE49-F238E27FC236}">
                    <a16:creationId xmlns:a16="http://schemas.microsoft.com/office/drawing/2014/main" id="{96C7D6A9-9703-CA3F-6582-48AF5C73FB55}"/>
                  </a:ext>
                </a:extLst>
              </p:cNvPr>
              <p:cNvSpPr/>
              <p:nvPr/>
            </p:nvSpPr>
            <p:spPr>
              <a:xfrm>
                <a:off x="2249213" y="3758147"/>
                <a:ext cx="96791" cy="193582"/>
              </a:xfrm>
              <a:custGeom>
                <a:avLst/>
                <a:gdLst/>
                <a:ahLst/>
                <a:cxnLst/>
                <a:rect l="l" t="t" r="r" b="b"/>
                <a:pathLst>
                  <a:path w="3384" h="6768" extrusionOk="0">
                    <a:moveTo>
                      <a:pt x="3384" y="0"/>
                    </a:moveTo>
                    <a:cubicBezTo>
                      <a:pt x="1553" y="0"/>
                      <a:pt x="0" y="1553"/>
                      <a:pt x="0" y="3384"/>
                    </a:cubicBezTo>
                    <a:lnTo>
                      <a:pt x="0" y="6767"/>
                    </a:lnTo>
                    <a:lnTo>
                      <a:pt x="881" y="6767"/>
                    </a:lnTo>
                    <a:lnTo>
                      <a:pt x="881" y="3384"/>
                    </a:lnTo>
                    <a:cubicBezTo>
                      <a:pt x="881" y="1947"/>
                      <a:pt x="1924" y="881"/>
                      <a:pt x="3384" y="881"/>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10;p22">
                <a:extLst>
                  <a:ext uri="{FF2B5EF4-FFF2-40B4-BE49-F238E27FC236}">
                    <a16:creationId xmlns:a16="http://schemas.microsoft.com/office/drawing/2014/main" id="{04F7CEF5-BB81-DBAD-61C6-F52950486AE9}"/>
                  </a:ext>
                </a:extLst>
              </p:cNvPr>
              <p:cNvSpPr/>
              <p:nvPr/>
            </p:nvSpPr>
            <p:spPr>
              <a:xfrm>
                <a:off x="2329411" y="3926496"/>
                <a:ext cx="149162" cy="240661"/>
              </a:xfrm>
              <a:custGeom>
                <a:avLst/>
                <a:gdLst/>
                <a:ahLst/>
                <a:cxnLst/>
                <a:rect l="l" t="t" r="r" b="b"/>
                <a:pathLst>
                  <a:path w="5215" h="8414" extrusionOk="0">
                    <a:moveTo>
                      <a:pt x="580" y="1"/>
                    </a:moveTo>
                    <a:lnTo>
                      <a:pt x="0" y="4172"/>
                    </a:lnTo>
                    <a:lnTo>
                      <a:pt x="580" y="8413"/>
                    </a:lnTo>
                    <a:lnTo>
                      <a:pt x="5215" y="8413"/>
                    </a:lnTo>
                    <a:lnTo>
                      <a:pt x="5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11;p22">
                <a:extLst>
                  <a:ext uri="{FF2B5EF4-FFF2-40B4-BE49-F238E27FC236}">
                    <a16:creationId xmlns:a16="http://schemas.microsoft.com/office/drawing/2014/main" id="{583E7A97-0C03-B5DC-26C3-037215F3E5DF}"/>
                  </a:ext>
                </a:extLst>
              </p:cNvPr>
              <p:cNvSpPr/>
              <p:nvPr/>
            </p:nvSpPr>
            <p:spPr>
              <a:xfrm>
                <a:off x="2213404" y="3926496"/>
                <a:ext cx="132601" cy="240661"/>
              </a:xfrm>
              <a:custGeom>
                <a:avLst/>
                <a:gdLst/>
                <a:ahLst/>
                <a:cxnLst/>
                <a:rect l="l" t="t" r="r" b="b"/>
                <a:pathLst>
                  <a:path w="4636" h="8414" extrusionOk="0">
                    <a:moveTo>
                      <a:pt x="1" y="1"/>
                    </a:moveTo>
                    <a:lnTo>
                      <a:pt x="1" y="8413"/>
                    </a:lnTo>
                    <a:lnTo>
                      <a:pt x="4636" y="8413"/>
                    </a:lnTo>
                    <a:lnTo>
                      <a:pt x="46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12;p22">
                <a:extLst>
                  <a:ext uri="{FF2B5EF4-FFF2-40B4-BE49-F238E27FC236}">
                    <a16:creationId xmlns:a16="http://schemas.microsoft.com/office/drawing/2014/main" id="{2E395146-478C-7B93-300E-69266E7084A8}"/>
                  </a:ext>
                </a:extLst>
              </p:cNvPr>
              <p:cNvSpPr/>
              <p:nvPr/>
            </p:nvSpPr>
            <p:spPr>
              <a:xfrm>
                <a:off x="2334702" y="4053773"/>
                <a:ext cx="25227" cy="55031"/>
              </a:xfrm>
              <a:custGeom>
                <a:avLst/>
                <a:gdLst/>
                <a:ahLst/>
                <a:cxnLst/>
                <a:rect l="l" t="t" r="r" b="b"/>
                <a:pathLst>
                  <a:path w="882" h="1924" extrusionOk="0">
                    <a:moveTo>
                      <a:pt x="1" y="0"/>
                    </a:moveTo>
                    <a:lnTo>
                      <a:pt x="1" y="1924"/>
                    </a:lnTo>
                    <a:lnTo>
                      <a:pt x="881" y="1924"/>
                    </a:lnTo>
                    <a:lnTo>
                      <a:pt x="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13;p22">
                <a:extLst>
                  <a:ext uri="{FF2B5EF4-FFF2-40B4-BE49-F238E27FC236}">
                    <a16:creationId xmlns:a16="http://schemas.microsoft.com/office/drawing/2014/main" id="{65ED4EC7-CCC7-42ED-9B2A-00C04B50E0F5}"/>
                  </a:ext>
                </a:extLst>
              </p:cNvPr>
              <p:cNvSpPr/>
              <p:nvPr/>
            </p:nvSpPr>
            <p:spPr>
              <a:xfrm>
                <a:off x="2329411" y="3998744"/>
                <a:ext cx="52400" cy="71621"/>
              </a:xfrm>
              <a:custGeom>
                <a:avLst/>
                <a:gdLst/>
                <a:ahLst/>
                <a:cxnLst/>
                <a:rect l="l" t="t" r="r" b="b"/>
                <a:pathLst>
                  <a:path w="1832" h="2504" extrusionOk="0">
                    <a:moveTo>
                      <a:pt x="580" y="1"/>
                    </a:moveTo>
                    <a:lnTo>
                      <a:pt x="0" y="1252"/>
                    </a:lnTo>
                    <a:lnTo>
                      <a:pt x="580" y="2504"/>
                    </a:lnTo>
                    <a:cubicBezTo>
                      <a:pt x="1252" y="2504"/>
                      <a:pt x="1831" y="1924"/>
                      <a:pt x="1831" y="1252"/>
                    </a:cubicBezTo>
                    <a:cubicBezTo>
                      <a:pt x="1831" y="580"/>
                      <a:pt x="1252"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14;p22">
                <a:extLst>
                  <a:ext uri="{FF2B5EF4-FFF2-40B4-BE49-F238E27FC236}">
                    <a16:creationId xmlns:a16="http://schemas.microsoft.com/office/drawing/2014/main" id="{C5980105-B9C7-10D7-6DA2-19124AB39A3A}"/>
                  </a:ext>
                </a:extLst>
              </p:cNvPr>
              <p:cNvSpPr/>
              <p:nvPr/>
            </p:nvSpPr>
            <p:spPr>
              <a:xfrm>
                <a:off x="2310191" y="3998744"/>
                <a:ext cx="35810" cy="71621"/>
              </a:xfrm>
              <a:custGeom>
                <a:avLst/>
                <a:gdLst/>
                <a:ahLst/>
                <a:cxnLst/>
                <a:rect l="l" t="t" r="r" b="b"/>
                <a:pathLst>
                  <a:path w="1252" h="2504" extrusionOk="0">
                    <a:moveTo>
                      <a:pt x="1252" y="1"/>
                    </a:moveTo>
                    <a:cubicBezTo>
                      <a:pt x="580" y="1"/>
                      <a:pt x="0" y="580"/>
                      <a:pt x="0" y="1252"/>
                    </a:cubicBezTo>
                    <a:cubicBezTo>
                      <a:pt x="0" y="1924"/>
                      <a:pt x="580" y="2504"/>
                      <a:pt x="1252" y="2504"/>
                    </a:cubicBezTo>
                    <a:lnTo>
                      <a:pt x="1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576;p22">
              <a:extLst>
                <a:ext uri="{FF2B5EF4-FFF2-40B4-BE49-F238E27FC236}">
                  <a16:creationId xmlns:a16="http://schemas.microsoft.com/office/drawing/2014/main" id="{79B326FE-F1C7-D259-4109-57F822DABD5C}"/>
                </a:ext>
              </a:extLst>
            </p:cNvPr>
            <p:cNvSpPr txBox="1"/>
            <p:nvPr/>
          </p:nvSpPr>
          <p:spPr>
            <a:xfrm>
              <a:off x="2196336" y="3007116"/>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2"/>
                  </a:solidFill>
                  <a:latin typeface="Oswald"/>
                  <a:ea typeface="Oswald"/>
                  <a:cs typeface="Oswald"/>
                  <a:sym typeface="Oswald"/>
                </a:rPr>
                <a:t>D Stream</a:t>
              </a:r>
              <a:endParaRPr sz="2000" b="1">
                <a:solidFill>
                  <a:schemeClr val="accent2"/>
                </a:solidFill>
                <a:latin typeface="Oswald"/>
                <a:ea typeface="Oswald"/>
                <a:cs typeface="Oswald"/>
                <a:sym typeface="Oswald"/>
              </a:endParaRPr>
            </a:p>
          </p:txBody>
        </p:sp>
        <p:cxnSp>
          <p:nvCxnSpPr>
            <p:cNvPr id="19" name="Google Shape;615;p22">
              <a:extLst>
                <a:ext uri="{FF2B5EF4-FFF2-40B4-BE49-F238E27FC236}">
                  <a16:creationId xmlns:a16="http://schemas.microsoft.com/office/drawing/2014/main" id="{4E413A62-0D5D-B009-379E-01EDE430F37D}"/>
                </a:ext>
              </a:extLst>
            </p:cNvPr>
            <p:cNvCxnSpPr>
              <a:cxnSpLocks/>
            </p:cNvCxnSpPr>
            <p:nvPr/>
          </p:nvCxnSpPr>
          <p:spPr>
            <a:xfrm flipH="1">
              <a:off x="2866655" y="2273796"/>
              <a:ext cx="1953" cy="738916"/>
            </a:xfrm>
            <a:prstGeom prst="straightConnector1">
              <a:avLst/>
            </a:prstGeom>
            <a:noFill/>
            <a:ln w="9525" cap="flat" cmpd="sng">
              <a:solidFill>
                <a:schemeClr val="dk2"/>
              </a:solidFill>
              <a:prstDash val="solid"/>
              <a:round/>
              <a:headEnd type="none" w="med" len="med"/>
              <a:tailEnd type="stealth" w="med" len="med"/>
            </a:ln>
          </p:spPr>
        </p:cxnSp>
      </p:grpSp>
    </p:spTree>
    <p:extLst>
      <p:ext uri="{BB962C8B-B14F-4D97-AF65-F5344CB8AC3E}">
        <p14:creationId xmlns:p14="http://schemas.microsoft.com/office/powerpoint/2010/main" val="8350258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grpSp>
        <p:nvGrpSpPr>
          <p:cNvPr id="121" name="Google Shape;121;p15"/>
          <p:cNvGrpSpPr/>
          <p:nvPr/>
        </p:nvGrpSpPr>
        <p:grpSpPr>
          <a:xfrm>
            <a:off x="299286" y="189025"/>
            <a:ext cx="133205" cy="119344"/>
            <a:chOff x="222150" y="185025"/>
            <a:chExt cx="170100" cy="152400"/>
          </a:xfrm>
        </p:grpSpPr>
        <p:cxnSp>
          <p:nvCxnSpPr>
            <p:cNvPr id="122" name="Google Shape;122;p1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3" name="Google Shape;123;p1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24" name="Google Shape;124;p1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25" name="Google Shape;125;p15"/>
          <p:cNvGrpSpPr/>
          <p:nvPr/>
        </p:nvGrpSpPr>
        <p:grpSpPr>
          <a:xfrm>
            <a:off x="286617" y="3999999"/>
            <a:ext cx="145867" cy="958251"/>
            <a:chOff x="286625" y="3923799"/>
            <a:chExt cx="145867" cy="958251"/>
          </a:xfrm>
        </p:grpSpPr>
        <p:sp>
          <p:nvSpPr>
            <p:cNvPr id="126" name="Google Shape;126;p1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 name="Google Shape;127;p15"/>
            <p:cNvGrpSpPr/>
            <p:nvPr/>
          </p:nvGrpSpPr>
          <p:grpSpPr>
            <a:xfrm>
              <a:off x="298112" y="4342643"/>
              <a:ext cx="110182" cy="126862"/>
              <a:chOff x="281100" y="2027800"/>
              <a:chExt cx="140700" cy="162000"/>
            </a:xfrm>
          </p:grpSpPr>
          <p:sp>
            <p:nvSpPr>
              <p:cNvPr id="128" name="Google Shape;128;p1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5"/>
              <p:cNvGrpSpPr/>
              <p:nvPr/>
            </p:nvGrpSpPr>
            <p:grpSpPr>
              <a:xfrm>
                <a:off x="308875" y="2088450"/>
                <a:ext cx="85200" cy="40700"/>
                <a:chOff x="308875" y="2087000"/>
                <a:chExt cx="85200" cy="40700"/>
              </a:xfrm>
            </p:grpSpPr>
            <p:cxnSp>
              <p:nvCxnSpPr>
                <p:cNvPr id="130" name="Google Shape;130;p1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31" name="Google Shape;131;p1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32" name="Google Shape;132;p15"/>
            <p:cNvGrpSpPr/>
            <p:nvPr/>
          </p:nvGrpSpPr>
          <p:grpSpPr>
            <a:xfrm>
              <a:off x="286625" y="3923799"/>
              <a:ext cx="133200" cy="133200"/>
              <a:chOff x="286625" y="3648899"/>
              <a:chExt cx="133200" cy="133200"/>
            </a:xfrm>
          </p:grpSpPr>
          <p:sp>
            <p:nvSpPr>
              <p:cNvPr id="133" name="Google Shape;133;p1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6" name="Google Shape;136;p15"/>
          <p:cNvSpPr txBox="1">
            <a:spLocks noGrp="1"/>
          </p:cNvSpPr>
          <p:nvPr>
            <p:ph type="subTitle" idx="1"/>
          </p:nvPr>
        </p:nvSpPr>
        <p:spPr>
          <a:xfrm>
            <a:off x="7791350" y="4755900"/>
            <a:ext cx="1066200" cy="277800"/>
          </a:xfrm>
          <a:prstGeom prst="rect">
            <a:avLst/>
          </a:prstGeom>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37" name="Google Shape;137;p1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Graphic 4" descr="User with solid fill">
            <a:extLst>
              <a:ext uri="{FF2B5EF4-FFF2-40B4-BE49-F238E27FC236}">
                <a16:creationId xmlns:a16="http://schemas.microsoft.com/office/drawing/2014/main" id="{8AE8E4E8-1013-2FC9-3C3C-F83CC7588E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562100" y="1821180"/>
            <a:ext cx="914400" cy="914400"/>
          </a:xfrm>
          <a:prstGeom prst="rect">
            <a:avLst/>
          </a:prstGeom>
        </p:spPr>
      </p:pic>
      <p:pic>
        <p:nvPicPr>
          <p:cNvPr id="6" name="Graphic 5" descr="User with solid fill">
            <a:extLst>
              <a:ext uri="{FF2B5EF4-FFF2-40B4-BE49-F238E27FC236}">
                <a16:creationId xmlns:a16="http://schemas.microsoft.com/office/drawing/2014/main" id="{290A1EC9-7FD6-39D8-D552-D296D5547A7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14799" y="2114550"/>
            <a:ext cx="914400" cy="914400"/>
          </a:xfrm>
          <a:prstGeom prst="rect">
            <a:avLst/>
          </a:prstGeom>
        </p:spPr>
      </p:pic>
      <p:pic>
        <p:nvPicPr>
          <p:cNvPr id="7" name="Graphic 6" descr="User with solid fill">
            <a:extLst>
              <a:ext uri="{FF2B5EF4-FFF2-40B4-BE49-F238E27FC236}">
                <a16:creationId xmlns:a16="http://schemas.microsoft.com/office/drawing/2014/main" id="{9EDB0DB6-6E28-1E46-6044-FB8E6CE45DDD}"/>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876950" y="1771650"/>
            <a:ext cx="914400" cy="914400"/>
          </a:xfrm>
          <a:prstGeom prst="rect">
            <a:avLst/>
          </a:prstGeom>
        </p:spPr>
      </p:pic>
      <p:sp>
        <p:nvSpPr>
          <p:cNvPr id="8" name="Google Shape;415;p19">
            <a:extLst>
              <a:ext uri="{FF2B5EF4-FFF2-40B4-BE49-F238E27FC236}">
                <a16:creationId xmlns:a16="http://schemas.microsoft.com/office/drawing/2014/main" id="{BA4E9C50-A709-ADB2-AE6B-7E28B07C9CC7}"/>
              </a:ext>
            </a:extLst>
          </p:cNvPr>
          <p:cNvSpPr txBox="1"/>
          <p:nvPr/>
        </p:nvSpPr>
        <p:spPr>
          <a:xfrm>
            <a:off x="705557" y="3126620"/>
            <a:ext cx="2627485"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chemeClr val="dk2"/>
                </a:solidFill>
                <a:latin typeface="Oswald"/>
                <a:ea typeface="Oswald"/>
                <a:cs typeface="Oswald"/>
                <a:sym typeface="Oswald"/>
              </a:rPr>
              <a:t>Phạm Nguyễn Sĩ Khang</a:t>
            </a:r>
          </a:p>
          <a:p>
            <a:pPr marL="0" lvl="0" indent="0" algn="ctr" rtl="0">
              <a:spcBef>
                <a:spcPts val="0"/>
              </a:spcBef>
              <a:spcAft>
                <a:spcPts val="0"/>
              </a:spcAft>
              <a:buNone/>
            </a:pPr>
            <a:r>
              <a:rPr lang="en-US" sz="2000" b="1">
                <a:solidFill>
                  <a:schemeClr val="dk2"/>
                </a:solidFill>
                <a:latin typeface="Oswald"/>
                <a:ea typeface="Oswald"/>
                <a:cs typeface="Oswald"/>
                <a:sym typeface="Oswald"/>
              </a:rPr>
              <a:t>SBD: 13</a:t>
            </a:r>
          </a:p>
        </p:txBody>
      </p:sp>
      <p:sp>
        <p:nvSpPr>
          <p:cNvPr id="9" name="Google Shape;415;p19">
            <a:extLst>
              <a:ext uri="{FF2B5EF4-FFF2-40B4-BE49-F238E27FC236}">
                <a16:creationId xmlns:a16="http://schemas.microsoft.com/office/drawing/2014/main" id="{36E6B497-E989-EB74-599D-834EB9B607A8}"/>
              </a:ext>
            </a:extLst>
          </p:cNvPr>
          <p:cNvSpPr txBox="1"/>
          <p:nvPr/>
        </p:nvSpPr>
        <p:spPr>
          <a:xfrm>
            <a:off x="3258256" y="1518830"/>
            <a:ext cx="2627485"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chemeClr val="dk2"/>
                </a:solidFill>
                <a:latin typeface="Oswald"/>
                <a:ea typeface="Oswald"/>
                <a:cs typeface="Oswald"/>
                <a:sym typeface="Oswald"/>
              </a:rPr>
              <a:t>Đinh Tuấn Kiệt</a:t>
            </a:r>
          </a:p>
          <a:p>
            <a:pPr marL="0" lvl="0" indent="0" algn="ctr" rtl="0">
              <a:spcBef>
                <a:spcPts val="0"/>
              </a:spcBef>
              <a:spcAft>
                <a:spcPts val="0"/>
              </a:spcAft>
              <a:buNone/>
            </a:pPr>
            <a:r>
              <a:rPr lang="en-US" sz="2000" b="1">
                <a:solidFill>
                  <a:schemeClr val="dk2"/>
                </a:solidFill>
                <a:latin typeface="Oswald"/>
                <a:ea typeface="Oswald"/>
                <a:cs typeface="Oswald"/>
                <a:sym typeface="Oswald"/>
              </a:rPr>
              <a:t>SBD: 15</a:t>
            </a:r>
          </a:p>
        </p:txBody>
      </p:sp>
      <p:sp>
        <p:nvSpPr>
          <p:cNvPr id="10" name="Google Shape;415;p19">
            <a:extLst>
              <a:ext uri="{FF2B5EF4-FFF2-40B4-BE49-F238E27FC236}">
                <a16:creationId xmlns:a16="http://schemas.microsoft.com/office/drawing/2014/main" id="{A20D070C-8F4D-9528-1029-002CBCA3235D}"/>
              </a:ext>
            </a:extLst>
          </p:cNvPr>
          <p:cNvSpPr txBox="1"/>
          <p:nvPr/>
        </p:nvSpPr>
        <p:spPr>
          <a:xfrm>
            <a:off x="6020407" y="3176000"/>
            <a:ext cx="2627485"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chemeClr val="dk2"/>
                </a:solidFill>
                <a:latin typeface="Oswald"/>
                <a:ea typeface="Oswald"/>
                <a:cs typeface="Oswald"/>
                <a:sym typeface="Oswald"/>
              </a:rPr>
              <a:t>Phí Tuấn Minh</a:t>
            </a:r>
          </a:p>
          <a:p>
            <a:pPr marL="0" lvl="0" indent="0" algn="ctr" rtl="0">
              <a:spcBef>
                <a:spcPts val="0"/>
              </a:spcBef>
              <a:spcAft>
                <a:spcPts val="0"/>
              </a:spcAft>
              <a:buNone/>
            </a:pPr>
            <a:r>
              <a:rPr lang="en-US" sz="2000" b="1">
                <a:solidFill>
                  <a:schemeClr val="dk2"/>
                </a:solidFill>
                <a:latin typeface="Oswald"/>
                <a:ea typeface="Oswald"/>
                <a:cs typeface="Oswald"/>
                <a:sym typeface="Oswald"/>
              </a:rPr>
              <a:t>SBD: 17</a:t>
            </a:r>
          </a:p>
        </p:txBody>
      </p:sp>
    </p:spTree>
    <p:extLst>
      <p:ext uri="{BB962C8B-B14F-4D97-AF65-F5344CB8AC3E}">
        <p14:creationId xmlns:p14="http://schemas.microsoft.com/office/powerpoint/2010/main" val="42103991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arn(inVertical)">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down)">
                                      <p:cBhvr>
                                        <p:cTn id="15" dur="500"/>
                                        <p:tgtEl>
                                          <p:spTgt spid="9"/>
                                        </p:tgtEl>
                                      </p:cBhvr>
                                    </p:animEffect>
                                  </p:childTnLst>
                                </p:cTn>
                              </p:par>
                              <p:par>
                                <p:cTn id="16" presetID="22" presetClass="entr" presetSubtype="4"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heel(1)">
                                      <p:cBhvr>
                                        <p:cTn id="23" dur="2000"/>
                                        <p:tgtEl>
                                          <p:spTgt spid="7"/>
                                        </p:tgtEl>
                                      </p:cBhvr>
                                    </p:animEffect>
                                  </p:childTnLst>
                                </p:cTn>
                              </p:par>
                              <p:par>
                                <p:cTn id="24" presetID="21" presetClass="entr" presetSubtype="1"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heel(1)">
                                      <p:cBhvr>
                                        <p:cTn id="26"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22"/>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Tổng quan về thuật toán</a:t>
            </a:r>
            <a:endParaRPr/>
          </a:p>
        </p:txBody>
      </p:sp>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roup 15">
            <a:extLst>
              <a:ext uri="{FF2B5EF4-FFF2-40B4-BE49-F238E27FC236}">
                <a16:creationId xmlns:a16="http://schemas.microsoft.com/office/drawing/2014/main" id="{BD79621C-66B8-140B-B60D-2394772F12F8}"/>
              </a:ext>
            </a:extLst>
          </p:cNvPr>
          <p:cNvGrpSpPr/>
          <p:nvPr/>
        </p:nvGrpSpPr>
        <p:grpSpPr>
          <a:xfrm>
            <a:off x="5402489" y="1970109"/>
            <a:ext cx="1359300" cy="1811150"/>
            <a:chOff x="5417729" y="1940132"/>
            <a:chExt cx="1359300" cy="1811150"/>
          </a:xfrm>
        </p:grpSpPr>
        <p:sp>
          <p:nvSpPr>
            <p:cNvPr id="581" name="Google Shape;581;p22"/>
            <p:cNvSpPr/>
            <p:nvPr/>
          </p:nvSpPr>
          <p:spPr>
            <a:xfrm>
              <a:off x="5732732" y="1940132"/>
              <a:ext cx="733200" cy="67763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22"/>
            <p:cNvGrpSpPr/>
            <p:nvPr/>
          </p:nvGrpSpPr>
          <p:grpSpPr>
            <a:xfrm>
              <a:off x="5919811" y="2116319"/>
              <a:ext cx="355127" cy="326078"/>
              <a:chOff x="4798486" y="1937970"/>
              <a:chExt cx="409038" cy="406379"/>
            </a:xfrm>
          </p:grpSpPr>
          <p:sp>
            <p:nvSpPr>
              <p:cNvPr id="590" name="Google Shape;590;p22"/>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15" name="Google Shape;615;p22"/>
            <p:cNvCxnSpPr>
              <a:cxnSpLocks/>
              <a:stCxn id="581" idx="4"/>
            </p:cNvCxnSpPr>
            <p:nvPr/>
          </p:nvCxnSpPr>
          <p:spPr>
            <a:xfrm flipH="1">
              <a:off x="6097379" y="2617762"/>
              <a:ext cx="1953" cy="738916"/>
            </a:xfrm>
            <a:prstGeom prst="straightConnector1">
              <a:avLst/>
            </a:prstGeom>
            <a:noFill/>
            <a:ln w="9525" cap="flat" cmpd="sng">
              <a:solidFill>
                <a:schemeClr val="dk2"/>
              </a:solidFill>
              <a:prstDash val="solid"/>
              <a:round/>
              <a:headEnd type="none" w="med" len="med"/>
              <a:tailEnd type="stealth" w="med" len="med"/>
            </a:ln>
          </p:spPr>
        </p:cxnSp>
        <p:sp>
          <p:nvSpPr>
            <p:cNvPr id="13" name="Google Shape;572;p22">
              <a:extLst>
                <a:ext uri="{FF2B5EF4-FFF2-40B4-BE49-F238E27FC236}">
                  <a16:creationId xmlns:a16="http://schemas.microsoft.com/office/drawing/2014/main" id="{87252940-FDB1-D412-6E69-73D8504BDDC4}"/>
                </a:ext>
              </a:extLst>
            </p:cNvPr>
            <p:cNvSpPr txBox="1"/>
            <p:nvPr/>
          </p:nvSpPr>
          <p:spPr>
            <a:xfrm>
              <a:off x="5417729" y="3351082"/>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Oswald"/>
                  <a:ea typeface="Oswald"/>
                  <a:cs typeface="Oswald"/>
                  <a:sym typeface="Oswald"/>
                </a:rPr>
                <a:t>R Stream</a:t>
              </a:r>
              <a:endParaRPr sz="2000" b="1">
                <a:solidFill>
                  <a:schemeClr val="accent1"/>
                </a:solidFill>
                <a:latin typeface="Oswald"/>
                <a:ea typeface="Oswald"/>
                <a:cs typeface="Oswald"/>
                <a:sym typeface="Oswald"/>
              </a:endParaRPr>
            </a:p>
          </p:txBody>
        </p:sp>
      </p:grpSp>
      <p:grpSp>
        <p:nvGrpSpPr>
          <p:cNvPr id="586" name="Google Shape;586;p22"/>
          <p:cNvGrpSpPr/>
          <p:nvPr/>
        </p:nvGrpSpPr>
        <p:grpSpPr>
          <a:xfrm>
            <a:off x="2895323" y="1970109"/>
            <a:ext cx="737100" cy="703906"/>
            <a:chOff x="991075" y="1881675"/>
            <a:chExt cx="737100" cy="737100"/>
          </a:xfrm>
        </p:grpSpPr>
        <p:sp>
          <p:nvSpPr>
            <p:cNvPr id="587" name="Google Shape;587;p2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2"/>
          <p:cNvGrpSpPr/>
          <p:nvPr/>
        </p:nvGrpSpPr>
        <p:grpSpPr>
          <a:xfrm>
            <a:off x="3148762" y="2144018"/>
            <a:ext cx="230220" cy="339112"/>
            <a:chOff x="2213404" y="3758147"/>
            <a:chExt cx="265169" cy="409010"/>
          </a:xfrm>
        </p:grpSpPr>
        <p:sp>
          <p:nvSpPr>
            <p:cNvPr id="608" name="Google Shape;608;p22"/>
            <p:cNvSpPr/>
            <p:nvPr/>
          </p:nvSpPr>
          <p:spPr>
            <a:xfrm>
              <a:off x="2337362" y="3758147"/>
              <a:ext cx="105429" cy="193582"/>
            </a:xfrm>
            <a:custGeom>
              <a:avLst/>
              <a:gdLst/>
              <a:ahLst/>
              <a:cxnLst/>
              <a:rect l="l" t="t" r="r" b="b"/>
              <a:pathLst>
                <a:path w="3686" h="6768" extrusionOk="0">
                  <a:moveTo>
                    <a:pt x="302" y="0"/>
                  </a:moveTo>
                  <a:lnTo>
                    <a:pt x="1" y="394"/>
                  </a:lnTo>
                  <a:lnTo>
                    <a:pt x="302" y="881"/>
                  </a:lnTo>
                  <a:cubicBezTo>
                    <a:pt x="1739" y="881"/>
                    <a:pt x="2897" y="1947"/>
                    <a:pt x="2897" y="3384"/>
                  </a:cubicBezTo>
                  <a:lnTo>
                    <a:pt x="2897" y="6767"/>
                  </a:lnTo>
                  <a:lnTo>
                    <a:pt x="3685" y="6767"/>
                  </a:lnTo>
                  <a:lnTo>
                    <a:pt x="3685" y="3384"/>
                  </a:lnTo>
                  <a:cubicBezTo>
                    <a:pt x="3685" y="1553"/>
                    <a:pt x="222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2"/>
            <p:cNvSpPr/>
            <p:nvPr/>
          </p:nvSpPr>
          <p:spPr>
            <a:xfrm>
              <a:off x="2249213" y="3758147"/>
              <a:ext cx="96791" cy="193582"/>
            </a:xfrm>
            <a:custGeom>
              <a:avLst/>
              <a:gdLst/>
              <a:ahLst/>
              <a:cxnLst/>
              <a:rect l="l" t="t" r="r" b="b"/>
              <a:pathLst>
                <a:path w="3384" h="6768" extrusionOk="0">
                  <a:moveTo>
                    <a:pt x="3384" y="0"/>
                  </a:moveTo>
                  <a:cubicBezTo>
                    <a:pt x="1553" y="0"/>
                    <a:pt x="0" y="1553"/>
                    <a:pt x="0" y="3384"/>
                  </a:cubicBezTo>
                  <a:lnTo>
                    <a:pt x="0" y="6767"/>
                  </a:lnTo>
                  <a:lnTo>
                    <a:pt x="881" y="6767"/>
                  </a:lnTo>
                  <a:lnTo>
                    <a:pt x="881" y="3384"/>
                  </a:lnTo>
                  <a:cubicBezTo>
                    <a:pt x="881" y="1947"/>
                    <a:pt x="1924" y="881"/>
                    <a:pt x="3384" y="881"/>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2"/>
            <p:cNvSpPr/>
            <p:nvPr/>
          </p:nvSpPr>
          <p:spPr>
            <a:xfrm>
              <a:off x="2329411" y="3926496"/>
              <a:ext cx="149162" cy="240661"/>
            </a:xfrm>
            <a:custGeom>
              <a:avLst/>
              <a:gdLst/>
              <a:ahLst/>
              <a:cxnLst/>
              <a:rect l="l" t="t" r="r" b="b"/>
              <a:pathLst>
                <a:path w="5215" h="8414" extrusionOk="0">
                  <a:moveTo>
                    <a:pt x="580" y="1"/>
                  </a:moveTo>
                  <a:lnTo>
                    <a:pt x="0" y="4172"/>
                  </a:lnTo>
                  <a:lnTo>
                    <a:pt x="580" y="8413"/>
                  </a:lnTo>
                  <a:lnTo>
                    <a:pt x="5215" y="8413"/>
                  </a:lnTo>
                  <a:lnTo>
                    <a:pt x="5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2"/>
            <p:cNvSpPr/>
            <p:nvPr/>
          </p:nvSpPr>
          <p:spPr>
            <a:xfrm>
              <a:off x="2213404" y="3926496"/>
              <a:ext cx="132601" cy="240661"/>
            </a:xfrm>
            <a:custGeom>
              <a:avLst/>
              <a:gdLst/>
              <a:ahLst/>
              <a:cxnLst/>
              <a:rect l="l" t="t" r="r" b="b"/>
              <a:pathLst>
                <a:path w="4636" h="8414" extrusionOk="0">
                  <a:moveTo>
                    <a:pt x="1" y="1"/>
                  </a:moveTo>
                  <a:lnTo>
                    <a:pt x="1" y="8413"/>
                  </a:lnTo>
                  <a:lnTo>
                    <a:pt x="4636" y="8413"/>
                  </a:lnTo>
                  <a:lnTo>
                    <a:pt x="46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2"/>
            <p:cNvSpPr/>
            <p:nvPr/>
          </p:nvSpPr>
          <p:spPr>
            <a:xfrm>
              <a:off x="2334702" y="4053773"/>
              <a:ext cx="25227" cy="55031"/>
            </a:xfrm>
            <a:custGeom>
              <a:avLst/>
              <a:gdLst/>
              <a:ahLst/>
              <a:cxnLst/>
              <a:rect l="l" t="t" r="r" b="b"/>
              <a:pathLst>
                <a:path w="882" h="1924" extrusionOk="0">
                  <a:moveTo>
                    <a:pt x="1" y="0"/>
                  </a:moveTo>
                  <a:lnTo>
                    <a:pt x="1" y="1924"/>
                  </a:lnTo>
                  <a:lnTo>
                    <a:pt x="881" y="1924"/>
                  </a:lnTo>
                  <a:lnTo>
                    <a:pt x="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2"/>
            <p:cNvSpPr/>
            <p:nvPr/>
          </p:nvSpPr>
          <p:spPr>
            <a:xfrm>
              <a:off x="2329411" y="3998744"/>
              <a:ext cx="52400" cy="71621"/>
            </a:xfrm>
            <a:custGeom>
              <a:avLst/>
              <a:gdLst/>
              <a:ahLst/>
              <a:cxnLst/>
              <a:rect l="l" t="t" r="r" b="b"/>
              <a:pathLst>
                <a:path w="1832" h="2504" extrusionOk="0">
                  <a:moveTo>
                    <a:pt x="580" y="1"/>
                  </a:moveTo>
                  <a:lnTo>
                    <a:pt x="0" y="1252"/>
                  </a:lnTo>
                  <a:lnTo>
                    <a:pt x="580" y="2504"/>
                  </a:lnTo>
                  <a:cubicBezTo>
                    <a:pt x="1252" y="2504"/>
                    <a:pt x="1831" y="1924"/>
                    <a:pt x="1831" y="1252"/>
                  </a:cubicBezTo>
                  <a:cubicBezTo>
                    <a:pt x="1831" y="580"/>
                    <a:pt x="1252"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2"/>
            <p:cNvSpPr/>
            <p:nvPr/>
          </p:nvSpPr>
          <p:spPr>
            <a:xfrm>
              <a:off x="2310191" y="3998744"/>
              <a:ext cx="35810" cy="71621"/>
            </a:xfrm>
            <a:custGeom>
              <a:avLst/>
              <a:gdLst/>
              <a:ahLst/>
              <a:cxnLst/>
              <a:rect l="l" t="t" r="r" b="b"/>
              <a:pathLst>
                <a:path w="1252" h="2504" extrusionOk="0">
                  <a:moveTo>
                    <a:pt x="1252" y="1"/>
                  </a:moveTo>
                  <a:cubicBezTo>
                    <a:pt x="580" y="1"/>
                    <a:pt x="0" y="580"/>
                    <a:pt x="0" y="1252"/>
                  </a:cubicBezTo>
                  <a:cubicBezTo>
                    <a:pt x="0" y="1924"/>
                    <a:pt x="580" y="2504"/>
                    <a:pt x="1252" y="2504"/>
                  </a:cubicBezTo>
                  <a:lnTo>
                    <a:pt x="1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76;p22">
            <a:extLst>
              <a:ext uri="{FF2B5EF4-FFF2-40B4-BE49-F238E27FC236}">
                <a16:creationId xmlns:a16="http://schemas.microsoft.com/office/drawing/2014/main" id="{68233FDE-4255-8A56-C8E0-713138FD72B9}"/>
              </a:ext>
            </a:extLst>
          </p:cNvPr>
          <p:cNvSpPr txBox="1"/>
          <p:nvPr/>
        </p:nvSpPr>
        <p:spPr>
          <a:xfrm>
            <a:off x="2592576" y="3385709"/>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2"/>
                </a:solidFill>
                <a:latin typeface="Oswald"/>
                <a:ea typeface="Oswald"/>
                <a:cs typeface="Oswald"/>
                <a:sym typeface="Oswald"/>
              </a:rPr>
              <a:t>D Stream</a:t>
            </a:r>
            <a:endParaRPr sz="2000" b="1">
              <a:solidFill>
                <a:schemeClr val="accent2"/>
              </a:solidFill>
              <a:latin typeface="Oswald"/>
              <a:ea typeface="Oswald"/>
              <a:cs typeface="Oswald"/>
              <a:sym typeface="Oswald"/>
            </a:endParaRPr>
          </a:p>
        </p:txBody>
      </p:sp>
      <p:cxnSp>
        <p:nvCxnSpPr>
          <p:cNvPr id="14" name="Google Shape;615;p22">
            <a:extLst>
              <a:ext uri="{FF2B5EF4-FFF2-40B4-BE49-F238E27FC236}">
                <a16:creationId xmlns:a16="http://schemas.microsoft.com/office/drawing/2014/main" id="{FEDC8973-4698-5E2C-973F-D9EA1E429A98}"/>
              </a:ext>
            </a:extLst>
          </p:cNvPr>
          <p:cNvCxnSpPr>
            <a:cxnSpLocks/>
          </p:cNvCxnSpPr>
          <p:nvPr/>
        </p:nvCxnSpPr>
        <p:spPr>
          <a:xfrm flipH="1">
            <a:off x="3262895" y="2652389"/>
            <a:ext cx="1953" cy="738916"/>
          </a:xfrm>
          <a:prstGeom prst="straightConnector1">
            <a:avLst/>
          </a:prstGeom>
          <a:noFill/>
          <a:ln w="9525" cap="flat" cmpd="sng">
            <a:solidFill>
              <a:schemeClr val="dk2"/>
            </a:solidFill>
            <a:prstDash val="solid"/>
            <a:round/>
            <a:headEnd type="none" w="med" len="med"/>
            <a:tailEnd type="stealth"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76;p22">
            <a:extLst>
              <a:ext uri="{FF2B5EF4-FFF2-40B4-BE49-F238E27FC236}">
                <a16:creationId xmlns:a16="http://schemas.microsoft.com/office/drawing/2014/main" id="{68233FDE-4255-8A56-C8E0-713138FD72B9}"/>
              </a:ext>
            </a:extLst>
          </p:cNvPr>
          <p:cNvSpPr txBox="1"/>
          <p:nvPr/>
        </p:nvSpPr>
        <p:spPr>
          <a:xfrm>
            <a:off x="649650" y="552450"/>
            <a:ext cx="1872570"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a:t>
            </a:r>
            <a:endParaRPr sz="3000" b="1">
              <a:solidFill>
                <a:schemeClr val="accent2"/>
              </a:solidFill>
              <a:latin typeface="Oswald"/>
              <a:ea typeface="Oswald"/>
              <a:cs typeface="Oswald"/>
              <a:sym typeface="Oswald"/>
            </a:endParaRPr>
          </a:p>
        </p:txBody>
      </p:sp>
      <p:sp>
        <p:nvSpPr>
          <p:cNvPr id="5" name="TextBox 4">
            <a:extLst>
              <a:ext uri="{FF2B5EF4-FFF2-40B4-BE49-F238E27FC236}">
                <a16:creationId xmlns:a16="http://schemas.microsoft.com/office/drawing/2014/main" id="{DF797818-6B9B-30A1-4ED6-D141307A3B99}"/>
              </a:ext>
            </a:extLst>
          </p:cNvPr>
          <p:cNvSpPr txBox="1"/>
          <p:nvPr/>
        </p:nvSpPr>
        <p:spPr>
          <a:xfrm>
            <a:off x="1691100" y="1819817"/>
            <a:ext cx="5761799" cy="2246769"/>
          </a:xfrm>
          <a:prstGeom prst="rect">
            <a:avLst/>
          </a:prstGeom>
          <a:noFill/>
        </p:spPr>
        <p:txBody>
          <a:bodyPr wrap="square">
            <a:spAutoFit/>
          </a:bodyPr>
          <a:lstStyle/>
          <a:p>
            <a:pPr marL="0" lvl="0" indent="0" algn="ctr" rtl="0">
              <a:spcBef>
                <a:spcPts val="0"/>
              </a:spcBef>
              <a:spcAft>
                <a:spcPts val="0"/>
              </a:spcAft>
              <a:buNone/>
            </a:pPr>
            <a:r>
              <a:rPr lang="vi-VN" sz="2000" b="1">
                <a:solidFill>
                  <a:schemeClr val="dk2"/>
                </a:solidFill>
                <a:latin typeface="Oswald"/>
                <a:ea typeface="Oswald"/>
                <a:cs typeface="Oswald"/>
                <a:sym typeface="Oswald"/>
              </a:rPr>
              <a:t>Thuật toán D STREAM</a:t>
            </a:r>
            <a:r>
              <a:rPr lang="en-US" sz="2000" b="1">
                <a:solidFill>
                  <a:schemeClr val="dk2"/>
                </a:solidFill>
                <a:latin typeface="Oswald"/>
                <a:ea typeface="Oswald"/>
                <a:cs typeface="Oswald"/>
                <a:sym typeface="Oswald"/>
              </a:rPr>
              <a:t> là</a:t>
            </a:r>
            <a:r>
              <a:rPr lang="vi-VN" sz="2000" b="1">
                <a:solidFill>
                  <a:schemeClr val="dk2"/>
                </a:solidFill>
                <a:latin typeface="Oswald"/>
                <a:ea typeface="Oswald"/>
                <a:cs typeface="Oswald"/>
                <a:sym typeface="Oswald"/>
              </a:rPr>
              <a:t> </a:t>
            </a:r>
            <a:r>
              <a:rPr lang="en-US" sz="2000" b="1">
                <a:solidFill>
                  <a:schemeClr val="dk2"/>
                </a:solidFill>
                <a:latin typeface="Oswald"/>
                <a:ea typeface="Oswald"/>
                <a:cs typeface="Oswald"/>
                <a:sym typeface="Oswald"/>
              </a:rPr>
              <a:t>thuật toán sử dụng </a:t>
            </a:r>
            <a:r>
              <a:rPr lang="vi-VN" sz="2000" b="1">
                <a:solidFill>
                  <a:schemeClr val="dk2"/>
                </a:solidFill>
                <a:latin typeface="Oswald"/>
                <a:ea typeface="Oswald"/>
                <a:cs typeface="Oswald"/>
                <a:sym typeface="Oswald"/>
              </a:rPr>
              <a:t>một phương pháp </a:t>
            </a:r>
            <a:r>
              <a:rPr lang="en-US" sz="2000" b="1">
                <a:solidFill>
                  <a:schemeClr val="dk2"/>
                </a:solidFill>
                <a:latin typeface="Oswald"/>
                <a:ea typeface="Oswald"/>
                <a:cs typeface="Oswald"/>
                <a:sym typeface="Oswald"/>
              </a:rPr>
              <a:t>xử lý</a:t>
            </a:r>
            <a:r>
              <a:rPr lang="vi-VN" sz="2000" b="1">
                <a:solidFill>
                  <a:schemeClr val="dk2"/>
                </a:solidFill>
                <a:latin typeface="Oswald"/>
                <a:ea typeface="Oswald"/>
                <a:cs typeface="Oswald"/>
                <a:sym typeface="Oswald"/>
              </a:rPr>
              <a:t> dữ liệu</a:t>
            </a:r>
            <a:r>
              <a:rPr lang="en-US" sz="2000" b="1">
                <a:solidFill>
                  <a:schemeClr val="dk2"/>
                </a:solidFill>
                <a:latin typeface="Oswald"/>
                <a:ea typeface="Oswald"/>
                <a:cs typeface="Oswald"/>
                <a:sym typeface="Oswald"/>
              </a:rPr>
              <a:t> theo luồng</a:t>
            </a:r>
            <a:r>
              <a:rPr lang="vi-VN" sz="2000" b="1">
                <a:solidFill>
                  <a:schemeClr val="dk2"/>
                </a:solidFill>
                <a:latin typeface="Oswald"/>
                <a:ea typeface="Oswald"/>
                <a:cs typeface="Oswald"/>
                <a:sym typeface="Oswald"/>
              </a:rPr>
              <a:t>, </a:t>
            </a:r>
            <a:r>
              <a:rPr lang="en-US" sz="2000" b="1">
                <a:solidFill>
                  <a:schemeClr val="dk2"/>
                </a:solidFill>
                <a:latin typeface="Oswald"/>
                <a:ea typeface="Oswald"/>
                <a:cs typeface="Oswald"/>
                <a:sym typeface="Oswald"/>
              </a:rPr>
              <a:t>dựa trên khung thuật toán Greedy</a:t>
            </a:r>
            <a:r>
              <a:rPr lang="vi-VN" sz="2000" b="1">
                <a:solidFill>
                  <a:schemeClr val="dk2"/>
                </a:solidFill>
                <a:latin typeface="Oswald"/>
                <a:ea typeface="Oswald"/>
                <a:cs typeface="Oswald"/>
                <a:sym typeface="Oswald"/>
              </a:rPr>
              <a:t>. Nói chung, với mỗi </a:t>
            </a:r>
            <a:r>
              <a:rPr lang="el-GR" sz="2000" b="1">
                <a:solidFill>
                  <a:schemeClr val="dk2"/>
                </a:solidFill>
                <a:latin typeface="Oswald"/>
                <a:ea typeface="Oswald"/>
                <a:cs typeface="Oswald"/>
                <a:sym typeface="Oswald"/>
              </a:rPr>
              <a:t>ε ∈ </a:t>
            </a:r>
            <a:r>
              <a:rPr lang="vi-VN" sz="2000" b="1">
                <a:solidFill>
                  <a:schemeClr val="dk2"/>
                </a:solidFill>
                <a:latin typeface="Oswald"/>
                <a:ea typeface="Oswald"/>
                <a:cs typeface="Oswald"/>
                <a:sym typeface="Oswald"/>
              </a:rPr>
              <a:t>V </a:t>
            </a:r>
            <a:r>
              <a:rPr lang="en-US" sz="2000" b="1">
                <a:solidFill>
                  <a:schemeClr val="dk2"/>
                </a:solidFill>
                <a:latin typeface="Oswald"/>
                <a:ea typeface="Oswald"/>
                <a:cs typeface="Oswald"/>
                <a:sym typeface="Oswald"/>
              </a:rPr>
              <a:t>được duyệt</a:t>
            </a:r>
            <a:r>
              <a:rPr lang="vi-VN" sz="2000" b="1">
                <a:solidFill>
                  <a:schemeClr val="dk2"/>
                </a:solidFill>
                <a:latin typeface="Oswald"/>
                <a:ea typeface="Oswald"/>
                <a:cs typeface="Oswald"/>
                <a:sym typeface="Oswald"/>
              </a:rPr>
              <a:t>, D STREAM sẽ </a:t>
            </a:r>
            <a:r>
              <a:rPr lang="en-US" sz="2000" b="1">
                <a:solidFill>
                  <a:schemeClr val="dk2"/>
                </a:solidFill>
                <a:latin typeface="Oswald"/>
                <a:ea typeface="Oswald"/>
                <a:cs typeface="Oswald"/>
                <a:sym typeface="Oswald"/>
              </a:rPr>
              <a:t>sử dụng thuật toán </a:t>
            </a:r>
            <a:r>
              <a:rPr lang="vi-VN" sz="2000" b="1">
                <a:solidFill>
                  <a:schemeClr val="dk2"/>
                </a:solidFill>
                <a:latin typeface="Oswald"/>
                <a:ea typeface="Oswald"/>
                <a:cs typeface="Oswald"/>
                <a:sym typeface="Oswald"/>
              </a:rPr>
              <a:t>tham lam đưa </a:t>
            </a:r>
            <a:r>
              <a:rPr lang="el-GR" sz="2000" b="1">
                <a:solidFill>
                  <a:schemeClr val="dk2"/>
                </a:solidFill>
                <a:latin typeface="Oswald"/>
                <a:ea typeface="Oswald"/>
                <a:cs typeface="Oswald"/>
                <a:sym typeface="Oswald"/>
              </a:rPr>
              <a:t>ε </a:t>
            </a:r>
            <a:r>
              <a:rPr lang="vi-VN" sz="2000" b="1">
                <a:solidFill>
                  <a:schemeClr val="dk2"/>
                </a:solidFill>
                <a:latin typeface="Oswald"/>
                <a:ea typeface="Oswald"/>
                <a:cs typeface="Oswald"/>
                <a:sym typeface="Oswald"/>
              </a:rPr>
              <a:t>vào tập i sao cho </a:t>
            </a:r>
            <a:r>
              <a:rPr lang="el-GR" sz="2000" b="1">
                <a:solidFill>
                  <a:schemeClr val="dk2"/>
                </a:solidFill>
                <a:latin typeface="Oswald"/>
                <a:ea typeface="Oswald"/>
                <a:cs typeface="Oswald"/>
                <a:sym typeface="Oswald"/>
              </a:rPr>
              <a:t>ε</a:t>
            </a:r>
            <a:r>
              <a:rPr lang="en-US" sz="2000" b="1">
                <a:solidFill>
                  <a:schemeClr val="dk2"/>
                </a:solidFill>
                <a:latin typeface="Oswald"/>
                <a:ea typeface="Oswald"/>
                <a:cs typeface="Oswald"/>
                <a:sym typeface="Oswald"/>
              </a:rPr>
              <a:t>-estimate</a:t>
            </a:r>
            <a:r>
              <a:rPr lang="el-GR" sz="2000" b="1">
                <a:solidFill>
                  <a:schemeClr val="dk2"/>
                </a:solidFill>
                <a:latin typeface="Oswald"/>
                <a:ea typeface="Oswald"/>
                <a:cs typeface="Oswald"/>
                <a:sym typeface="Oswald"/>
              </a:rPr>
              <a:t> </a:t>
            </a:r>
            <a:r>
              <a:rPr lang="vi-VN" sz="2000" b="1">
                <a:solidFill>
                  <a:schemeClr val="dk2"/>
                </a:solidFill>
                <a:latin typeface="Oswald"/>
                <a:ea typeface="Oswald"/>
                <a:cs typeface="Oswald"/>
                <a:sym typeface="Oswald"/>
              </a:rPr>
              <a:t>của f là lớn nhất với điều kiện giá trị ước lượng đủ lớn so với </a:t>
            </a:r>
            <a:r>
              <a:rPr lang="en-US" sz="2000" b="1">
                <a:solidFill>
                  <a:schemeClr val="dk2"/>
                </a:solidFill>
                <a:latin typeface="Oswald"/>
                <a:ea typeface="Oswald"/>
                <a:cs typeface="Oswald"/>
                <a:sym typeface="Oswald"/>
              </a:rPr>
              <a:t>giá trị thực </a:t>
            </a:r>
            <a:r>
              <a:rPr lang="vi-VN" sz="2000" b="1">
                <a:solidFill>
                  <a:schemeClr val="dk2"/>
                </a:solidFill>
                <a:latin typeface="Oswald"/>
                <a:ea typeface="Oswald"/>
                <a:cs typeface="Oswald"/>
                <a:sym typeface="Oswald"/>
              </a:rPr>
              <a:t>của lời giải tối ưu.</a:t>
            </a:r>
            <a:endParaRPr lang="en-US" sz="2000" b="1">
              <a:solidFill>
                <a:schemeClr val="dk2"/>
              </a:solidFill>
              <a:latin typeface="Oswald"/>
              <a:ea typeface="Oswald"/>
              <a:cs typeface="Oswald"/>
              <a:sym typeface="Oswald"/>
            </a:endParaRPr>
          </a:p>
        </p:txBody>
      </p:sp>
      <p:grpSp>
        <p:nvGrpSpPr>
          <p:cNvPr id="6" name="Google Shape;586;p22">
            <a:extLst>
              <a:ext uri="{FF2B5EF4-FFF2-40B4-BE49-F238E27FC236}">
                <a16:creationId xmlns:a16="http://schemas.microsoft.com/office/drawing/2014/main" id="{C3AAB377-35B1-487D-53B4-FCA8BAD62254}"/>
              </a:ext>
            </a:extLst>
          </p:cNvPr>
          <p:cNvGrpSpPr/>
          <p:nvPr/>
        </p:nvGrpSpPr>
        <p:grpSpPr>
          <a:xfrm>
            <a:off x="8642471" y="1261447"/>
            <a:ext cx="3330217" cy="3009766"/>
            <a:chOff x="991075" y="1881675"/>
            <a:chExt cx="737100" cy="737100"/>
          </a:xfrm>
        </p:grpSpPr>
        <p:sp>
          <p:nvSpPr>
            <p:cNvPr id="7" name="Google Shape;587;p22">
              <a:extLst>
                <a:ext uri="{FF2B5EF4-FFF2-40B4-BE49-F238E27FC236}">
                  <a16:creationId xmlns:a16="http://schemas.microsoft.com/office/drawing/2014/main" id="{DDC26E0A-ACD3-CA54-EA30-8E21AD00EB29}"/>
                </a:ext>
              </a:extLst>
            </p:cNvPr>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88;p22">
              <a:extLst>
                <a:ext uri="{FF2B5EF4-FFF2-40B4-BE49-F238E27FC236}">
                  <a16:creationId xmlns:a16="http://schemas.microsoft.com/office/drawing/2014/main" id="{7902DB06-05AC-DC69-1938-7BC0CD9F112F}"/>
                </a:ext>
              </a:extLst>
            </p:cNvPr>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roup 22">
            <a:extLst>
              <a:ext uri="{FF2B5EF4-FFF2-40B4-BE49-F238E27FC236}">
                <a16:creationId xmlns:a16="http://schemas.microsoft.com/office/drawing/2014/main" id="{571189D7-98DA-68DB-4BB1-D484A5082ACB}"/>
              </a:ext>
            </a:extLst>
          </p:cNvPr>
          <p:cNvGrpSpPr/>
          <p:nvPr/>
        </p:nvGrpSpPr>
        <p:grpSpPr>
          <a:xfrm>
            <a:off x="-6239115" y="-325250"/>
            <a:ext cx="3753212" cy="3173391"/>
            <a:chOff x="5717492" y="1970109"/>
            <a:chExt cx="733200" cy="677630"/>
          </a:xfrm>
        </p:grpSpPr>
        <p:sp>
          <p:nvSpPr>
            <p:cNvPr id="10" name="Google Shape;581;p22">
              <a:extLst>
                <a:ext uri="{FF2B5EF4-FFF2-40B4-BE49-F238E27FC236}">
                  <a16:creationId xmlns:a16="http://schemas.microsoft.com/office/drawing/2014/main" id="{B682E2D6-7DAD-4755-7137-E69B8660C156}"/>
                </a:ext>
              </a:extLst>
            </p:cNvPr>
            <p:cNvSpPr/>
            <p:nvPr/>
          </p:nvSpPr>
          <p:spPr>
            <a:xfrm>
              <a:off x="5717492" y="1970109"/>
              <a:ext cx="733200" cy="67763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589;p22">
              <a:extLst>
                <a:ext uri="{FF2B5EF4-FFF2-40B4-BE49-F238E27FC236}">
                  <a16:creationId xmlns:a16="http://schemas.microsoft.com/office/drawing/2014/main" id="{10E1047E-D56A-28E7-D2DC-146773ACB35D}"/>
                </a:ext>
              </a:extLst>
            </p:cNvPr>
            <p:cNvGrpSpPr/>
            <p:nvPr/>
          </p:nvGrpSpPr>
          <p:grpSpPr>
            <a:xfrm>
              <a:off x="5904571" y="2146296"/>
              <a:ext cx="355127" cy="326078"/>
              <a:chOff x="4798486" y="1937970"/>
              <a:chExt cx="409038" cy="406379"/>
            </a:xfrm>
          </p:grpSpPr>
          <p:sp>
            <p:nvSpPr>
              <p:cNvPr id="19" name="Google Shape;590;p22">
                <a:extLst>
                  <a:ext uri="{FF2B5EF4-FFF2-40B4-BE49-F238E27FC236}">
                    <a16:creationId xmlns:a16="http://schemas.microsoft.com/office/drawing/2014/main" id="{1736DF45-2F3E-E2FA-CD27-B6AC3D74C28C}"/>
                  </a:ext>
                </a:extLst>
              </p:cNvPr>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91;p22">
                <a:extLst>
                  <a:ext uri="{FF2B5EF4-FFF2-40B4-BE49-F238E27FC236}">
                    <a16:creationId xmlns:a16="http://schemas.microsoft.com/office/drawing/2014/main" id="{702A04A9-EE20-242D-69FF-29EFC9F6087A}"/>
                  </a:ext>
                </a:extLst>
              </p:cNvPr>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92;p22">
                <a:extLst>
                  <a:ext uri="{FF2B5EF4-FFF2-40B4-BE49-F238E27FC236}">
                    <a16:creationId xmlns:a16="http://schemas.microsoft.com/office/drawing/2014/main" id="{F11176FD-6238-8F61-E77F-62ECB78EB635}"/>
                  </a:ext>
                </a:extLst>
              </p:cNvPr>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93;p22">
                <a:extLst>
                  <a:ext uri="{FF2B5EF4-FFF2-40B4-BE49-F238E27FC236}">
                    <a16:creationId xmlns:a16="http://schemas.microsoft.com/office/drawing/2014/main" id="{02E9EDBF-A1E1-6435-97DA-D207E3FD506E}"/>
                  </a:ext>
                </a:extLst>
              </p:cNvPr>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1160483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76;p22">
            <a:extLst>
              <a:ext uri="{FF2B5EF4-FFF2-40B4-BE49-F238E27FC236}">
                <a16:creationId xmlns:a16="http://schemas.microsoft.com/office/drawing/2014/main" id="{68233FDE-4255-8A56-C8E0-713138FD72B9}"/>
              </a:ext>
            </a:extLst>
          </p:cNvPr>
          <p:cNvSpPr txBox="1"/>
          <p:nvPr/>
        </p:nvSpPr>
        <p:spPr>
          <a:xfrm>
            <a:off x="649650" y="552450"/>
            <a:ext cx="1872570"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a:t>
            </a:r>
            <a:endParaRPr sz="3000" b="1">
              <a:solidFill>
                <a:schemeClr val="accent2"/>
              </a:solidFill>
              <a:latin typeface="Oswald"/>
              <a:ea typeface="Oswald"/>
              <a:cs typeface="Oswald"/>
              <a:sym typeface="Oswald"/>
            </a:endParaRPr>
          </a:p>
        </p:txBody>
      </p:sp>
      <p:sp>
        <p:nvSpPr>
          <p:cNvPr id="5" name="TextBox 4">
            <a:extLst>
              <a:ext uri="{FF2B5EF4-FFF2-40B4-BE49-F238E27FC236}">
                <a16:creationId xmlns:a16="http://schemas.microsoft.com/office/drawing/2014/main" id="{DF797818-6B9B-30A1-4ED6-D141307A3B99}"/>
              </a:ext>
            </a:extLst>
          </p:cNvPr>
          <p:cNvSpPr txBox="1"/>
          <p:nvPr/>
        </p:nvSpPr>
        <p:spPr>
          <a:xfrm>
            <a:off x="1632032" y="2128472"/>
            <a:ext cx="5761799" cy="1631216"/>
          </a:xfrm>
          <a:prstGeom prst="rect">
            <a:avLst/>
          </a:prstGeom>
          <a:noFill/>
        </p:spPr>
        <p:txBody>
          <a:bodyPr wrap="square">
            <a:spAutoFit/>
          </a:bodyPr>
          <a:lstStyle/>
          <a:p>
            <a:pPr marL="0" lvl="0" indent="0" algn="ctr" rtl="0">
              <a:spcBef>
                <a:spcPts val="0"/>
              </a:spcBef>
              <a:spcAft>
                <a:spcPts val="0"/>
              </a:spcAft>
              <a:buNone/>
            </a:pPr>
            <a:r>
              <a:rPr lang="vi-VN" sz="2000" b="1">
                <a:solidFill>
                  <a:schemeClr val="dk2"/>
                </a:solidFill>
                <a:latin typeface="Oswald"/>
                <a:ea typeface="Oswald"/>
                <a:cs typeface="Oswald"/>
                <a:sym typeface="Oswald"/>
              </a:rPr>
              <a:t>Thuật toán DStream hoạt động bằng cách lặp qua mỗi phần tử trong tập dữ liệu và cập nhật một tập hợp các tập con thỏa mãn ràng buộc kích thước và ràng buộc nhiễu. Tập hợp này được gọi là tập hợp các tập con tiềm năng.</a:t>
            </a:r>
            <a:endParaRPr lang="en-US" sz="2000" b="1">
              <a:solidFill>
                <a:schemeClr val="dk2"/>
              </a:solidFill>
              <a:latin typeface="Oswald"/>
              <a:ea typeface="Oswald"/>
              <a:cs typeface="Oswald"/>
              <a:sym typeface="Oswald"/>
            </a:endParaRPr>
          </a:p>
        </p:txBody>
      </p:sp>
      <p:grpSp>
        <p:nvGrpSpPr>
          <p:cNvPr id="6" name="Google Shape;586;p22">
            <a:extLst>
              <a:ext uri="{FF2B5EF4-FFF2-40B4-BE49-F238E27FC236}">
                <a16:creationId xmlns:a16="http://schemas.microsoft.com/office/drawing/2014/main" id="{C3AAB377-35B1-487D-53B4-FCA8BAD62254}"/>
              </a:ext>
            </a:extLst>
          </p:cNvPr>
          <p:cNvGrpSpPr/>
          <p:nvPr/>
        </p:nvGrpSpPr>
        <p:grpSpPr>
          <a:xfrm>
            <a:off x="-2817263" y="759620"/>
            <a:ext cx="3330217" cy="3009766"/>
            <a:chOff x="991075" y="1881675"/>
            <a:chExt cx="737100" cy="737100"/>
          </a:xfrm>
        </p:grpSpPr>
        <p:sp>
          <p:nvSpPr>
            <p:cNvPr id="7" name="Google Shape;587;p22">
              <a:extLst>
                <a:ext uri="{FF2B5EF4-FFF2-40B4-BE49-F238E27FC236}">
                  <a16:creationId xmlns:a16="http://schemas.microsoft.com/office/drawing/2014/main" id="{DDC26E0A-ACD3-CA54-EA30-8E21AD00EB29}"/>
                </a:ext>
              </a:extLst>
            </p:cNvPr>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88;p22">
              <a:extLst>
                <a:ext uri="{FF2B5EF4-FFF2-40B4-BE49-F238E27FC236}">
                  <a16:creationId xmlns:a16="http://schemas.microsoft.com/office/drawing/2014/main" id="{7902DB06-05AC-DC69-1938-7BC0CD9F112F}"/>
                </a:ext>
              </a:extLst>
            </p:cNvPr>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581;p22">
            <a:extLst>
              <a:ext uri="{FF2B5EF4-FFF2-40B4-BE49-F238E27FC236}">
                <a16:creationId xmlns:a16="http://schemas.microsoft.com/office/drawing/2014/main" id="{B682E2D6-7DAD-4755-7137-E69B8660C156}"/>
              </a:ext>
            </a:extLst>
          </p:cNvPr>
          <p:cNvSpPr/>
          <p:nvPr/>
        </p:nvSpPr>
        <p:spPr>
          <a:xfrm>
            <a:off x="8512909" y="1226534"/>
            <a:ext cx="3753212" cy="3173391"/>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8327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grpSp>
        <p:nvGrpSpPr>
          <p:cNvPr id="715" name="Google Shape;715;p25"/>
          <p:cNvGrpSpPr/>
          <p:nvPr/>
        </p:nvGrpSpPr>
        <p:grpSpPr>
          <a:xfrm>
            <a:off x="299286" y="189025"/>
            <a:ext cx="133205" cy="119344"/>
            <a:chOff x="222150" y="185025"/>
            <a:chExt cx="170100" cy="152400"/>
          </a:xfrm>
        </p:grpSpPr>
        <p:cxnSp>
          <p:nvCxnSpPr>
            <p:cNvPr id="716" name="Google Shape;716;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7" name="Google Shape;717;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19" name="Google Shape;719;p25"/>
          <p:cNvGrpSpPr/>
          <p:nvPr/>
        </p:nvGrpSpPr>
        <p:grpSpPr>
          <a:xfrm>
            <a:off x="286625" y="3999999"/>
            <a:ext cx="145867" cy="958251"/>
            <a:chOff x="286625" y="3923799"/>
            <a:chExt cx="145867" cy="958251"/>
          </a:xfrm>
        </p:grpSpPr>
        <p:sp>
          <p:nvSpPr>
            <p:cNvPr id="720" name="Google Shape;720;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25"/>
            <p:cNvGrpSpPr/>
            <p:nvPr/>
          </p:nvGrpSpPr>
          <p:grpSpPr>
            <a:xfrm>
              <a:off x="298112" y="4342643"/>
              <a:ext cx="110182" cy="126862"/>
              <a:chOff x="281100" y="2027800"/>
              <a:chExt cx="140700" cy="162000"/>
            </a:xfrm>
          </p:grpSpPr>
          <p:sp>
            <p:nvSpPr>
              <p:cNvPr id="722" name="Google Shape;722;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5"/>
              <p:cNvGrpSpPr/>
              <p:nvPr/>
            </p:nvGrpSpPr>
            <p:grpSpPr>
              <a:xfrm>
                <a:off x="308875" y="2088450"/>
                <a:ext cx="85200" cy="40700"/>
                <a:chOff x="308875" y="2087000"/>
                <a:chExt cx="85200" cy="40700"/>
              </a:xfrm>
            </p:grpSpPr>
            <p:cxnSp>
              <p:nvCxnSpPr>
                <p:cNvPr id="724" name="Google Shape;724;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6" name="Google Shape;726;p25"/>
            <p:cNvGrpSpPr/>
            <p:nvPr/>
          </p:nvGrpSpPr>
          <p:grpSpPr>
            <a:xfrm>
              <a:off x="286625" y="3923799"/>
              <a:ext cx="133200" cy="133200"/>
              <a:chOff x="286625" y="3648899"/>
              <a:chExt cx="133200" cy="133200"/>
            </a:xfrm>
          </p:grpSpPr>
          <p:sp>
            <p:nvSpPr>
              <p:cNvPr id="727" name="Google Shape;727;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9" name="Google Shape;729;p2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0" name="Google Shape;730;p2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25"/>
          <p:cNvGrpSpPr/>
          <p:nvPr/>
        </p:nvGrpSpPr>
        <p:grpSpPr>
          <a:xfrm>
            <a:off x="7819199" y="752550"/>
            <a:ext cx="604800" cy="147600"/>
            <a:chOff x="7688649" y="828750"/>
            <a:chExt cx="604800" cy="147600"/>
          </a:xfrm>
        </p:grpSpPr>
        <p:sp>
          <p:nvSpPr>
            <p:cNvPr id="735" name="Google Shape;735;p2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 name="Google Shape;738;p25"/>
          <p:cNvSpPr txBox="1"/>
          <p:nvPr/>
        </p:nvSpPr>
        <p:spPr>
          <a:xfrm>
            <a:off x="666899" y="2668145"/>
            <a:ext cx="2075101" cy="46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000" b="1">
                <a:solidFill>
                  <a:schemeClr val="dk2"/>
                </a:solidFill>
                <a:latin typeface="Oswald"/>
                <a:ea typeface="Oswald"/>
                <a:cs typeface="Oswald"/>
                <a:sym typeface="Oswald"/>
              </a:rPr>
              <a:t>D Stream với f (o) đã biết</a:t>
            </a:r>
            <a:endParaRPr sz="2000" b="1">
              <a:solidFill>
                <a:schemeClr val="dk2"/>
              </a:solidFill>
              <a:latin typeface="Oswald"/>
              <a:ea typeface="Oswald"/>
              <a:cs typeface="Oswald"/>
              <a:sym typeface="Oswald"/>
            </a:endParaRPr>
          </a:p>
        </p:txBody>
      </p:sp>
      <p:sp>
        <p:nvSpPr>
          <p:cNvPr id="739" name="Google Shape;739;p25"/>
          <p:cNvSpPr txBox="1"/>
          <p:nvPr/>
        </p:nvSpPr>
        <p:spPr>
          <a:xfrm>
            <a:off x="3657000" y="2175225"/>
            <a:ext cx="1830000" cy="46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Oswald"/>
                <a:ea typeface="Oswald"/>
                <a:cs typeface="Oswald"/>
                <a:sym typeface="Oswald"/>
              </a:rPr>
              <a:t>D Stream</a:t>
            </a:r>
            <a:endParaRPr sz="2000" b="1">
              <a:solidFill>
                <a:schemeClr val="dk2"/>
              </a:solidFill>
              <a:latin typeface="Oswald"/>
              <a:ea typeface="Oswald"/>
              <a:cs typeface="Oswald"/>
              <a:sym typeface="Oswald"/>
            </a:endParaRPr>
          </a:p>
        </p:txBody>
      </p:sp>
      <p:sp>
        <p:nvSpPr>
          <p:cNvPr id="740" name="Google Shape;740;p25"/>
          <p:cNvSpPr txBox="1"/>
          <p:nvPr/>
        </p:nvSpPr>
        <p:spPr>
          <a:xfrm>
            <a:off x="6328552" y="2667088"/>
            <a:ext cx="2014371" cy="46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000" b="1">
                <a:solidFill>
                  <a:schemeClr val="dk2"/>
                </a:solidFill>
                <a:latin typeface="Oswald"/>
                <a:ea typeface="Oswald"/>
                <a:cs typeface="Oswald"/>
                <a:sym typeface="Oswald"/>
              </a:rPr>
              <a:t>D Stream với f (o) </a:t>
            </a:r>
            <a:r>
              <a:rPr lang="en-US" sz="2000" b="1">
                <a:solidFill>
                  <a:schemeClr val="dk2"/>
                </a:solidFill>
                <a:latin typeface="Oswald"/>
                <a:ea typeface="Oswald"/>
                <a:cs typeface="Oswald"/>
                <a:sym typeface="Oswald"/>
              </a:rPr>
              <a:t>chưa</a:t>
            </a:r>
            <a:r>
              <a:rPr lang="vi-VN" sz="2000" b="1">
                <a:solidFill>
                  <a:schemeClr val="dk2"/>
                </a:solidFill>
                <a:latin typeface="Oswald"/>
                <a:ea typeface="Oswald"/>
                <a:cs typeface="Oswald"/>
                <a:sym typeface="Oswald"/>
              </a:rPr>
              <a:t> biết</a:t>
            </a:r>
          </a:p>
        </p:txBody>
      </p:sp>
      <p:sp>
        <p:nvSpPr>
          <p:cNvPr id="746" name="Google Shape;746;p25"/>
          <p:cNvSpPr txBox="1"/>
          <p:nvPr/>
        </p:nvSpPr>
        <p:spPr>
          <a:xfrm>
            <a:off x="1268625" y="3214688"/>
            <a:ext cx="836400" cy="51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2"/>
                </a:solidFill>
                <a:latin typeface="Oswald"/>
                <a:ea typeface="Oswald"/>
                <a:cs typeface="Oswald"/>
                <a:sym typeface="Oswald"/>
              </a:rPr>
              <a:t>01</a:t>
            </a:r>
            <a:endParaRPr sz="3000" b="1">
              <a:solidFill>
                <a:schemeClr val="lt2"/>
              </a:solidFill>
              <a:latin typeface="Oswald"/>
              <a:ea typeface="Oswald"/>
              <a:cs typeface="Oswald"/>
              <a:sym typeface="Oswald"/>
            </a:endParaRPr>
          </a:p>
        </p:txBody>
      </p:sp>
      <p:sp>
        <p:nvSpPr>
          <p:cNvPr id="747" name="Google Shape;747;p25"/>
          <p:cNvSpPr txBox="1"/>
          <p:nvPr/>
        </p:nvSpPr>
        <p:spPr>
          <a:xfrm>
            <a:off x="7038900" y="3214688"/>
            <a:ext cx="836400" cy="51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2"/>
                </a:solidFill>
                <a:latin typeface="Oswald"/>
                <a:ea typeface="Oswald"/>
                <a:cs typeface="Oswald"/>
                <a:sym typeface="Oswald"/>
              </a:rPr>
              <a:t>02</a:t>
            </a:r>
            <a:endParaRPr sz="3000" b="1">
              <a:solidFill>
                <a:schemeClr val="accent2"/>
              </a:solidFill>
              <a:latin typeface="Oswald"/>
              <a:ea typeface="Oswald"/>
              <a:cs typeface="Oswald"/>
              <a:sym typeface="Oswald"/>
            </a:endParaRPr>
          </a:p>
        </p:txBody>
      </p:sp>
      <p:grpSp>
        <p:nvGrpSpPr>
          <p:cNvPr id="748" name="Google Shape;748;p25"/>
          <p:cNvGrpSpPr/>
          <p:nvPr/>
        </p:nvGrpSpPr>
        <p:grpSpPr>
          <a:xfrm>
            <a:off x="4446238" y="3828502"/>
            <a:ext cx="251501" cy="352224"/>
            <a:chOff x="3936811" y="1333475"/>
            <a:chExt cx="289681" cy="405694"/>
          </a:xfrm>
        </p:grpSpPr>
        <p:sp>
          <p:nvSpPr>
            <p:cNvPr id="749" name="Google Shape;749;p25"/>
            <p:cNvSpPr/>
            <p:nvPr/>
          </p:nvSpPr>
          <p:spPr>
            <a:xfrm>
              <a:off x="4074670" y="1333475"/>
              <a:ext cx="105429" cy="193582"/>
            </a:xfrm>
            <a:custGeom>
              <a:avLst/>
              <a:gdLst/>
              <a:ahLst/>
              <a:cxnLst/>
              <a:rect l="l" t="t" r="r" b="b"/>
              <a:pathLst>
                <a:path w="3686" h="6768" extrusionOk="0">
                  <a:moveTo>
                    <a:pt x="302" y="0"/>
                  </a:moveTo>
                  <a:lnTo>
                    <a:pt x="1" y="394"/>
                  </a:lnTo>
                  <a:lnTo>
                    <a:pt x="302" y="765"/>
                  </a:lnTo>
                  <a:cubicBezTo>
                    <a:pt x="1646" y="765"/>
                    <a:pt x="2805" y="1924"/>
                    <a:pt x="2805" y="3384"/>
                  </a:cubicBezTo>
                  <a:lnTo>
                    <a:pt x="2805" y="6767"/>
                  </a:lnTo>
                  <a:lnTo>
                    <a:pt x="3686" y="6767"/>
                  </a:lnTo>
                  <a:lnTo>
                    <a:pt x="3686" y="3384"/>
                  </a:lnTo>
                  <a:cubicBezTo>
                    <a:pt x="3686" y="1437"/>
                    <a:pt x="2133"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5"/>
            <p:cNvSpPr/>
            <p:nvPr/>
          </p:nvSpPr>
          <p:spPr>
            <a:xfrm>
              <a:off x="3986520" y="1333475"/>
              <a:ext cx="96791" cy="193582"/>
            </a:xfrm>
            <a:custGeom>
              <a:avLst/>
              <a:gdLst/>
              <a:ahLst/>
              <a:cxnLst/>
              <a:rect l="l" t="t" r="r" b="b"/>
              <a:pathLst>
                <a:path w="3384" h="6768" extrusionOk="0">
                  <a:moveTo>
                    <a:pt x="3384" y="0"/>
                  </a:moveTo>
                  <a:cubicBezTo>
                    <a:pt x="1437" y="0"/>
                    <a:pt x="0" y="1437"/>
                    <a:pt x="0" y="3384"/>
                  </a:cubicBezTo>
                  <a:lnTo>
                    <a:pt x="0" y="6767"/>
                  </a:lnTo>
                  <a:lnTo>
                    <a:pt x="765" y="6767"/>
                  </a:lnTo>
                  <a:lnTo>
                    <a:pt x="765" y="3384"/>
                  </a:lnTo>
                  <a:cubicBezTo>
                    <a:pt x="765" y="1924"/>
                    <a:pt x="1924" y="765"/>
                    <a:pt x="3384" y="765"/>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5"/>
            <p:cNvSpPr/>
            <p:nvPr/>
          </p:nvSpPr>
          <p:spPr>
            <a:xfrm>
              <a:off x="4066719" y="1449455"/>
              <a:ext cx="159774" cy="289715"/>
            </a:xfrm>
            <a:custGeom>
              <a:avLst/>
              <a:gdLst/>
              <a:ahLst/>
              <a:cxnLst/>
              <a:rect l="l" t="t" r="r" b="b"/>
              <a:pathLst>
                <a:path w="5586" h="10129" extrusionOk="0">
                  <a:moveTo>
                    <a:pt x="580" y="1"/>
                  </a:moveTo>
                  <a:lnTo>
                    <a:pt x="1" y="5030"/>
                  </a:lnTo>
                  <a:lnTo>
                    <a:pt x="580" y="10128"/>
                  </a:lnTo>
                  <a:cubicBezTo>
                    <a:pt x="3384" y="10128"/>
                    <a:pt x="5586" y="7811"/>
                    <a:pt x="5586" y="5123"/>
                  </a:cubicBezTo>
                  <a:cubicBezTo>
                    <a:pt x="5586" y="2318"/>
                    <a:pt x="3384" y="1"/>
                    <a:pt x="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5"/>
            <p:cNvSpPr/>
            <p:nvPr/>
          </p:nvSpPr>
          <p:spPr>
            <a:xfrm>
              <a:off x="3936811" y="1449455"/>
              <a:ext cx="146502" cy="289715"/>
            </a:xfrm>
            <a:custGeom>
              <a:avLst/>
              <a:gdLst/>
              <a:ahLst/>
              <a:cxnLst/>
              <a:rect l="l" t="t" r="r" b="b"/>
              <a:pathLst>
                <a:path w="5122" h="10129" extrusionOk="0">
                  <a:moveTo>
                    <a:pt x="5122" y="1"/>
                  </a:moveTo>
                  <a:cubicBezTo>
                    <a:pt x="2318" y="1"/>
                    <a:pt x="0" y="2318"/>
                    <a:pt x="0" y="5123"/>
                  </a:cubicBezTo>
                  <a:cubicBezTo>
                    <a:pt x="0" y="7811"/>
                    <a:pt x="2318" y="10128"/>
                    <a:pt x="5122" y="10128"/>
                  </a:cubicBezTo>
                  <a:lnTo>
                    <a:pt x="51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5"/>
            <p:cNvSpPr/>
            <p:nvPr/>
          </p:nvSpPr>
          <p:spPr>
            <a:xfrm>
              <a:off x="4066719" y="1487924"/>
              <a:ext cx="121332" cy="212803"/>
            </a:xfrm>
            <a:custGeom>
              <a:avLst/>
              <a:gdLst/>
              <a:ahLst/>
              <a:cxnLst/>
              <a:rect l="l" t="t" r="r" b="b"/>
              <a:pathLst>
                <a:path w="4242" h="7440" extrusionOk="0">
                  <a:moveTo>
                    <a:pt x="580" y="0"/>
                  </a:moveTo>
                  <a:lnTo>
                    <a:pt x="1" y="3778"/>
                  </a:lnTo>
                  <a:lnTo>
                    <a:pt x="580" y="7439"/>
                  </a:lnTo>
                  <a:cubicBezTo>
                    <a:pt x="2596" y="7439"/>
                    <a:pt x="4242" y="5794"/>
                    <a:pt x="4242" y="3778"/>
                  </a:cubicBezTo>
                  <a:cubicBezTo>
                    <a:pt x="4242" y="1738"/>
                    <a:pt x="2596"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5"/>
            <p:cNvSpPr/>
            <p:nvPr/>
          </p:nvSpPr>
          <p:spPr>
            <a:xfrm>
              <a:off x="3977911" y="1487924"/>
              <a:ext cx="105400" cy="212803"/>
            </a:xfrm>
            <a:custGeom>
              <a:avLst/>
              <a:gdLst/>
              <a:ahLst/>
              <a:cxnLst/>
              <a:rect l="l" t="t" r="r" b="b"/>
              <a:pathLst>
                <a:path w="3685" h="7440" extrusionOk="0">
                  <a:moveTo>
                    <a:pt x="3685" y="0"/>
                  </a:moveTo>
                  <a:cubicBezTo>
                    <a:pt x="1646" y="0"/>
                    <a:pt x="0" y="1738"/>
                    <a:pt x="0" y="3778"/>
                  </a:cubicBezTo>
                  <a:cubicBezTo>
                    <a:pt x="0" y="5794"/>
                    <a:pt x="1646" y="7439"/>
                    <a:pt x="3685" y="7439"/>
                  </a:cubicBezTo>
                  <a:lnTo>
                    <a:pt x="36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5"/>
            <p:cNvSpPr/>
            <p:nvPr/>
          </p:nvSpPr>
          <p:spPr>
            <a:xfrm>
              <a:off x="4069378" y="1598612"/>
              <a:ext cx="24541" cy="44448"/>
            </a:xfrm>
            <a:custGeom>
              <a:avLst/>
              <a:gdLst/>
              <a:ahLst/>
              <a:cxnLst/>
              <a:rect l="l" t="t" r="r" b="b"/>
              <a:pathLst>
                <a:path w="858" h="1554" extrusionOk="0">
                  <a:moveTo>
                    <a:pt x="0" y="0"/>
                  </a:moveTo>
                  <a:lnTo>
                    <a:pt x="0" y="1553"/>
                  </a:lnTo>
                  <a:lnTo>
                    <a:pt x="858" y="1553"/>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5"/>
            <p:cNvSpPr/>
            <p:nvPr/>
          </p:nvSpPr>
          <p:spPr>
            <a:xfrm>
              <a:off x="4066719" y="1546242"/>
              <a:ext cx="49740" cy="66301"/>
            </a:xfrm>
            <a:custGeom>
              <a:avLst/>
              <a:gdLst/>
              <a:ahLst/>
              <a:cxnLst/>
              <a:rect l="l" t="t" r="r" b="b"/>
              <a:pathLst>
                <a:path w="1739" h="2318" extrusionOk="0">
                  <a:moveTo>
                    <a:pt x="580" y="0"/>
                  </a:moveTo>
                  <a:lnTo>
                    <a:pt x="1" y="1159"/>
                  </a:lnTo>
                  <a:lnTo>
                    <a:pt x="580" y="2318"/>
                  </a:lnTo>
                  <a:cubicBezTo>
                    <a:pt x="1159" y="2318"/>
                    <a:pt x="1739" y="1831"/>
                    <a:pt x="1739" y="1159"/>
                  </a:cubicBezTo>
                  <a:cubicBezTo>
                    <a:pt x="1739" y="487"/>
                    <a:pt x="1159"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5"/>
            <p:cNvSpPr/>
            <p:nvPr/>
          </p:nvSpPr>
          <p:spPr>
            <a:xfrm>
              <a:off x="4050158" y="1546242"/>
              <a:ext cx="33150" cy="66301"/>
            </a:xfrm>
            <a:custGeom>
              <a:avLst/>
              <a:gdLst/>
              <a:ahLst/>
              <a:cxnLst/>
              <a:rect l="l" t="t" r="r" b="b"/>
              <a:pathLst>
                <a:path w="1159" h="2318" extrusionOk="0">
                  <a:moveTo>
                    <a:pt x="1159" y="0"/>
                  </a:moveTo>
                  <a:cubicBezTo>
                    <a:pt x="487" y="0"/>
                    <a:pt x="0" y="487"/>
                    <a:pt x="0" y="1159"/>
                  </a:cubicBezTo>
                  <a:cubicBezTo>
                    <a:pt x="0" y="1831"/>
                    <a:pt x="487" y="2318"/>
                    <a:pt x="1159" y="2318"/>
                  </a:cubicBezTo>
                  <a:lnTo>
                    <a:pt x="11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25"/>
          <p:cNvGrpSpPr/>
          <p:nvPr/>
        </p:nvGrpSpPr>
        <p:grpSpPr>
          <a:xfrm>
            <a:off x="1527401" y="1591124"/>
            <a:ext cx="318842" cy="352821"/>
            <a:chOff x="490025" y="1937970"/>
            <a:chExt cx="367245" cy="406382"/>
          </a:xfrm>
        </p:grpSpPr>
        <p:sp>
          <p:nvSpPr>
            <p:cNvPr id="759" name="Google Shape;759;p25"/>
            <p:cNvSpPr/>
            <p:nvPr/>
          </p:nvSpPr>
          <p:spPr>
            <a:xfrm>
              <a:off x="779672" y="2012878"/>
              <a:ext cx="49740" cy="52400"/>
            </a:xfrm>
            <a:custGeom>
              <a:avLst/>
              <a:gdLst/>
              <a:ahLst/>
              <a:cxnLst/>
              <a:rect l="l" t="t" r="r" b="b"/>
              <a:pathLst>
                <a:path w="1739" h="1832" extrusionOk="0">
                  <a:moveTo>
                    <a:pt x="1160" y="1"/>
                  </a:moveTo>
                  <a:lnTo>
                    <a:pt x="1" y="1252"/>
                  </a:lnTo>
                  <a:lnTo>
                    <a:pt x="580" y="1831"/>
                  </a:lnTo>
                  <a:lnTo>
                    <a:pt x="1739" y="580"/>
                  </a:lnTo>
                  <a:lnTo>
                    <a:pt x="1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5"/>
            <p:cNvSpPr/>
            <p:nvPr/>
          </p:nvSpPr>
          <p:spPr>
            <a:xfrm>
              <a:off x="514537" y="2012878"/>
              <a:ext cx="53058" cy="52400"/>
            </a:xfrm>
            <a:custGeom>
              <a:avLst/>
              <a:gdLst/>
              <a:ahLst/>
              <a:cxnLst/>
              <a:rect l="l" t="t" r="r" b="b"/>
              <a:pathLst>
                <a:path w="1855" h="1832" extrusionOk="0">
                  <a:moveTo>
                    <a:pt x="696" y="1"/>
                  </a:moveTo>
                  <a:lnTo>
                    <a:pt x="1" y="580"/>
                  </a:lnTo>
                  <a:lnTo>
                    <a:pt x="1275" y="1831"/>
                  </a:lnTo>
                  <a:lnTo>
                    <a:pt x="1855" y="1252"/>
                  </a:lnTo>
                  <a:lnTo>
                    <a:pt x="6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5"/>
            <p:cNvSpPr/>
            <p:nvPr/>
          </p:nvSpPr>
          <p:spPr>
            <a:xfrm>
              <a:off x="788310" y="1987680"/>
              <a:ext cx="68961" cy="66329"/>
            </a:xfrm>
            <a:custGeom>
              <a:avLst/>
              <a:gdLst/>
              <a:ahLst/>
              <a:cxnLst/>
              <a:rect l="l" t="t" r="r" b="b"/>
              <a:pathLst>
                <a:path w="2411" h="2319" extrusionOk="0">
                  <a:moveTo>
                    <a:pt x="580" y="1"/>
                  </a:moveTo>
                  <a:lnTo>
                    <a:pt x="0" y="580"/>
                  </a:lnTo>
                  <a:lnTo>
                    <a:pt x="1831" y="2318"/>
                  </a:lnTo>
                  <a:lnTo>
                    <a:pt x="2410" y="1739"/>
                  </a:lnTo>
                  <a:lnTo>
                    <a:pt x="5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5"/>
            <p:cNvSpPr/>
            <p:nvPr/>
          </p:nvSpPr>
          <p:spPr>
            <a:xfrm>
              <a:off x="490025" y="1987680"/>
              <a:ext cx="68961" cy="66329"/>
            </a:xfrm>
            <a:custGeom>
              <a:avLst/>
              <a:gdLst/>
              <a:ahLst/>
              <a:cxnLst/>
              <a:rect l="l" t="t" r="r" b="b"/>
              <a:pathLst>
                <a:path w="2411" h="2319" extrusionOk="0">
                  <a:moveTo>
                    <a:pt x="1831" y="1"/>
                  </a:moveTo>
                  <a:lnTo>
                    <a:pt x="0" y="1739"/>
                  </a:lnTo>
                  <a:lnTo>
                    <a:pt x="580" y="2318"/>
                  </a:lnTo>
                  <a:lnTo>
                    <a:pt x="2411" y="580"/>
                  </a:lnTo>
                  <a:lnTo>
                    <a:pt x="18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5"/>
            <p:cNvSpPr/>
            <p:nvPr/>
          </p:nvSpPr>
          <p:spPr>
            <a:xfrm>
              <a:off x="658373" y="1949239"/>
              <a:ext cx="55060" cy="85550"/>
            </a:xfrm>
            <a:custGeom>
              <a:avLst/>
              <a:gdLst/>
              <a:ahLst/>
              <a:cxnLst/>
              <a:rect l="l" t="t" r="r" b="b"/>
              <a:pathLst>
                <a:path w="1925" h="2991" extrusionOk="0">
                  <a:moveTo>
                    <a:pt x="1" y="1"/>
                  </a:moveTo>
                  <a:lnTo>
                    <a:pt x="487" y="2990"/>
                  </a:lnTo>
                  <a:lnTo>
                    <a:pt x="1924" y="2990"/>
                  </a:lnTo>
                  <a:lnTo>
                    <a:pt x="19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5"/>
            <p:cNvSpPr/>
            <p:nvPr/>
          </p:nvSpPr>
          <p:spPr>
            <a:xfrm>
              <a:off x="633862" y="1949239"/>
              <a:ext cx="38470" cy="85550"/>
            </a:xfrm>
            <a:custGeom>
              <a:avLst/>
              <a:gdLst/>
              <a:ahLst/>
              <a:cxnLst/>
              <a:rect l="l" t="t" r="r" b="b"/>
              <a:pathLst>
                <a:path w="1345" h="2991" extrusionOk="0">
                  <a:moveTo>
                    <a:pt x="0" y="1"/>
                  </a:moveTo>
                  <a:lnTo>
                    <a:pt x="0" y="2990"/>
                  </a:lnTo>
                  <a:lnTo>
                    <a:pt x="1344" y="2990"/>
                  </a:lnTo>
                  <a:lnTo>
                    <a:pt x="1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5"/>
            <p:cNvSpPr/>
            <p:nvPr/>
          </p:nvSpPr>
          <p:spPr>
            <a:xfrm>
              <a:off x="658373" y="1996317"/>
              <a:ext cx="190950" cy="348035"/>
            </a:xfrm>
            <a:custGeom>
              <a:avLst/>
              <a:gdLst/>
              <a:ahLst/>
              <a:cxnLst/>
              <a:rect l="l" t="t" r="r" b="b"/>
              <a:pathLst>
                <a:path w="6676" h="12168" extrusionOk="0">
                  <a:moveTo>
                    <a:pt x="487" y="0"/>
                  </a:moveTo>
                  <a:lnTo>
                    <a:pt x="1" y="6072"/>
                  </a:lnTo>
                  <a:lnTo>
                    <a:pt x="487" y="12167"/>
                  </a:lnTo>
                  <a:cubicBezTo>
                    <a:pt x="2133" y="12167"/>
                    <a:pt x="3662" y="11588"/>
                    <a:pt x="4821" y="10429"/>
                  </a:cubicBezTo>
                  <a:cubicBezTo>
                    <a:pt x="5980" y="9270"/>
                    <a:pt x="6675" y="7718"/>
                    <a:pt x="6675" y="6072"/>
                  </a:cubicBezTo>
                  <a:cubicBezTo>
                    <a:pt x="6675" y="4450"/>
                    <a:pt x="5980" y="2897"/>
                    <a:pt x="4821" y="1738"/>
                  </a:cubicBezTo>
                  <a:cubicBezTo>
                    <a:pt x="3662" y="580"/>
                    <a:pt x="2133"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5"/>
            <p:cNvSpPr/>
            <p:nvPr/>
          </p:nvSpPr>
          <p:spPr>
            <a:xfrm>
              <a:off x="497977" y="1996317"/>
              <a:ext cx="174361" cy="348035"/>
            </a:xfrm>
            <a:custGeom>
              <a:avLst/>
              <a:gdLst/>
              <a:ahLst/>
              <a:cxnLst/>
              <a:rect l="l" t="t" r="r" b="b"/>
              <a:pathLst>
                <a:path w="6096" h="12168" extrusionOk="0">
                  <a:moveTo>
                    <a:pt x="6095" y="0"/>
                  </a:moveTo>
                  <a:cubicBezTo>
                    <a:pt x="4543" y="0"/>
                    <a:pt x="3013" y="580"/>
                    <a:pt x="1854" y="1738"/>
                  </a:cubicBezTo>
                  <a:cubicBezTo>
                    <a:pt x="696" y="2897"/>
                    <a:pt x="0" y="4450"/>
                    <a:pt x="0" y="6072"/>
                  </a:cubicBezTo>
                  <a:cubicBezTo>
                    <a:pt x="0" y="7718"/>
                    <a:pt x="696" y="9270"/>
                    <a:pt x="1854" y="10429"/>
                  </a:cubicBezTo>
                  <a:cubicBezTo>
                    <a:pt x="3013" y="11588"/>
                    <a:pt x="4543" y="12167"/>
                    <a:pt x="6095" y="12167"/>
                  </a:cubicBezTo>
                  <a:lnTo>
                    <a:pt x="60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5"/>
            <p:cNvSpPr/>
            <p:nvPr/>
          </p:nvSpPr>
          <p:spPr>
            <a:xfrm>
              <a:off x="658373" y="2153397"/>
              <a:ext cx="143871" cy="146531"/>
            </a:xfrm>
            <a:custGeom>
              <a:avLst/>
              <a:gdLst/>
              <a:ahLst/>
              <a:cxnLst/>
              <a:rect l="l" t="t" r="r" b="b"/>
              <a:pathLst>
                <a:path w="5030" h="5123" extrusionOk="0">
                  <a:moveTo>
                    <a:pt x="1" y="1"/>
                  </a:moveTo>
                  <a:lnTo>
                    <a:pt x="487" y="5122"/>
                  </a:lnTo>
                  <a:cubicBezTo>
                    <a:pt x="2990" y="5122"/>
                    <a:pt x="5030" y="3106"/>
                    <a:pt x="5030" y="5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5"/>
            <p:cNvSpPr/>
            <p:nvPr/>
          </p:nvSpPr>
          <p:spPr>
            <a:xfrm>
              <a:off x="658373" y="2043367"/>
              <a:ext cx="143871" cy="126652"/>
            </a:xfrm>
            <a:custGeom>
              <a:avLst/>
              <a:gdLst/>
              <a:ahLst/>
              <a:cxnLst/>
              <a:rect l="l" t="t" r="r" b="b"/>
              <a:pathLst>
                <a:path w="5030" h="4428" extrusionOk="0">
                  <a:moveTo>
                    <a:pt x="487" y="1"/>
                  </a:moveTo>
                  <a:lnTo>
                    <a:pt x="1" y="4427"/>
                  </a:lnTo>
                  <a:lnTo>
                    <a:pt x="5030" y="4427"/>
                  </a:lnTo>
                  <a:cubicBezTo>
                    <a:pt x="5030" y="1924"/>
                    <a:pt x="2990"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5"/>
            <p:cNvSpPr/>
            <p:nvPr/>
          </p:nvSpPr>
          <p:spPr>
            <a:xfrm>
              <a:off x="667011" y="1937970"/>
              <a:ext cx="71592" cy="25227"/>
            </a:xfrm>
            <a:custGeom>
              <a:avLst/>
              <a:gdLst/>
              <a:ahLst/>
              <a:cxnLst/>
              <a:rect l="l" t="t" r="r" b="b"/>
              <a:pathLst>
                <a:path w="2503" h="882" extrusionOk="0">
                  <a:moveTo>
                    <a:pt x="185" y="1"/>
                  </a:moveTo>
                  <a:lnTo>
                    <a:pt x="0" y="395"/>
                  </a:lnTo>
                  <a:lnTo>
                    <a:pt x="185" y="882"/>
                  </a:lnTo>
                  <a:lnTo>
                    <a:pt x="2503" y="882"/>
                  </a:lnTo>
                  <a:lnTo>
                    <a:pt x="25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5"/>
            <p:cNvSpPr/>
            <p:nvPr/>
          </p:nvSpPr>
          <p:spPr>
            <a:xfrm>
              <a:off x="608664" y="1937970"/>
              <a:ext cx="63669" cy="25227"/>
            </a:xfrm>
            <a:custGeom>
              <a:avLst/>
              <a:gdLst/>
              <a:ahLst/>
              <a:cxnLst/>
              <a:rect l="l" t="t" r="r" b="b"/>
              <a:pathLst>
                <a:path w="2226" h="882" extrusionOk="0">
                  <a:moveTo>
                    <a:pt x="1" y="1"/>
                  </a:moveTo>
                  <a:lnTo>
                    <a:pt x="1" y="882"/>
                  </a:lnTo>
                  <a:lnTo>
                    <a:pt x="2225" y="882"/>
                  </a:lnTo>
                  <a:lnTo>
                    <a:pt x="22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5"/>
            <p:cNvSpPr/>
            <p:nvPr/>
          </p:nvSpPr>
          <p:spPr>
            <a:xfrm>
              <a:off x="545026" y="2043367"/>
              <a:ext cx="127310" cy="256564"/>
            </a:xfrm>
            <a:custGeom>
              <a:avLst/>
              <a:gdLst/>
              <a:ahLst/>
              <a:cxnLst/>
              <a:rect l="l" t="t" r="r" b="b"/>
              <a:pathLst>
                <a:path w="4451" h="8970" extrusionOk="0">
                  <a:moveTo>
                    <a:pt x="4450" y="1"/>
                  </a:moveTo>
                  <a:cubicBezTo>
                    <a:pt x="2040" y="1"/>
                    <a:pt x="1" y="1924"/>
                    <a:pt x="1" y="4427"/>
                  </a:cubicBezTo>
                  <a:cubicBezTo>
                    <a:pt x="1" y="6953"/>
                    <a:pt x="2040" y="8969"/>
                    <a:pt x="4450" y="8969"/>
                  </a:cubicBezTo>
                  <a:lnTo>
                    <a:pt x="44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5"/>
            <p:cNvSpPr/>
            <p:nvPr/>
          </p:nvSpPr>
          <p:spPr>
            <a:xfrm>
              <a:off x="658373" y="2134177"/>
              <a:ext cx="49740" cy="72279"/>
            </a:xfrm>
            <a:custGeom>
              <a:avLst/>
              <a:gdLst/>
              <a:ahLst/>
              <a:cxnLst/>
              <a:rect l="l" t="t" r="r" b="b"/>
              <a:pathLst>
                <a:path w="1739" h="2527" extrusionOk="0">
                  <a:moveTo>
                    <a:pt x="487" y="1"/>
                  </a:moveTo>
                  <a:lnTo>
                    <a:pt x="1" y="1252"/>
                  </a:lnTo>
                  <a:lnTo>
                    <a:pt x="487" y="2527"/>
                  </a:lnTo>
                  <a:cubicBezTo>
                    <a:pt x="1252" y="2527"/>
                    <a:pt x="1739" y="1947"/>
                    <a:pt x="1739" y="1252"/>
                  </a:cubicBezTo>
                  <a:cubicBezTo>
                    <a:pt x="1739" y="580"/>
                    <a:pt x="1252" y="1"/>
                    <a:pt x="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5"/>
            <p:cNvSpPr/>
            <p:nvPr/>
          </p:nvSpPr>
          <p:spPr>
            <a:xfrm>
              <a:off x="639153" y="2134177"/>
              <a:ext cx="33179" cy="72279"/>
            </a:xfrm>
            <a:custGeom>
              <a:avLst/>
              <a:gdLst/>
              <a:ahLst/>
              <a:cxnLst/>
              <a:rect l="l" t="t" r="r" b="b"/>
              <a:pathLst>
                <a:path w="1160" h="2527" extrusionOk="0">
                  <a:moveTo>
                    <a:pt x="1159" y="1"/>
                  </a:moveTo>
                  <a:cubicBezTo>
                    <a:pt x="487" y="1"/>
                    <a:pt x="1" y="580"/>
                    <a:pt x="1" y="1252"/>
                  </a:cubicBezTo>
                  <a:cubicBezTo>
                    <a:pt x="1" y="1947"/>
                    <a:pt x="487" y="2527"/>
                    <a:pt x="1159" y="2527"/>
                  </a:cubicBezTo>
                  <a:lnTo>
                    <a:pt x="1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25"/>
          <p:cNvGrpSpPr/>
          <p:nvPr/>
        </p:nvGrpSpPr>
        <p:grpSpPr>
          <a:xfrm>
            <a:off x="7180078" y="1636867"/>
            <a:ext cx="355099" cy="355100"/>
            <a:chOff x="7383596" y="2545811"/>
            <a:chExt cx="409006" cy="409007"/>
          </a:xfrm>
        </p:grpSpPr>
        <p:sp>
          <p:nvSpPr>
            <p:cNvPr id="775" name="Google Shape;775;p25"/>
            <p:cNvSpPr/>
            <p:nvPr/>
          </p:nvSpPr>
          <p:spPr>
            <a:xfrm>
              <a:off x="7435966" y="2844097"/>
              <a:ext cx="151822" cy="110720"/>
            </a:xfrm>
            <a:custGeom>
              <a:avLst/>
              <a:gdLst/>
              <a:ahLst/>
              <a:cxnLst/>
              <a:rect l="l" t="t" r="r" b="b"/>
              <a:pathLst>
                <a:path w="5308" h="3871" extrusionOk="0">
                  <a:moveTo>
                    <a:pt x="2804" y="0"/>
                  </a:moveTo>
                  <a:lnTo>
                    <a:pt x="0" y="1460"/>
                  </a:lnTo>
                  <a:cubicBezTo>
                    <a:pt x="1344" y="2897"/>
                    <a:pt x="3198" y="3870"/>
                    <a:pt x="5307" y="3870"/>
                  </a:cubicBezTo>
                  <a:lnTo>
                    <a:pt x="28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5"/>
            <p:cNvSpPr/>
            <p:nvPr/>
          </p:nvSpPr>
          <p:spPr>
            <a:xfrm>
              <a:off x="7383596" y="2733380"/>
              <a:ext cx="118672" cy="152509"/>
            </a:xfrm>
            <a:custGeom>
              <a:avLst/>
              <a:gdLst/>
              <a:ahLst/>
              <a:cxnLst/>
              <a:rect l="l" t="t" r="r" b="b"/>
              <a:pathLst>
                <a:path w="4149" h="5332" extrusionOk="0">
                  <a:moveTo>
                    <a:pt x="4056" y="1"/>
                  </a:moveTo>
                  <a:lnTo>
                    <a:pt x="0" y="580"/>
                  </a:lnTo>
                  <a:cubicBezTo>
                    <a:pt x="0" y="2434"/>
                    <a:pt x="672" y="4056"/>
                    <a:pt x="1831" y="5331"/>
                  </a:cubicBezTo>
                  <a:cubicBezTo>
                    <a:pt x="2503" y="4937"/>
                    <a:pt x="3291" y="4636"/>
                    <a:pt x="4149" y="4358"/>
                  </a:cubicBezTo>
                  <a:lnTo>
                    <a:pt x="40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5"/>
            <p:cNvSpPr/>
            <p:nvPr/>
          </p:nvSpPr>
          <p:spPr>
            <a:xfrm>
              <a:off x="7383596" y="2614741"/>
              <a:ext cx="140553" cy="135261"/>
            </a:xfrm>
            <a:custGeom>
              <a:avLst/>
              <a:gdLst/>
              <a:ahLst/>
              <a:cxnLst/>
              <a:rect l="l" t="t" r="r" b="b"/>
              <a:pathLst>
                <a:path w="4914" h="4729" extrusionOk="0">
                  <a:moveTo>
                    <a:pt x="1831" y="1"/>
                  </a:moveTo>
                  <a:cubicBezTo>
                    <a:pt x="672" y="1252"/>
                    <a:pt x="0" y="2897"/>
                    <a:pt x="0" y="4728"/>
                  </a:cubicBezTo>
                  <a:lnTo>
                    <a:pt x="3476" y="4728"/>
                  </a:lnTo>
                  <a:lnTo>
                    <a:pt x="4913" y="394"/>
                  </a:lnTo>
                  <a:lnTo>
                    <a:pt x="18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5"/>
            <p:cNvSpPr/>
            <p:nvPr/>
          </p:nvSpPr>
          <p:spPr>
            <a:xfrm>
              <a:off x="7435966" y="2545811"/>
              <a:ext cx="151822" cy="96791"/>
            </a:xfrm>
            <a:custGeom>
              <a:avLst/>
              <a:gdLst/>
              <a:ahLst/>
              <a:cxnLst/>
              <a:rect l="l" t="t" r="r" b="b"/>
              <a:pathLst>
                <a:path w="5308" h="3384" extrusionOk="0">
                  <a:moveTo>
                    <a:pt x="5307" y="0"/>
                  </a:moveTo>
                  <a:cubicBezTo>
                    <a:pt x="3198" y="0"/>
                    <a:pt x="1344" y="974"/>
                    <a:pt x="0" y="2411"/>
                  </a:cubicBezTo>
                  <a:cubicBezTo>
                    <a:pt x="672" y="2804"/>
                    <a:pt x="1460" y="3083"/>
                    <a:pt x="2318" y="3384"/>
                  </a:cubicBezTo>
                  <a:lnTo>
                    <a:pt x="53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5"/>
            <p:cNvSpPr/>
            <p:nvPr/>
          </p:nvSpPr>
          <p:spPr>
            <a:xfrm>
              <a:off x="7587753" y="2844097"/>
              <a:ext cx="151822" cy="110720"/>
            </a:xfrm>
            <a:custGeom>
              <a:avLst/>
              <a:gdLst/>
              <a:ahLst/>
              <a:cxnLst/>
              <a:rect l="l" t="t" r="r" b="b"/>
              <a:pathLst>
                <a:path w="5308" h="3871" extrusionOk="0">
                  <a:moveTo>
                    <a:pt x="2526" y="0"/>
                  </a:moveTo>
                  <a:lnTo>
                    <a:pt x="0" y="3870"/>
                  </a:lnTo>
                  <a:cubicBezTo>
                    <a:pt x="2132" y="3870"/>
                    <a:pt x="3963" y="2897"/>
                    <a:pt x="5307" y="1460"/>
                  </a:cubicBezTo>
                  <a:lnTo>
                    <a:pt x="2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5"/>
            <p:cNvSpPr/>
            <p:nvPr/>
          </p:nvSpPr>
          <p:spPr>
            <a:xfrm>
              <a:off x="7673243" y="2733380"/>
              <a:ext cx="119358" cy="152509"/>
            </a:xfrm>
            <a:custGeom>
              <a:avLst/>
              <a:gdLst/>
              <a:ahLst/>
              <a:cxnLst/>
              <a:rect l="l" t="t" r="r" b="b"/>
              <a:pathLst>
                <a:path w="4173" h="5332" extrusionOk="0">
                  <a:moveTo>
                    <a:pt x="117" y="1"/>
                  </a:moveTo>
                  <a:lnTo>
                    <a:pt x="1" y="4358"/>
                  </a:lnTo>
                  <a:cubicBezTo>
                    <a:pt x="881" y="4636"/>
                    <a:pt x="1646" y="4937"/>
                    <a:pt x="2318" y="5331"/>
                  </a:cubicBezTo>
                  <a:cubicBezTo>
                    <a:pt x="3477" y="4056"/>
                    <a:pt x="4172" y="2434"/>
                    <a:pt x="4172" y="580"/>
                  </a:cubicBezTo>
                  <a:lnTo>
                    <a:pt x="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5"/>
            <p:cNvSpPr/>
            <p:nvPr/>
          </p:nvSpPr>
          <p:spPr>
            <a:xfrm>
              <a:off x="7651363" y="2614741"/>
              <a:ext cx="141239" cy="135261"/>
            </a:xfrm>
            <a:custGeom>
              <a:avLst/>
              <a:gdLst/>
              <a:ahLst/>
              <a:cxnLst/>
              <a:rect l="l" t="t" r="r" b="b"/>
              <a:pathLst>
                <a:path w="4938" h="4729" extrusionOk="0">
                  <a:moveTo>
                    <a:pt x="3083" y="1"/>
                  </a:moveTo>
                  <a:lnTo>
                    <a:pt x="1" y="394"/>
                  </a:lnTo>
                  <a:lnTo>
                    <a:pt x="1461" y="4728"/>
                  </a:lnTo>
                  <a:lnTo>
                    <a:pt x="4937" y="4728"/>
                  </a:lnTo>
                  <a:cubicBezTo>
                    <a:pt x="4937" y="2897"/>
                    <a:pt x="4242" y="1252"/>
                    <a:pt x="3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5"/>
            <p:cNvSpPr/>
            <p:nvPr/>
          </p:nvSpPr>
          <p:spPr>
            <a:xfrm>
              <a:off x="7587753" y="2545811"/>
              <a:ext cx="151822" cy="96791"/>
            </a:xfrm>
            <a:custGeom>
              <a:avLst/>
              <a:gdLst/>
              <a:ahLst/>
              <a:cxnLst/>
              <a:rect l="l" t="t" r="r" b="b"/>
              <a:pathLst>
                <a:path w="5308" h="3384" extrusionOk="0">
                  <a:moveTo>
                    <a:pt x="0" y="0"/>
                  </a:moveTo>
                  <a:lnTo>
                    <a:pt x="2990" y="3384"/>
                  </a:lnTo>
                  <a:cubicBezTo>
                    <a:pt x="3870" y="3083"/>
                    <a:pt x="4635" y="2804"/>
                    <a:pt x="5307" y="2411"/>
                  </a:cubicBezTo>
                  <a:cubicBezTo>
                    <a:pt x="3963" y="974"/>
                    <a:pt x="2132"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5"/>
            <p:cNvSpPr/>
            <p:nvPr/>
          </p:nvSpPr>
          <p:spPr>
            <a:xfrm>
              <a:off x="7571165" y="2830168"/>
              <a:ext cx="102111" cy="124650"/>
            </a:xfrm>
            <a:custGeom>
              <a:avLst/>
              <a:gdLst/>
              <a:ahLst/>
              <a:cxnLst/>
              <a:rect l="l" t="t" r="r" b="b"/>
              <a:pathLst>
                <a:path w="3570" h="4358" extrusionOk="0">
                  <a:moveTo>
                    <a:pt x="1" y="0"/>
                  </a:moveTo>
                  <a:lnTo>
                    <a:pt x="580" y="4357"/>
                  </a:lnTo>
                  <a:cubicBezTo>
                    <a:pt x="1739" y="4357"/>
                    <a:pt x="2898" y="2990"/>
                    <a:pt x="3570" y="974"/>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5"/>
            <p:cNvSpPr/>
            <p:nvPr/>
          </p:nvSpPr>
          <p:spPr>
            <a:xfrm>
              <a:off x="7571165" y="2733380"/>
              <a:ext cx="121990" cy="124650"/>
            </a:xfrm>
            <a:custGeom>
              <a:avLst/>
              <a:gdLst/>
              <a:ahLst/>
              <a:cxnLst/>
              <a:rect l="l" t="t" r="r" b="b"/>
              <a:pathLst>
                <a:path w="4265" h="4358" extrusionOk="0">
                  <a:moveTo>
                    <a:pt x="1" y="1"/>
                  </a:moveTo>
                  <a:lnTo>
                    <a:pt x="580" y="3964"/>
                  </a:lnTo>
                  <a:cubicBezTo>
                    <a:pt x="1646" y="3964"/>
                    <a:pt x="2712" y="4172"/>
                    <a:pt x="3570" y="4358"/>
                  </a:cubicBezTo>
                  <a:cubicBezTo>
                    <a:pt x="3964" y="3292"/>
                    <a:pt x="4265" y="1948"/>
                    <a:pt x="4265" y="5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5"/>
            <p:cNvSpPr/>
            <p:nvPr/>
          </p:nvSpPr>
          <p:spPr>
            <a:xfrm>
              <a:off x="7571165" y="2637279"/>
              <a:ext cx="121990" cy="112722"/>
            </a:xfrm>
            <a:custGeom>
              <a:avLst/>
              <a:gdLst/>
              <a:ahLst/>
              <a:cxnLst/>
              <a:rect l="l" t="t" r="r" b="b"/>
              <a:pathLst>
                <a:path w="4265" h="3941" extrusionOk="0">
                  <a:moveTo>
                    <a:pt x="1" y="0"/>
                  </a:moveTo>
                  <a:lnTo>
                    <a:pt x="580" y="3940"/>
                  </a:lnTo>
                  <a:lnTo>
                    <a:pt x="4265" y="3940"/>
                  </a:lnTo>
                  <a:cubicBezTo>
                    <a:pt x="4265" y="2503"/>
                    <a:pt x="3964" y="1252"/>
                    <a:pt x="3570" y="186"/>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5"/>
            <p:cNvSpPr/>
            <p:nvPr/>
          </p:nvSpPr>
          <p:spPr>
            <a:xfrm>
              <a:off x="7571165" y="2545811"/>
              <a:ext cx="102111" cy="108060"/>
            </a:xfrm>
            <a:custGeom>
              <a:avLst/>
              <a:gdLst/>
              <a:ahLst/>
              <a:cxnLst/>
              <a:rect l="l" t="t" r="r" b="b"/>
              <a:pathLst>
                <a:path w="3570" h="3778" extrusionOk="0">
                  <a:moveTo>
                    <a:pt x="580" y="0"/>
                  </a:moveTo>
                  <a:lnTo>
                    <a:pt x="1" y="1924"/>
                  </a:lnTo>
                  <a:lnTo>
                    <a:pt x="580" y="3778"/>
                  </a:lnTo>
                  <a:cubicBezTo>
                    <a:pt x="1646" y="3778"/>
                    <a:pt x="2712" y="3569"/>
                    <a:pt x="3570" y="3384"/>
                  </a:cubicBezTo>
                  <a:cubicBezTo>
                    <a:pt x="2898" y="1344"/>
                    <a:pt x="1739"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5"/>
            <p:cNvSpPr/>
            <p:nvPr/>
          </p:nvSpPr>
          <p:spPr>
            <a:xfrm>
              <a:off x="7502235" y="2846729"/>
              <a:ext cx="85550" cy="108089"/>
            </a:xfrm>
            <a:custGeom>
              <a:avLst/>
              <a:gdLst/>
              <a:ahLst/>
              <a:cxnLst/>
              <a:rect l="l" t="t" r="r" b="b"/>
              <a:pathLst>
                <a:path w="2991" h="3779" extrusionOk="0">
                  <a:moveTo>
                    <a:pt x="2990" y="1"/>
                  </a:moveTo>
                  <a:cubicBezTo>
                    <a:pt x="1924" y="1"/>
                    <a:pt x="881" y="209"/>
                    <a:pt x="1" y="395"/>
                  </a:cubicBezTo>
                  <a:cubicBezTo>
                    <a:pt x="673" y="2411"/>
                    <a:pt x="1831" y="3778"/>
                    <a:pt x="2990" y="3778"/>
                  </a:cubicBezTo>
                  <a:lnTo>
                    <a:pt x="29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5"/>
            <p:cNvSpPr/>
            <p:nvPr/>
          </p:nvSpPr>
          <p:spPr>
            <a:xfrm>
              <a:off x="7483015" y="2749969"/>
              <a:ext cx="104771" cy="108060"/>
            </a:xfrm>
            <a:custGeom>
              <a:avLst/>
              <a:gdLst/>
              <a:ahLst/>
              <a:cxnLst/>
              <a:rect l="l" t="t" r="r" b="b"/>
              <a:pathLst>
                <a:path w="3663" h="3778" extrusionOk="0">
                  <a:moveTo>
                    <a:pt x="0" y="0"/>
                  </a:moveTo>
                  <a:cubicBezTo>
                    <a:pt x="0" y="1368"/>
                    <a:pt x="279" y="2712"/>
                    <a:pt x="673" y="3778"/>
                  </a:cubicBezTo>
                  <a:cubicBezTo>
                    <a:pt x="1553" y="3592"/>
                    <a:pt x="2596" y="3384"/>
                    <a:pt x="3662" y="3384"/>
                  </a:cubicBez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5"/>
            <p:cNvSpPr/>
            <p:nvPr/>
          </p:nvSpPr>
          <p:spPr>
            <a:xfrm>
              <a:off x="7502235" y="2545811"/>
              <a:ext cx="85550" cy="108060"/>
            </a:xfrm>
            <a:custGeom>
              <a:avLst/>
              <a:gdLst/>
              <a:ahLst/>
              <a:cxnLst/>
              <a:rect l="l" t="t" r="r" b="b"/>
              <a:pathLst>
                <a:path w="2991" h="3778" extrusionOk="0">
                  <a:moveTo>
                    <a:pt x="2990" y="0"/>
                  </a:moveTo>
                  <a:cubicBezTo>
                    <a:pt x="1831" y="0"/>
                    <a:pt x="673" y="1344"/>
                    <a:pt x="1" y="3384"/>
                  </a:cubicBezTo>
                  <a:cubicBezTo>
                    <a:pt x="881" y="3569"/>
                    <a:pt x="1924" y="3778"/>
                    <a:pt x="2990" y="3778"/>
                  </a:cubicBezTo>
                  <a:lnTo>
                    <a:pt x="29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5"/>
            <p:cNvSpPr/>
            <p:nvPr/>
          </p:nvSpPr>
          <p:spPr>
            <a:xfrm>
              <a:off x="7483015" y="2642570"/>
              <a:ext cx="104771" cy="107431"/>
            </a:xfrm>
            <a:custGeom>
              <a:avLst/>
              <a:gdLst/>
              <a:ahLst/>
              <a:cxnLst/>
              <a:rect l="l" t="t" r="r" b="b"/>
              <a:pathLst>
                <a:path w="3663" h="3756" extrusionOk="0">
                  <a:moveTo>
                    <a:pt x="673" y="1"/>
                  </a:moveTo>
                  <a:cubicBezTo>
                    <a:pt x="279" y="1067"/>
                    <a:pt x="0" y="2318"/>
                    <a:pt x="0" y="3755"/>
                  </a:cubicBezTo>
                  <a:lnTo>
                    <a:pt x="3662" y="3755"/>
                  </a:lnTo>
                  <a:lnTo>
                    <a:pt x="3662" y="395"/>
                  </a:lnTo>
                  <a:cubicBezTo>
                    <a:pt x="2596" y="395"/>
                    <a:pt x="1553" y="186"/>
                    <a:pt x="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93" name="Google Shape;793;p25"/>
          <p:cNvCxnSpPr>
            <a:stCxn id="739" idx="2"/>
          </p:cNvCxnSpPr>
          <p:nvPr/>
        </p:nvCxnSpPr>
        <p:spPr>
          <a:xfrm>
            <a:off x="4572000" y="2642925"/>
            <a:ext cx="0" cy="1010100"/>
          </a:xfrm>
          <a:prstGeom prst="straightConnector1">
            <a:avLst/>
          </a:prstGeom>
          <a:noFill/>
          <a:ln w="9525" cap="flat" cmpd="sng">
            <a:solidFill>
              <a:schemeClr val="dk2"/>
            </a:solidFill>
            <a:prstDash val="solid"/>
            <a:round/>
            <a:headEnd type="none" w="med" len="med"/>
            <a:tailEnd type="stealth" w="med" len="med"/>
          </a:ln>
        </p:spPr>
      </p:cxnSp>
      <p:cxnSp>
        <p:nvCxnSpPr>
          <p:cNvPr id="794" name="Google Shape;794;p25"/>
          <p:cNvCxnSpPr>
            <a:cxnSpLocks/>
            <a:stCxn id="738" idx="0"/>
          </p:cNvCxnSpPr>
          <p:nvPr/>
        </p:nvCxnSpPr>
        <p:spPr>
          <a:xfrm flipV="1">
            <a:off x="1704450" y="2129175"/>
            <a:ext cx="0" cy="538970"/>
          </a:xfrm>
          <a:prstGeom prst="straightConnector1">
            <a:avLst/>
          </a:prstGeom>
          <a:noFill/>
          <a:ln w="9525" cap="flat" cmpd="sng">
            <a:solidFill>
              <a:schemeClr val="dk2"/>
            </a:solidFill>
            <a:prstDash val="solid"/>
            <a:round/>
            <a:headEnd type="none" w="med" len="med"/>
            <a:tailEnd type="stealth" w="med" len="med"/>
          </a:ln>
        </p:spPr>
      </p:cxnSp>
      <p:cxnSp>
        <p:nvCxnSpPr>
          <p:cNvPr id="795" name="Google Shape;795;p25"/>
          <p:cNvCxnSpPr>
            <a:cxnSpLocks/>
            <a:stCxn id="740" idx="0"/>
          </p:cNvCxnSpPr>
          <p:nvPr/>
        </p:nvCxnSpPr>
        <p:spPr>
          <a:xfrm flipV="1">
            <a:off x="7335738" y="2129175"/>
            <a:ext cx="0" cy="537913"/>
          </a:xfrm>
          <a:prstGeom prst="straightConnector1">
            <a:avLst/>
          </a:prstGeom>
          <a:noFill/>
          <a:ln w="9525" cap="flat" cmpd="sng">
            <a:solidFill>
              <a:schemeClr val="dk2"/>
            </a:solidFill>
            <a:prstDash val="solid"/>
            <a:round/>
            <a:headEnd type="none" w="med" len="med"/>
            <a:tailEnd type="stealth" w="med" len="med"/>
          </a:ln>
        </p:spPr>
      </p:cxnSp>
      <p:cxnSp>
        <p:nvCxnSpPr>
          <p:cNvPr id="797" name="Google Shape;797;p25"/>
          <p:cNvCxnSpPr>
            <a:cxnSpLocks/>
            <a:endCxn id="738" idx="3"/>
          </p:cNvCxnSpPr>
          <p:nvPr/>
        </p:nvCxnSpPr>
        <p:spPr>
          <a:xfrm rot="10800000" flipV="1">
            <a:off x="2742001" y="2394987"/>
            <a:ext cx="1196509" cy="507007"/>
          </a:xfrm>
          <a:prstGeom prst="bentConnector3">
            <a:avLst>
              <a:gd name="adj1" fmla="val 50000"/>
            </a:avLst>
          </a:prstGeom>
          <a:noFill/>
          <a:ln w="9525" cap="flat" cmpd="sng">
            <a:solidFill>
              <a:srgbClr val="E2E2E2"/>
            </a:solidFill>
            <a:prstDash val="solid"/>
            <a:round/>
            <a:headEnd type="none" w="med" len="med"/>
            <a:tailEnd type="stealth" w="med" len="med"/>
          </a:ln>
        </p:spPr>
      </p:cxnSp>
      <p:cxnSp>
        <p:nvCxnSpPr>
          <p:cNvPr id="799" name="Google Shape;799;p25"/>
          <p:cNvCxnSpPr>
            <a:cxnSpLocks/>
            <a:endCxn id="740" idx="1"/>
          </p:cNvCxnSpPr>
          <p:nvPr/>
        </p:nvCxnSpPr>
        <p:spPr>
          <a:xfrm>
            <a:off x="5205492" y="2394987"/>
            <a:ext cx="1123060" cy="505951"/>
          </a:xfrm>
          <a:prstGeom prst="bentConnector3">
            <a:avLst>
              <a:gd name="adj1" fmla="val 50000"/>
            </a:avLst>
          </a:prstGeom>
          <a:noFill/>
          <a:ln w="9525" cap="flat" cmpd="sng">
            <a:solidFill>
              <a:srgbClr val="E2E2E2"/>
            </a:solidFill>
            <a:prstDash val="solid"/>
            <a:round/>
            <a:headEnd type="none" w="med" len="med"/>
            <a:tailEnd type="stealth" w="med" len="med"/>
          </a:ln>
        </p:spPr>
      </p:cxnSp>
      <p:sp>
        <p:nvSpPr>
          <p:cNvPr id="12" name="Google Shape;576;p22">
            <a:extLst>
              <a:ext uri="{FF2B5EF4-FFF2-40B4-BE49-F238E27FC236}">
                <a16:creationId xmlns:a16="http://schemas.microsoft.com/office/drawing/2014/main" id="{EABE8A3E-D0D6-70BC-AB6D-37E9B2DF952F}"/>
              </a:ext>
            </a:extLst>
          </p:cNvPr>
          <p:cNvSpPr txBox="1"/>
          <p:nvPr/>
        </p:nvSpPr>
        <p:spPr>
          <a:xfrm>
            <a:off x="649650" y="552450"/>
            <a:ext cx="1872570"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a:t>
            </a:r>
            <a:endParaRPr sz="3000" b="1">
              <a:solidFill>
                <a:schemeClr val="accent2"/>
              </a:solidFill>
              <a:latin typeface="Oswald"/>
              <a:ea typeface="Oswald"/>
              <a:cs typeface="Oswald"/>
              <a:sym typeface="Oswald"/>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grpSp>
        <p:nvGrpSpPr>
          <p:cNvPr id="715" name="Google Shape;715;p25"/>
          <p:cNvGrpSpPr/>
          <p:nvPr/>
        </p:nvGrpSpPr>
        <p:grpSpPr>
          <a:xfrm>
            <a:off x="299286" y="189025"/>
            <a:ext cx="133205" cy="119344"/>
            <a:chOff x="222150" y="185025"/>
            <a:chExt cx="170100" cy="152400"/>
          </a:xfrm>
        </p:grpSpPr>
        <p:cxnSp>
          <p:nvCxnSpPr>
            <p:cNvPr id="716" name="Google Shape;716;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7" name="Google Shape;717;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19" name="Google Shape;719;p25"/>
          <p:cNvGrpSpPr/>
          <p:nvPr/>
        </p:nvGrpSpPr>
        <p:grpSpPr>
          <a:xfrm>
            <a:off x="286625" y="3999999"/>
            <a:ext cx="145867" cy="958251"/>
            <a:chOff x="286625" y="3923799"/>
            <a:chExt cx="145867" cy="958251"/>
          </a:xfrm>
        </p:grpSpPr>
        <p:sp>
          <p:nvSpPr>
            <p:cNvPr id="720" name="Google Shape;720;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25"/>
            <p:cNvGrpSpPr/>
            <p:nvPr/>
          </p:nvGrpSpPr>
          <p:grpSpPr>
            <a:xfrm>
              <a:off x="298112" y="4342643"/>
              <a:ext cx="110182" cy="126862"/>
              <a:chOff x="281100" y="2027800"/>
              <a:chExt cx="140700" cy="162000"/>
            </a:xfrm>
          </p:grpSpPr>
          <p:sp>
            <p:nvSpPr>
              <p:cNvPr id="722" name="Google Shape;722;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5"/>
              <p:cNvGrpSpPr/>
              <p:nvPr/>
            </p:nvGrpSpPr>
            <p:grpSpPr>
              <a:xfrm>
                <a:off x="308875" y="2088450"/>
                <a:ext cx="85200" cy="40700"/>
                <a:chOff x="308875" y="2087000"/>
                <a:chExt cx="85200" cy="40700"/>
              </a:xfrm>
            </p:grpSpPr>
            <p:cxnSp>
              <p:nvCxnSpPr>
                <p:cNvPr id="724" name="Google Shape;724;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6" name="Google Shape;726;p25"/>
            <p:cNvGrpSpPr/>
            <p:nvPr/>
          </p:nvGrpSpPr>
          <p:grpSpPr>
            <a:xfrm>
              <a:off x="286625" y="3923799"/>
              <a:ext cx="133200" cy="133200"/>
              <a:chOff x="286625" y="3648899"/>
              <a:chExt cx="133200" cy="133200"/>
            </a:xfrm>
          </p:grpSpPr>
          <p:sp>
            <p:nvSpPr>
              <p:cNvPr id="727" name="Google Shape;727;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9" name="Google Shape;729;p2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0" name="Google Shape;730;p2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25"/>
          <p:cNvGrpSpPr/>
          <p:nvPr/>
        </p:nvGrpSpPr>
        <p:grpSpPr>
          <a:xfrm>
            <a:off x="7819199" y="752550"/>
            <a:ext cx="604800" cy="147600"/>
            <a:chOff x="7688649" y="828750"/>
            <a:chExt cx="604800" cy="147600"/>
          </a:xfrm>
        </p:grpSpPr>
        <p:sp>
          <p:nvSpPr>
            <p:cNvPr id="735" name="Google Shape;735;p2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25"/>
          <p:cNvGrpSpPr/>
          <p:nvPr/>
        </p:nvGrpSpPr>
        <p:grpSpPr>
          <a:xfrm>
            <a:off x="9994594" y="-318337"/>
            <a:ext cx="4568599" cy="4451536"/>
            <a:chOff x="490025" y="1937970"/>
            <a:chExt cx="367245" cy="406382"/>
          </a:xfrm>
        </p:grpSpPr>
        <p:sp>
          <p:nvSpPr>
            <p:cNvPr id="759" name="Google Shape;759;p25"/>
            <p:cNvSpPr/>
            <p:nvPr/>
          </p:nvSpPr>
          <p:spPr>
            <a:xfrm>
              <a:off x="779672" y="2012878"/>
              <a:ext cx="49740" cy="52400"/>
            </a:xfrm>
            <a:custGeom>
              <a:avLst/>
              <a:gdLst/>
              <a:ahLst/>
              <a:cxnLst/>
              <a:rect l="l" t="t" r="r" b="b"/>
              <a:pathLst>
                <a:path w="1739" h="1832" extrusionOk="0">
                  <a:moveTo>
                    <a:pt x="1160" y="1"/>
                  </a:moveTo>
                  <a:lnTo>
                    <a:pt x="1" y="1252"/>
                  </a:lnTo>
                  <a:lnTo>
                    <a:pt x="580" y="1831"/>
                  </a:lnTo>
                  <a:lnTo>
                    <a:pt x="1739" y="580"/>
                  </a:lnTo>
                  <a:lnTo>
                    <a:pt x="1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5"/>
            <p:cNvSpPr/>
            <p:nvPr/>
          </p:nvSpPr>
          <p:spPr>
            <a:xfrm>
              <a:off x="514537" y="2012878"/>
              <a:ext cx="53058" cy="52400"/>
            </a:xfrm>
            <a:custGeom>
              <a:avLst/>
              <a:gdLst/>
              <a:ahLst/>
              <a:cxnLst/>
              <a:rect l="l" t="t" r="r" b="b"/>
              <a:pathLst>
                <a:path w="1855" h="1832" extrusionOk="0">
                  <a:moveTo>
                    <a:pt x="696" y="1"/>
                  </a:moveTo>
                  <a:lnTo>
                    <a:pt x="1" y="580"/>
                  </a:lnTo>
                  <a:lnTo>
                    <a:pt x="1275" y="1831"/>
                  </a:lnTo>
                  <a:lnTo>
                    <a:pt x="1855" y="1252"/>
                  </a:lnTo>
                  <a:lnTo>
                    <a:pt x="6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5"/>
            <p:cNvSpPr/>
            <p:nvPr/>
          </p:nvSpPr>
          <p:spPr>
            <a:xfrm>
              <a:off x="788310" y="1987680"/>
              <a:ext cx="68961" cy="66329"/>
            </a:xfrm>
            <a:custGeom>
              <a:avLst/>
              <a:gdLst/>
              <a:ahLst/>
              <a:cxnLst/>
              <a:rect l="l" t="t" r="r" b="b"/>
              <a:pathLst>
                <a:path w="2411" h="2319" extrusionOk="0">
                  <a:moveTo>
                    <a:pt x="580" y="1"/>
                  </a:moveTo>
                  <a:lnTo>
                    <a:pt x="0" y="580"/>
                  </a:lnTo>
                  <a:lnTo>
                    <a:pt x="1831" y="2318"/>
                  </a:lnTo>
                  <a:lnTo>
                    <a:pt x="2410" y="1739"/>
                  </a:lnTo>
                  <a:lnTo>
                    <a:pt x="5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5"/>
            <p:cNvSpPr/>
            <p:nvPr/>
          </p:nvSpPr>
          <p:spPr>
            <a:xfrm>
              <a:off x="490025" y="1987680"/>
              <a:ext cx="68961" cy="66329"/>
            </a:xfrm>
            <a:custGeom>
              <a:avLst/>
              <a:gdLst/>
              <a:ahLst/>
              <a:cxnLst/>
              <a:rect l="l" t="t" r="r" b="b"/>
              <a:pathLst>
                <a:path w="2411" h="2319" extrusionOk="0">
                  <a:moveTo>
                    <a:pt x="1831" y="1"/>
                  </a:moveTo>
                  <a:lnTo>
                    <a:pt x="0" y="1739"/>
                  </a:lnTo>
                  <a:lnTo>
                    <a:pt x="580" y="2318"/>
                  </a:lnTo>
                  <a:lnTo>
                    <a:pt x="2411" y="580"/>
                  </a:lnTo>
                  <a:lnTo>
                    <a:pt x="18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5"/>
            <p:cNvSpPr/>
            <p:nvPr/>
          </p:nvSpPr>
          <p:spPr>
            <a:xfrm>
              <a:off x="658373" y="1949239"/>
              <a:ext cx="55060" cy="85550"/>
            </a:xfrm>
            <a:custGeom>
              <a:avLst/>
              <a:gdLst/>
              <a:ahLst/>
              <a:cxnLst/>
              <a:rect l="l" t="t" r="r" b="b"/>
              <a:pathLst>
                <a:path w="1925" h="2991" extrusionOk="0">
                  <a:moveTo>
                    <a:pt x="1" y="1"/>
                  </a:moveTo>
                  <a:lnTo>
                    <a:pt x="487" y="2990"/>
                  </a:lnTo>
                  <a:lnTo>
                    <a:pt x="1924" y="2990"/>
                  </a:lnTo>
                  <a:lnTo>
                    <a:pt x="19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5"/>
            <p:cNvSpPr/>
            <p:nvPr/>
          </p:nvSpPr>
          <p:spPr>
            <a:xfrm>
              <a:off x="633862" y="1949239"/>
              <a:ext cx="38470" cy="85550"/>
            </a:xfrm>
            <a:custGeom>
              <a:avLst/>
              <a:gdLst/>
              <a:ahLst/>
              <a:cxnLst/>
              <a:rect l="l" t="t" r="r" b="b"/>
              <a:pathLst>
                <a:path w="1345" h="2991" extrusionOk="0">
                  <a:moveTo>
                    <a:pt x="0" y="1"/>
                  </a:moveTo>
                  <a:lnTo>
                    <a:pt x="0" y="2990"/>
                  </a:lnTo>
                  <a:lnTo>
                    <a:pt x="1344" y="2990"/>
                  </a:lnTo>
                  <a:lnTo>
                    <a:pt x="1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5"/>
            <p:cNvSpPr/>
            <p:nvPr/>
          </p:nvSpPr>
          <p:spPr>
            <a:xfrm>
              <a:off x="658373" y="1996317"/>
              <a:ext cx="190950" cy="348035"/>
            </a:xfrm>
            <a:custGeom>
              <a:avLst/>
              <a:gdLst/>
              <a:ahLst/>
              <a:cxnLst/>
              <a:rect l="l" t="t" r="r" b="b"/>
              <a:pathLst>
                <a:path w="6676" h="12168" extrusionOk="0">
                  <a:moveTo>
                    <a:pt x="487" y="0"/>
                  </a:moveTo>
                  <a:lnTo>
                    <a:pt x="1" y="6072"/>
                  </a:lnTo>
                  <a:lnTo>
                    <a:pt x="487" y="12167"/>
                  </a:lnTo>
                  <a:cubicBezTo>
                    <a:pt x="2133" y="12167"/>
                    <a:pt x="3662" y="11588"/>
                    <a:pt x="4821" y="10429"/>
                  </a:cubicBezTo>
                  <a:cubicBezTo>
                    <a:pt x="5980" y="9270"/>
                    <a:pt x="6675" y="7718"/>
                    <a:pt x="6675" y="6072"/>
                  </a:cubicBezTo>
                  <a:cubicBezTo>
                    <a:pt x="6675" y="4450"/>
                    <a:pt x="5980" y="2897"/>
                    <a:pt x="4821" y="1738"/>
                  </a:cubicBezTo>
                  <a:cubicBezTo>
                    <a:pt x="3662" y="580"/>
                    <a:pt x="2133"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5"/>
            <p:cNvSpPr/>
            <p:nvPr/>
          </p:nvSpPr>
          <p:spPr>
            <a:xfrm>
              <a:off x="497977" y="1996317"/>
              <a:ext cx="174361" cy="348035"/>
            </a:xfrm>
            <a:custGeom>
              <a:avLst/>
              <a:gdLst/>
              <a:ahLst/>
              <a:cxnLst/>
              <a:rect l="l" t="t" r="r" b="b"/>
              <a:pathLst>
                <a:path w="6096" h="12168" extrusionOk="0">
                  <a:moveTo>
                    <a:pt x="6095" y="0"/>
                  </a:moveTo>
                  <a:cubicBezTo>
                    <a:pt x="4543" y="0"/>
                    <a:pt x="3013" y="580"/>
                    <a:pt x="1854" y="1738"/>
                  </a:cubicBezTo>
                  <a:cubicBezTo>
                    <a:pt x="696" y="2897"/>
                    <a:pt x="0" y="4450"/>
                    <a:pt x="0" y="6072"/>
                  </a:cubicBezTo>
                  <a:cubicBezTo>
                    <a:pt x="0" y="7718"/>
                    <a:pt x="696" y="9270"/>
                    <a:pt x="1854" y="10429"/>
                  </a:cubicBezTo>
                  <a:cubicBezTo>
                    <a:pt x="3013" y="11588"/>
                    <a:pt x="4543" y="12167"/>
                    <a:pt x="6095" y="12167"/>
                  </a:cubicBezTo>
                  <a:lnTo>
                    <a:pt x="60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5"/>
            <p:cNvSpPr/>
            <p:nvPr/>
          </p:nvSpPr>
          <p:spPr>
            <a:xfrm>
              <a:off x="658373" y="2153397"/>
              <a:ext cx="143871" cy="146531"/>
            </a:xfrm>
            <a:custGeom>
              <a:avLst/>
              <a:gdLst/>
              <a:ahLst/>
              <a:cxnLst/>
              <a:rect l="l" t="t" r="r" b="b"/>
              <a:pathLst>
                <a:path w="5030" h="5123" extrusionOk="0">
                  <a:moveTo>
                    <a:pt x="1" y="1"/>
                  </a:moveTo>
                  <a:lnTo>
                    <a:pt x="487" y="5122"/>
                  </a:lnTo>
                  <a:cubicBezTo>
                    <a:pt x="2990" y="5122"/>
                    <a:pt x="5030" y="3106"/>
                    <a:pt x="5030" y="5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5"/>
            <p:cNvSpPr/>
            <p:nvPr/>
          </p:nvSpPr>
          <p:spPr>
            <a:xfrm>
              <a:off x="658373" y="2043367"/>
              <a:ext cx="143871" cy="126652"/>
            </a:xfrm>
            <a:custGeom>
              <a:avLst/>
              <a:gdLst/>
              <a:ahLst/>
              <a:cxnLst/>
              <a:rect l="l" t="t" r="r" b="b"/>
              <a:pathLst>
                <a:path w="5030" h="4428" extrusionOk="0">
                  <a:moveTo>
                    <a:pt x="487" y="1"/>
                  </a:moveTo>
                  <a:lnTo>
                    <a:pt x="1" y="4427"/>
                  </a:lnTo>
                  <a:lnTo>
                    <a:pt x="5030" y="4427"/>
                  </a:lnTo>
                  <a:cubicBezTo>
                    <a:pt x="5030" y="1924"/>
                    <a:pt x="2990"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5"/>
            <p:cNvSpPr/>
            <p:nvPr/>
          </p:nvSpPr>
          <p:spPr>
            <a:xfrm>
              <a:off x="667011" y="1937970"/>
              <a:ext cx="71592" cy="25227"/>
            </a:xfrm>
            <a:custGeom>
              <a:avLst/>
              <a:gdLst/>
              <a:ahLst/>
              <a:cxnLst/>
              <a:rect l="l" t="t" r="r" b="b"/>
              <a:pathLst>
                <a:path w="2503" h="882" extrusionOk="0">
                  <a:moveTo>
                    <a:pt x="185" y="1"/>
                  </a:moveTo>
                  <a:lnTo>
                    <a:pt x="0" y="395"/>
                  </a:lnTo>
                  <a:lnTo>
                    <a:pt x="185" y="882"/>
                  </a:lnTo>
                  <a:lnTo>
                    <a:pt x="2503" y="882"/>
                  </a:lnTo>
                  <a:lnTo>
                    <a:pt x="25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5"/>
            <p:cNvSpPr/>
            <p:nvPr/>
          </p:nvSpPr>
          <p:spPr>
            <a:xfrm>
              <a:off x="608664" y="1937970"/>
              <a:ext cx="63669" cy="25227"/>
            </a:xfrm>
            <a:custGeom>
              <a:avLst/>
              <a:gdLst/>
              <a:ahLst/>
              <a:cxnLst/>
              <a:rect l="l" t="t" r="r" b="b"/>
              <a:pathLst>
                <a:path w="2226" h="882" extrusionOk="0">
                  <a:moveTo>
                    <a:pt x="1" y="1"/>
                  </a:moveTo>
                  <a:lnTo>
                    <a:pt x="1" y="882"/>
                  </a:lnTo>
                  <a:lnTo>
                    <a:pt x="2225" y="882"/>
                  </a:lnTo>
                  <a:lnTo>
                    <a:pt x="22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5"/>
            <p:cNvSpPr/>
            <p:nvPr/>
          </p:nvSpPr>
          <p:spPr>
            <a:xfrm>
              <a:off x="545026" y="2043367"/>
              <a:ext cx="127310" cy="256564"/>
            </a:xfrm>
            <a:custGeom>
              <a:avLst/>
              <a:gdLst/>
              <a:ahLst/>
              <a:cxnLst/>
              <a:rect l="l" t="t" r="r" b="b"/>
              <a:pathLst>
                <a:path w="4451" h="8970" extrusionOk="0">
                  <a:moveTo>
                    <a:pt x="4450" y="1"/>
                  </a:moveTo>
                  <a:cubicBezTo>
                    <a:pt x="2040" y="1"/>
                    <a:pt x="1" y="1924"/>
                    <a:pt x="1" y="4427"/>
                  </a:cubicBezTo>
                  <a:cubicBezTo>
                    <a:pt x="1" y="6953"/>
                    <a:pt x="2040" y="8969"/>
                    <a:pt x="4450" y="8969"/>
                  </a:cubicBezTo>
                  <a:lnTo>
                    <a:pt x="44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5"/>
            <p:cNvSpPr/>
            <p:nvPr/>
          </p:nvSpPr>
          <p:spPr>
            <a:xfrm>
              <a:off x="658373" y="2134177"/>
              <a:ext cx="49740" cy="72279"/>
            </a:xfrm>
            <a:custGeom>
              <a:avLst/>
              <a:gdLst/>
              <a:ahLst/>
              <a:cxnLst/>
              <a:rect l="l" t="t" r="r" b="b"/>
              <a:pathLst>
                <a:path w="1739" h="2527" extrusionOk="0">
                  <a:moveTo>
                    <a:pt x="487" y="1"/>
                  </a:moveTo>
                  <a:lnTo>
                    <a:pt x="1" y="1252"/>
                  </a:lnTo>
                  <a:lnTo>
                    <a:pt x="487" y="2527"/>
                  </a:lnTo>
                  <a:cubicBezTo>
                    <a:pt x="1252" y="2527"/>
                    <a:pt x="1739" y="1947"/>
                    <a:pt x="1739" y="1252"/>
                  </a:cubicBezTo>
                  <a:cubicBezTo>
                    <a:pt x="1739" y="580"/>
                    <a:pt x="1252" y="1"/>
                    <a:pt x="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5"/>
            <p:cNvSpPr/>
            <p:nvPr/>
          </p:nvSpPr>
          <p:spPr>
            <a:xfrm>
              <a:off x="639153" y="2134177"/>
              <a:ext cx="33179" cy="72279"/>
            </a:xfrm>
            <a:custGeom>
              <a:avLst/>
              <a:gdLst/>
              <a:ahLst/>
              <a:cxnLst/>
              <a:rect l="l" t="t" r="r" b="b"/>
              <a:pathLst>
                <a:path w="1160" h="2527" extrusionOk="0">
                  <a:moveTo>
                    <a:pt x="1159" y="1"/>
                  </a:moveTo>
                  <a:cubicBezTo>
                    <a:pt x="487" y="1"/>
                    <a:pt x="1" y="580"/>
                    <a:pt x="1" y="1252"/>
                  </a:cubicBezTo>
                  <a:cubicBezTo>
                    <a:pt x="1" y="1947"/>
                    <a:pt x="487" y="2527"/>
                    <a:pt x="1159" y="2527"/>
                  </a:cubicBezTo>
                  <a:lnTo>
                    <a:pt x="1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76;p22">
            <a:extLst>
              <a:ext uri="{FF2B5EF4-FFF2-40B4-BE49-F238E27FC236}">
                <a16:creationId xmlns:a16="http://schemas.microsoft.com/office/drawing/2014/main" id="{EABE8A3E-D0D6-70BC-AB6D-37E9B2DF952F}"/>
              </a:ext>
            </a:extLst>
          </p:cNvPr>
          <p:cNvSpPr txBox="1"/>
          <p:nvPr/>
        </p:nvSpPr>
        <p:spPr>
          <a:xfrm>
            <a:off x="649650" y="552450"/>
            <a:ext cx="4228170"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 với f(o) đã biết</a:t>
            </a:r>
            <a:endParaRPr sz="3000" b="1">
              <a:solidFill>
                <a:schemeClr val="accent2"/>
              </a:solidFill>
              <a:latin typeface="Oswald"/>
              <a:ea typeface="Oswald"/>
              <a:cs typeface="Oswald"/>
              <a:sym typeface="Oswald"/>
            </a:endParaRPr>
          </a:p>
        </p:txBody>
      </p:sp>
      <p:grpSp>
        <p:nvGrpSpPr>
          <p:cNvPr id="2" name="Google Shape;774;p25">
            <a:extLst>
              <a:ext uri="{FF2B5EF4-FFF2-40B4-BE49-F238E27FC236}">
                <a16:creationId xmlns:a16="http://schemas.microsoft.com/office/drawing/2014/main" id="{D44E5C6E-B817-DBB6-D03A-6DD5C790A5BC}"/>
              </a:ext>
            </a:extLst>
          </p:cNvPr>
          <p:cNvGrpSpPr/>
          <p:nvPr/>
        </p:nvGrpSpPr>
        <p:grpSpPr>
          <a:xfrm>
            <a:off x="-7602472" y="-754793"/>
            <a:ext cx="5921719" cy="5510693"/>
            <a:chOff x="7383596" y="2545811"/>
            <a:chExt cx="409006" cy="409007"/>
          </a:xfrm>
        </p:grpSpPr>
        <p:sp>
          <p:nvSpPr>
            <p:cNvPr id="3" name="Google Shape;775;p25">
              <a:extLst>
                <a:ext uri="{FF2B5EF4-FFF2-40B4-BE49-F238E27FC236}">
                  <a16:creationId xmlns:a16="http://schemas.microsoft.com/office/drawing/2014/main" id="{08BEE84D-259E-D71A-4C86-5B1C2FA5A004}"/>
                </a:ext>
              </a:extLst>
            </p:cNvPr>
            <p:cNvSpPr/>
            <p:nvPr/>
          </p:nvSpPr>
          <p:spPr>
            <a:xfrm>
              <a:off x="7435966" y="2844097"/>
              <a:ext cx="151822" cy="110720"/>
            </a:xfrm>
            <a:custGeom>
              <a:avLst/>
              <a:gdLst/>
              <a:ahLst/>
              <a:cxnLst/>
              <a:rect l="l" t="t" r="r" b="b"/>
              <a:pathLst>
                <a:path w="5308" h="3871" extrusionOk="0">
                  <a:moveTo>
                    <a:pt x="2804" y="0"/>
                  </a:moveTo>
                  <a:lnTo>
                    <a:pt x="0" y="1460"/>
                  </a:lnTo>
                  <a:cubicBezTo>
                    <a:pt x="1344" y="2897"/>
                    <a:pt x="3198" y="3870"/>
                    <a:pt x="5307" y="3870"/>
                  </a:cubicBezTo>
                  <a:lnTo>
                    <a:pt x="28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76;p25">
              <a:extLst>
                <a:ext uri="{FF2B5EF4-FFF2-40B4-BE49-F238E27FC236}">
                  <a16:creationId xmlns:a16="http://schemas.microsoft.com/office/drawing/2014/main" id="{5B929803-64A2-EE7D-BB87-27FCBF1413DB}"/>
                </a:ext>
              </a:extLst>
            </p:cNvPr>
            <p:cNvSpPr/>
            <p:nvPr/>
          </p:nvSpPr>
          <p:spPr>
            <a:xfrm>
              <a:off x="7383596" y="2733380"/>
              <a:ext cx="118672" cy="152509"/>
            </a:xfrm>
            <a:custGeom>
              <a:avLst/>
              <a:gdLst/>
              <a:ahLst/>
              <a:cxnLst/>
              <a:rect l="l" t="t" r="r" b="b"/>
              <a:pathLst>
                <a:path w="4149" h="5332" extrusionOk="0">
                  <a:moveTo>
                    <a:pt x="4056" y="1"/>
                  </a:moveTo>
                  <a:lnTo>
                    <a:pt x="0" y="580"/>
                  </a:lnTo>
                  <a:cubicBezTo>
                    <a:pt x="0" y="2434"/>
                    <a:pt x="672" y="4056"/>
                    <a:pt x="1831" y="5331"/>
                  </a:cubicBezTo>
                  <a:cubicBezTo>
                    <a:pt x="2503" y="4937"/>
                    <a:pt x="3291" y="4636"/>
                    <a:pt x="4149" y="4358"/>
                  </a:cubicBezTo>
                  <a:lnTo>
                    <a:pt x="40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77;p25">
              <a:extLst>
                <a:ext uri="{FF2B5EF4-FFF2-40B4-BE49-F238E27FC236}">
                  <a16:creationId xmlns:a16="http://schemas.microsoft.com/office/drawing/2014/main" id="{ADC5B0A8-622D-D8FC-0AC5-A624F20CABB5}"/>
                </a:ext>
              </a:extLst>
            </p:cNvPr>
            <p:cNvSpPr/>
            <p:nvPr/>
          </p:nvSpPr>
          <p:spPr>
            <a:xfrm>
              <a:off x="7383596" y="2614741"/>
              <a:ext cx="140553" cy="135261"/>
            </a:xfrm>
            <a:custGeom>
              <a:avLst/>
              <a:gdLst/>
              <a:ahLst/>
              <a:cxnLst/>
              <a:rect l="l" t="t" r="r" b="b"/>
              <a:pathLst>
                <a:path w="4914" h="4729" extrusionOk="0">
                  <a:moveTo>
                    <a:pt x="1831" y="1"/>
                  </a:moveTo>
                  <a:cubicBezTo>
                    <a:pt x="672" y="1252"/>
                    <a:pt x="0" y="2897"/>
                    <a:pt x="0" y="4728"/>
                  </a:cubicBezTo>
                  <a:lnTo>
                    <a:pt x="3476" y="4728"/>
                  </a:lnTo>
                  <a:lnTo>
                    <a:pt x="4913" y="394"/>
                  </a:lnTo>
                  <a:lnTo>
                    <a:pt x="18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78;p25">
              <a:extLst>
                <a:ext uri="{FF2B5EF4-FFF2-40B4-BE49-F238E27FC236}">
                  <a16:creationId xmlns:a16="http://schemas.microsoft.com/office/drawing/2014/main" id="{626EAC68-A4F1-A1ED-C291-EA6014A32235}"/>
                </a:ext>
              </a:extLst>
            </p:cNvPr>
            <p:cNvSpPr/>
            <p:nvPr/>
          </p:nvSpPr>
          <p:spPr>
            <a:xfrm>
              <a:off x="7435966" y="2545811"/>
              <a:ext cx="151822" cy="96791"/>
            </a:xfrm>
            <a:custGeom>
              <a:avLst/>
              <a:gdLst/>
              <a:ahLst/>
              <a:cxnLst/>
              <a:rect l="l" t="t" r="r" b="b"/>
              <a:pathLst>
                <a:path w="5308" h="3384" extrusionOk="0">
                  <a:moveTo>
                    <a:pt x="5307" y="0"/>
                  </a:moveTo>
                  <a:cubicBezTo>
                    <a:pt x="3198" y="0"/>
                    <a:pt x="1344" y="974"/>
                    <a:pt x="0" y="2411"/>
                  </a:cubicBezTo>
                  <a:cubicBezTo>
                    <a:pt x="672" y="2804"/>
                    <a:pt x="1460" y="3083"/>
                    <a:pt x="2318" y="3384"/>
                  </a:cubicBezTo>
                  <a:lnTo>
                    <a:pt x="53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79;p25">
              <a:extLst>
                <a:ext uri="{FF2B5EF4-FFF2-40B4-BE49-F238E27FC236}">
                  <a16:creationId xmlns:a16="http://schemas.microsoft.com/office/drawing/2014/main" id="{620AFC60-04D6-4D18-A274-E771244A9E6B}"/>
                </a:ext>
              </a:extLst>
            </p:cNvPr>
            <p:cNvSpPr/>
            <p:nvPr/>
          </p:nvSpPr>
          <p:spPr>
            <a:xfrm>
              <a:off x="7587753" y="2844097"/>
              <a:ext cx="151822" cy="110720"/>
            </a:xfrm>
            <a:custGeom>
              <a:avLst/>
              <a:gdLst/>
              <a:ahLst/>
              <a:cxnLst/>
              <a:rect l="l" t="t" r="r" b="b"/>
              <a:pathLst>
                <a:path w="5308" h="3871" extrusionOk="0">
                  <a:moveTo>
                    <a:pt x="2526" y="0"/>
                  </a:moveTo>
                  <a:lnTo>
                    <a:pt x="0" y="3870"/>
                  </a:lnTo>
                  <a:cubicBezTo>
                    <a:pt x="2132" y="3870"/>
                    <a:pt x="3963" y="2897"/>
                    <a:pt x="5307" y="1460"/>
                  </a:cubicBezTo>
                  <a:lnTo>
                    <a:pt x="2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80;p25">
              <a:extLst>
                <a:ext uri="{FF2B5EF4-FFF2-40B4-BE49-F238E27FC236}">
                  <a16:creationId xmlns:a16="http://schemas.microsoft.com/office/drawing/2014/main" id="{DA018C09-2558-C1C7-3766-73551236D427}"/>
                </a:ext>
              </a:extLst>
            </p:cNvPr>
            <p:cNvSpPr/>
            <p:nvPr/>
          </p:nvSpPr>
          <p:spPr>
            <a:xfrm>
              <a:off x="7673243" y="2733380"/>
              <a:ext cx="119358" cy="152509"/>
            </a:xfrm>
            <a:custGeom>
              <a:avLst/>
              <a:gdLst/>
              <a:ahLst/>
              <a:cxnLst/>
              <a:rect l="l" t="t" r="r" b="b"/>
              <a:pathLst>
                <a:path w="4173" h="5332" extrusionOk="0">
                  <a:moveTo>
                    <a:pt x="117" y="1"/>
                  </a:moveTo>
                  <a:lnTo>
                    <a:pt x="1" y="4358"/>
                  </a:lnTo>
                  <a:cubicBezTo>
                    <a:pt x="881" y="4636"/>
                    <a:pt x="1646" y="4937"/>
                    <a:pt x="2318" y="5331"/>
                  </a:cubicBezTo>
                  <a:cubicBezTo>
                    <a:pt x="3477" y="4056"/>
                    <a:pt x="4172" y="2434"/>
                    <a:pt x="4172" y="580"/>
                  </a:cubicBezTo>
                  <a:lnTo>
                    <a:pt x="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81;p25">
              <a:extLst>
                <a:ext uri="{FF2B5EF4-FFF2-40B4-BE49-F238E27FC236}">
                  <a16:creationId xmlns:a16="http://schemas.microsoft.com/office/drawing/2014/main" id="{E4246B56-10E4-393F-CB14-DDA69429E481}"/>
                </a:ext>
              </a:extLst>
            </p:cNvPr>
            <p:cNvSpPr/>
            <p:nvPr/>
          </p:nvSpPr>
          <p:spPr>
            <a:xfrm>
              <a:off x="7651363" y="2614741"/>
              <a:ext cx="141239" cy="135261"/>
            </a:xfrm>
            <a:custGeom>
              <a:avLst/>
              <a:gdLst/>
              <a:ahLst/>
              <a:cxnLst/>
              <a:rect l="l" t="t" r="r" b="b"/>
              <a:pathLst>
                <a:path w="4938" h="4729" extrusionOk="0">
                  <a:moveTo>
                    <a:pt x="3083" y="1"/>
                  </a:moveTo>
                  <a:lnTo>
                    <a:pt x="1" y="394"/>
                  </a:lnTo>
                  <a:lnTo>
                    <a:pt x="1461" y="4728"/>
                  </a:lnTo>
                  <a:lnTo>
                    <a:pt x="4937" y="4728"/>
                  </a:lnTo>
                  <a:cubicBezTo>
                    <a:pt x="4937" y="2897"/>
                    <a:pt x="4242" y="1252"/>
                    <a:pt x="3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82;p25">
              <a:extLst>
                <a:ext uri="{FF2B5EF4-FFF2-40B4-BE49-F238E27FC236}">
                  <a16:creationId xmlns:a16="http://schemas.microsoft.com/office/drawing/2014/main" id="{E8742F15-B13D-3935-EAEB-4DBC4D69FABE}"/>
                </a:ext>
              </a:extLst>
            </p:cNvPr>
            <p:cNvSpPr/>
            <p:nvPr/>
          </p:nvSpPr>
          <p:spPr>
            <a:xfrm>
              <a:off x="7587753" y="2545811"/>
              <a:ext cx="151822" cy="96791"/>
            </a:xfrm>
            <a:custGeom>
              <a:avLst/>
              <a:gdLst/>
              <a:ahLst/>
              <a:cxnLst/>
              <a:rect l="l" t="t" r="r" b="b"/>
              <a:pathLst>
                <a:path w="5308" h="3384" extrusionOk="0">
                  <a:moveTo>
                    <a:pt x="0" y="0"/>
                  </a:moveTo>
                  <a:lnTo>
                    <a:pt x="2990" y="3384"/>
                  </a:lnTo>
                  <a:cubicBezTo>
                    <a:pt x="3870" y="3083"/>
                    <a:pt x="4635" y="2804"/>
                    <a:pt x="5307" y="2411"/>
                  </a:cubicBezTo>
                  <a:cubicBezTo>
                    <a:pt x="3963" y="974"/>
                    <a:pt x="2132"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83;p25">
              <a:extLst>
                <a:ext uri="{FF2B5EF4-FFF2-40B4-BE49-F238E27FC236}">
                  <a16:creationId xmlns:a16="http://schemas.microsoft.com/office/drawing/2014/main" id="{B52D5D9A-302B-852D-BFCB-5236F4CFB211}"/>
                </a:ext>
              </a:extLst>
            </p:cNvPr>
            <p:cNvSpPr/>
            <p:nvPr/>
          </p:nvSpPr>
          <p:spPr>
            <a:xfrm>
              <a:off x="7571165" y="2830168"/>
              <a:ext cx="102111" cy="124650"/>
            </a:xfrm>
            <a:custGeom>
              <a:avLst/>
              <a:gdLst/>
              <a:ahLst/>
              <a:cxnLst/>
              <a:rect l="l" t="t" r="r" b="b"/>
              <a:pathLst>
                <a:path w="3570" h="4358" extrusionOk="0">
                  <a:moveTo>
                    <a:pt x="1" y="0"/>
                  </a:moveTo>
                  <a:lnTo>
                    <a:pt x="580" y="4357"/>
                  </a:lnTo>
                  <a:cubicBezTo>
                    <a:pt x="1739" y="4357"/>
                    <a:pt x="2898" y="2990"/>
                    <a:pt x="3570" y="974"/>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84;p25">
              <a:extLst>
                <a:ext uri="{FF2B5EF4-FFF2-40B4-BE49-F238E27FC236}">
                  <a16:creationId xmlns:a16="http://schemas.microsoft.com/office/drawing/2014/main" id="{D5E4E937-9499-E716-7008-0833D444F515}"/>
                </a:ext>
              </a:extLst>
            </p:cNvPr>
            <p:cNvSpPr/>
            <p:nvPr/>
          </p:nvSpPr>
          <p:spPr>
            <a:xfrm>
              <a:off x="7571165" y="2733380"/>
              <a:ext cx="121990" cy="124650"/>
            </a:xfrm>
            <a:custGeom>
              <a:avLst/>
              <a:gdLst/>
              <a:ahLst/>
              <a:cxnLst/>
              <a:rect l="l" t="t" r="r" b="b"/>
              <a:pathLst>
                <a:path w="4265" h="4358" extrusionOk="0">
                  <a:moveTo>
                    <a:pt x="1" y="1"/>
                  </a:moveTo>
                  <a:lnTo>
                    <a:pt x="580" y="3964"/>
                  </a:lnTo>
                  <a:cubicBezTo>
                    <a:pt x="1646" y="3964"/>
                    <a:pt x="2712" y="4172"/>
                    <a:pt x="3570" y="4358"/>
                  </a:cubicBezTo>
                  <a:cubicBezTo>
                    <a:pt x="3964" y="3292"/>
                    <a:pt x="4265" y="1948"/>
                    <a:pt x="4265" y="5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85;p25">
              <a:extLst>
                <a:ext uri="{FF2B5EF4-FFF2-40B4-BE49-F238E27FC236}">
                  <a16:creationId xmlns:a16="http://schemas.microsoft.com/office/drawing/2014/main" id="{7DB053F7-D55C-1A7B-8639-C2F1589EB554}"/>
                </a:ext>
              </a:extLst>
            </p:cNvPr>
            <p:cNvSpPr/>
            <p:nvPr/>
          </p:nvSpPr>
          <p:spPr>
            <a:xfrm>
              <a:off x="7571165" y="2637279"/>
              <a:ext cx="121990" cy="112722"/>
            </a:xfrm>
            <a:custGeom>
              <a:avLst/>
              <a:gdLst/>
              <a:ahLst/>
              <a:cxnLst/>
              <a:rect l="l" t="t" r="r" b="b"/>
              <a:pathLst>
                <a:path w="4265" h="3941" extrusionOk="0">
                  <a:moveTo>
                    <a:pt x="1" y="0"/>
                  </a:moveTo>
                  <a:lnTo>
                    <a:pt x="580" y="3940"/>
                  </a:lnTo>
                  <a:lnTo>
                    <a:pt x="4265" y="3940"/>
                  </a:lnTo>
                  <a:cubicBezTo>
                    <a:pt x="4265" y="2503"/>
                    <a:pt x="3964" y="1252"/>
                    <a:pt x="3570" y="186"/>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86;p25">
              <a:extLst>
                <a:ext uri="{FF2B5EF4-FFF2-40B4-BE49-F238E27FC236}">
                  <a16:creationId xmlns:a16="http://schemas.microsoft.com/office/drawing/2014/main" id="{CB76244F-0893-2CF0-AFD2-AAB76C27AAE2}"/>
                </a:ext>
              </a:extLst>
            </p:cNvPr>
            <p:cNvSpPr/>
            <p:nvPr/>
          </p:nvSpPr>
          <p:spPr>
            <a:xfrm>
              <a:off x="7571165" y="2545811"/>
              <a:ext cx="102111" cy="108060"/>
            </a:xfrm>
            <a:custGeom>
              <a:avLst/>
              <a:gdLst/>
              <a:ahLst/>
              <a:cxnLst/>
              <a:rect l="l" t="t" r="r" b="b"/>
              <a:pathLst>
                <a:path w="3570" h="3778" extrusionOk="0">
                  <a:moveTo>
                    <a:pt x="580" y="0"/>
                  </a:moveTo>
                  <a:lnTo>
                    <a:pt x="1" y="1924"/>
                  </a:lnTo>
                  <a:lnTo>
                    <a:pt x="580" y="3778"/>
                  </a:lnTo>
                  <a:cubicBezTo>
                    <a:pt x="1646" y="3778"/>
                    <a:pt x="2712" y="3569"/>
                    <a:pt x="3570" y="3384"/>
                  </a:cubicBezTo>
                  <a:cubicBezTo>
                    <a:pt x="2898" y="1344"/>
                    <a:pt x="1739"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87;p25">
              <a:extLst>
                <a:ext uri="{FF2B5EF4-FFF2-40B4-BE49-F238E27FC236}">
                  <a16:creationId xmlns:a16="http://schemas.microsoft.com/office/drawing/2014/main" id="{7AC56711-E6F1-4F56-43B0-DC0E485CD36B}"/>
                </a:ext>
              </a:extLst>
            </p:cNvPr>
            <p:cNvSpPr/>
            <p:nvPr/>
          </p:nvSpPr>
          <p:spPr>
            <a:xfrm>
              <a:off x="7502235" y="2846729"/>
              <a:ext cx="85550" cy="108089"/>
            </a:xfrm>
            <a:custGeom>
              <a:avLst/>
              <a:gdLst/>
              <a:ahLst/>
              <a:cxnLst/>
              <a:rect l="l" t="t" r="r" b="b"/>
              <a:pathLst>
                <a:path w="2991" h="3779" extrusionOk="0">
                  <a:moveTo>
                    <a:pt x="2990" y="1"/>
                  </a:moveTo>
                  <a:cubicBezTo>
                    <a:pt x="1924" y="1"/>
                    <a:pt x="881" y="209"/>
                    <a:pt x="1" y="395"/>
                  </a:cubicBezTo>
                  <a:cubicBezTo>
                    <a:pt x="673" y="2411"/>
                    <a:pt x="1831" y="3778"/>
                    <a:pt x="2990" y="3778"/>
                  </a:cubicBezTo>
                  <a:lnTo>
                    <a:pt x="29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88;p25">
              <a:extLst>
                <a:ext uri="{FF2B5EF4-FFF2-40B4-BE49-F238E27FC236}">
                  <a16:creationId xmlns:a16="http://schemas.microsoft.com/office/drawing/2014/main" id="{DD8D1E27-9885-4A7A-242F-C02596351C44}"/>
                </a:ext>
              </a:extLst>
            </p:cNvPr>
            <p:cNvSpPr/>
            <p:nvPr/>
          </p:nvSpPr>
          <p:spPr>
            <a:xfrm>
              <a:off x="7483015" y="2749969"/>
              <a:ext cx="104771" cy="108060"/>
            </a:xfrm>
            <a:custGeom>
              <a:avLst/>
              <a:gdLst/>
              <a:ahLst/>
              <a:cxnLst/>
              <a:rect l="l" t="t" r="r" b="b"/>
              <a:pathLst>
                <a:path w="3663" h="3778" extrusionOk="0">
                  <a:moveTo>
                    <a:pt x="0" y="0"/>
                  </a:moveTo>
                  <a:cubicBezTo>
                    <a:pt x="0" y="1368"/>
                    <a:pt x="279" y="2712"/>
                    <a:pt x="673" y="3778"/>
                  </a:cubicBezTo>
                  <a:cubicBezTo>
                    <a:pt x="1553" y="3592"/>
                    <a:pt x="2596" y="3384"/>
                    <a:pt x="3662" y="3384"/>
                  </a:cubicBez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89;p25">
              <a:extLst>
                <a:ext uri="{FF2B5EF4-FFF2-40B4-BE49-F238E27FC236}">
                  <a16:creationId xmlns:a16="http://schemas.microsoft.com/office/drawing/2014/main" id="{60D866AB-57FE-9CB3-ED91-814D6AF5D70F}"/>
                </a:ext>
              </a:extLst>
            </p:cNvPr>
            <p:cNvSpPr/>
            <p:nvPr/>
          </p:nvSpPr>
          <p:spPr>
            <a:xfrm>
              <a:off x="7502235" y="2545811"/>
              <a:ext cx="85550" cy="108060"/>
            </a:xfrm>
            <a:custGeom>
              <a:avLst/>
              <a:gdLst/>
              <a:ahLst/>
              <a:cxnLst/>
              <a:rect l="l" t="t" r="r" b="b"/>
              <a:pathLst>
                <a:path w="2991" h="3778" extrusionOk="0">
                  <a:moveTo>
                    <a:pt x="2990" y="0"/>
                  </a:moveTo>
                  <a:cubicBezTo>
                    <a:pt x="1831" y="0"/>
                    <a:pt x="673" y="1344"/>
                    <a:pt x="1" y="3384"/>
                  </a:cubicBezTo>
                  <a:cubicBezTo>
                    <a:pt x="881" y="3569"/>
                    <a:pt x="1924" y="3778"/>
                    <a:pt x="2990" y="3778"/>
                  </a:cubicBezTo>
                  <a:lnTo>
                    <a:pt x="29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90;p25">
              <a:extLst>
                <a:ext uri="{FF2B5EF4-FFF2-40B4-BE49-F238E27FC236}">
                  <a16:creationId xmlns:a16="http://schemas.microsoft.com/office/drawing/2014/main" id="{6E90266A-24C5-E00D-F4EB-C1FE99BF0443}"/>
                </a:ext>
              </a:extLst>
            </p:cNvPr>
            <p:cNvSpPr/>
            <p:nvPr/>
          </p:nvSpPr>
          <p:spPr>
            <a:xfrm>
              <a:off x="7483015" y="2642570"/>
              <a:ext cx="104771" cy="107431"/>
            </a:xfrm>
            <a:custGeom>
              <a:avLst/>
              <a:gdLst/>
              <a:ahLst/>
              <a:cxnLst/>
              <a:rect l="l" t="t" r="r" b="b"/>
              <a:pathLst>
                <a:path w="3663" h="3756" extrusionOk="0">
                  <a:moveTo>
                    <a:pt x="673" y="1"/>
                  </a:moveTo>
                  <a:cubicBezTo>
                    <a:pt x="279" y="1067"/>
                    <a:pt x="0" y="2318"/>
                    <a:pt x="0" y="3755"/>
                  </a:cubicBezTo>
                  <a:lnTo>
                    <a:pt x="3662" y="3755"/>
                  </a:lnTo>
                  <a:lnTo>
                    <a:pt x="3662" y="395"/>
                  </a:lnTo>
                  <a:cubicBezTo>
                    <a:pt x="2596" y="395"/>
                    <a:pt x="1553" y="186"/>
                    <a:pt x="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xmlns:a14="http://schemas.microsoft.com/office/drawing/2010/main">
        <mc:Choice Requires="a14">
          <p:sp>
            <p:nvSpPr>
              <p:cNvPr id="37" name="TextBox 36">
                <a:extLst>
                  <a:ext uri="{FF2B5EF4-FFF2-40B4-BE49-F238E27FC236}">
                    <a16:creationId xmlns:a16="http://schemas.microsoft.com/office/drawing/2014/main" id="{6241FE40-148A-0E6D-BD20-7B2D4E1FBA1E}"/>
                  </a:ext>
                </a:extLst>
              </p:cNvPr>
              <p:cNvSpPr txBox="1"/>
              <p:nvPr/>
            </p:nvSpPr>
            <p:spPr>
              <a:xfrm>
                <a:off x="1723870" y="2364880"/>
                <a:ext cx="5761799" cy="1187697"/>
              </a:xfrm>
              <a:prstGeom prst="rect">
                <a:avLst/>
              </a:prstGeom>
              <a:noFill/>
            </p:spPr>
            <p:txBody>
              <a:bodyPr wrap="square">
                <a:spAutoFit/>
              </a:bodyPr>
              <a:lstStyle/>
              <a:p>
                <a:pPr marL="0" lvl="0" indent="0" algn="ctr" rtl="0">
                  <a:spcBef>
                    <a:spcPts val="0"/>
                  </a:spcBef>
                  <a:spcAft>
                    <a:spcPts val="0"/>
                  </a:spcAft>
                  <a:buNone/>
                </a:pPr>
                <a:r>
                  <a:rPr lang="en-US" sz="2000" b="1">
                    <a:solidFill>
                      <a:schemeClr val="dk2"/>
                    </a:solidFill>
                    <a:latin typeface="Oswald"/>
                    <a:ea typeface="Oswald"/>
                    <a:cs typeface="Oswald"/>
                    <a:sym typeface="Oswald"/>
                  </a:rPr>
                  <a:t>Thuật toán nhận được đầu vào o thoả mãn điều kiện:</a:t>
                </a:r>
              </a:p>
              <a:p>
                <a:pPr algn="ctr"/>
                <a:r>
                  <a:rPr lang="en-US" sz="2000" b="1" kern="100">
                    <a:solidFill>
                      <a:schemeClr val="bg1"/>
                    </a:solidFill>
                    <a:effectLst/>
                    <a:latin typeface="Oswald" panose="00000500000000000000" pitchFamily="2" charset="0"/>
                    <a:ea typeface="Times New Roman" panose="02020603050405020304" pitchFamily="18" charset="0"/>
                  </a:rPr>
                  <a:t>f (o)</a:t>
                </a:r>
                <a:r>
                  <a:rPr lang="vi-VN" sz="2000" b="1" kern="100">
                    <a:solidFill>
                      <a:schemeClr val="bg1"/>
                    </a:solidFill>
                    <a:effectLst/>
                    <a:latin typeface="Oswald" panose="00000500000000000000" pitchFamily="2" charset="0"/>
                    <a:ea typeface="Times New Roman" panose="02020603050405020304" pitchFamily="18" charset="0"/>
                  </a:rPr>
                  <a:t> ≤ </a:t>
                </a:r>
                <a:r>
                  <a:rPr lang="en-US" sz="2000" b="1" kern="100">
                    <a:solidFill>
                      <a:schemeClr val="bg1"/>
                    </a:solidFill>
                    <a:effectLst/>
                    <a:latin typeface="Oswald" panose="00000500000000000000" pitchFamily="2" charset="0"/>
                    <a:ea typeface="Times New Roman" panose="02020603050405020304" pitchFamily="18" charset="0"/>
                    <a:cs typeface="Times New Roman" panose="02020603050405020304" pitchFamily="18" charset="0"/>
                  </a:rPr>
                  <a:t>o </a:t>
                </a:r>
                <a14:m>
                  <m:oMath xmlns:m="http://schemas.openxmlformats.org/officeDocument/2006/math">
                    <m:r>
                      <a:rPr lang="en-US" sz="2000" b="1" i="1" kern="100">
                        <a:solidFill>
                          <a:schemeClr val="bg1"/>
                        </a:solidFill>
                        <a:effectLst/>
                        <a:latin typeface="Cambria Math" panose="02040503050406030204" pitchFamily="18" charset="0"/>
                        <a:ea typeface="Times New Roman" panose="02020603050405020304" pitchFamily="18" charset="0"/>
                        <a:cs typeface="Times New Roman" panose="02020603050405020304" pitchFamily="18" charset="0"/>
                      </a:rPr>
                      <m:t>×</m:t>
                    </m:r>
                  </m:oMath>
                </a14:m>
                <a:r>
                  <a:rPr lang="en-US" sz="2000" b="1" kern="100">
                    <a:solidFill>
                      <a:schemeClr val="bg1"/>
                    </a:solidFill>
                    <a:effectLst/>
                    <a:latin typeface="Oswald" panose="00000500000000000000" pitchFamily="2" charset="0"/>
                    <a:ea typeface="Times New Roman" panose="02020603050405020304" pitchFamily="18" charset="0"/>
                    <a:cs typeface="Times New Roman" panose="02020603050405020304" pitchFamily="18" charset="0"/>
                  </a:rPr>
                  <a:t> B </a:t>
                </a:r>
                <a14:m>
                  <m:oMath xmlns:m="http://schemas.openxmlformats.org/officeDocument/2006/math">
                    <m:f>
                      <m:fPr>
                        <m:ctrlPr>
                          <a:rPr lang="en-US" sz="2000" b="1" i="1" kern="100" smtClean="0">
                            <a:solidFill>
                              <a:schemeClr val="bg1"/>
                            </a:solidFill>
                            <a:effectLst/>
                            <a:latin typeface="Cambria Math" panose="02040503050406030204" pitchFamily="18" charset="0"/>
                            <a:cs typeface="Times New Roman" panose="02020603050405020304" pitchFamily="18" charset="0"/>
                          </a:rPr>
                        </m:ctrlPr>
                      </m:fPr>
                      <m:num>
                        <m:r>
                          <a:rPr lang="en-US" sz="2000" b="1" i="1" kern="100" smtClean="0">
                            <a:solidFill>
                              <a:schemeClr val="bg1"/>
                            </a:solidFill>
                            <a:effectLst/>
                            <a:latin typeface="Cambria Math" panose="02040503050406030204" pitchFamily="18" charset="0"/>
                            <a:cs typeface="Times New Roman" panose="02020603050405020304" pitchFamily="18" charset="0"/>
                          </a:rPr>
                          <m:t>𝟏</m:t>
                        </m:r>
                      </m:num>
                      <m:den>
                        <m:r>
                          <a:rPr lang="en-US" sz="2000" b="1" i="1" kern="100" smtClean="0">
                            <a:solidFill>
                              <a:schemeClr val="bg1"/>
                            </a:solidFill>
                            <a:effectLst/>
                            <a:latin typeface="Cambria Math" panose="02040503050406030204" pitchFamily="18" charset="0"/>
                            <a:cs typeface="Times New Roman" panose="02020603050405020304" pitchFamily="18" charset="0"/>
                          </a:rPr>
                          <m:t>𝟏</m:t>
                        </m:r>
                        <m:r>
                          <a:rPr lang="en-US" sz="2000" b="1" i="1" kern="100" smtClean="0">
                            <a:solidFill>
                              <a:schemeClr val="bg1"/>
                            </a:solidFill>
                            <a:effectLst/>
                            <a:latin typeface="Cambria Math" panose="02040503050406030204" pitchFamily="18" charset="0"/>
                            <a:cs typeface="Times New Roman" panose="02020603050405020304" pitchFamily="18" charset="0"/>
                          </a:rPr>
                          <m:t>+</m:t>
                        </m:r>
                        <m:r>
                          <a:rPr lang="en-US" sz="2000" b="1" i="1" kern="100" smtClean="0">
                            <a:solidFill>
                              <a:schemeClr val="bg1"/>
                            </a:solidFill>
                            <a:effectLst/>
                            <a:latin typeface="Cambria Math" panose="02040503050406030204" pitchFamily="18" charset="0"/>
                            <a:ea typeface="Cambria Math" panose="02040503050406030204" pitchFamily="18" charset="0"/>
                            <a:cs typeface="Times New Roman" panose="02020603050405020304" pitchFamily="18" charset="0"/>
                          </a:rPr>
                          <m:t>𝜸</m:t>
                        </m:r>
                      </m:den>
                    </m:f>
                  </m:oMath>
                </a14:m>
                <a:r>
                  <a:rPr lang="en-US" sz="2000" b="1" kern="100">
                    <a:solidFill>
                      <a:schemeClr val="bg1"/>
                    </a:solidFill>
                    <a:effectLst/>
                    <a:latin typeface="Oswald" panose="00000500000000000000" pitchFamily="2" charset="0"/>
                    <a:ea typeface="Times New Roman" panose="02020603050405020304" pitchFamily="18" charset="0"/>
                    <a:cs typeface="Times New Roman" panose="02020603050405020304" pitchFamily="18" charset="0"/>
                  </a:rPr>
                  <a:t> f (o)</a:t>
                </a:r>
                <a:endParaRPr lang="vi-VN" sz="2000" b="1" kern="100">
                  <a:solidFill>
                    <a:schemeClr val="bg1"/>
                  </a:solidFill>
                  <a:effectLst/>
                  <a:latin typeface="Oswald" panose="00000500000000000000" pitchFamily="2" charset="0"/>
                  <a:ea typeface="Times New Roman" panose="02020603050405020304" pitchFamily="18" charset="0"/>
                </a:endParaRPr>
              </a:p>
              <a:p>
                <a:pPr marL="0" lvl="0" indent="0" algn="ctr" rtl="0">
                  <a:spcBef>
                    <a:spcPts val="0"/>
                  </a:spcBef>
                  <a:spcAft>
                    <a:spcPts val="0"/>
                  </a:spcAft>
                  <a:buNone/>
                </a:pPr>
                <a:endParaRPr lang="en-US" sz="2000" b="1">
                  <a:solidFill>
                    <a:schemeClr val="dk2"/>
                  </a:solidFill>
                  <a:latin typeface="Oswald"/>
                  <a:ea typeface="Oswald"/>
                  <a:cs typeface="Oswald"/>
                  <a:sym typeface="Oswald"/>
                </a:endParaRPr>
              </a:p>
            </p:txBody>
          </p:sp>
        </mc:Choice>
        <mc:Fallback xmlns="">
          <p:sp>
            <p:nvSpPr>
              <p:cNvPr id="37" name="TextBox 36">
                <a:extLst>
                  <a:ext uri="{FF2B5EF4-FFF2-40B4-BE49-F238E27FC236}">
                    <a16:creationId xmlns:a16="http://schemas.microsoft.com/office/drawing/2014/main" id="{6241FE40-148A-0E6D-BD20-7B2D4E1FBA1E}"/>
                  </a:ext>
                </a:extLst>
              </p:cNvPr>
              <p:cNvSpPr txBox="1">
                <a:spLocks noRot="1" noChangeAspect="1" noMove="1" noResize="1" noEditPoints="1" noAdjustHandles="1" noChangeArrowheads="1" noChangeShapeType="1" noTextEdit="1"/>
              </p:cNvSpPr>
              <p:nvPr/>
            </p:nvSpPr>
            <p:spPr>
              <a:xfrm>
                <a:off x="1723870" y="2364880"/>
                <a:ext cx="5761799" cy="1187697"/>
              </a:xfrm>
              <a:prstGeom prst="rect">
                <a:avLst/>
              </a:prstGeom>
              <a:blipFill>
                <a:blip r:embed="rId4"/>
                <a:stretch>
                  <a:fillRect t="-3077"/>
                </a:stretch>
              </a:blipFill>
            </p:spPr>
            <p:txBody>
              <a:bodyPr/>
              <a:lstStyle/>
              <a:p>
                <a:r>
                  <a:rPr lang="vi-VN">
                    <a:noFill/>
                  </a:rPr>
                  <a:t> </a:t>
                </a:r>
              </a:p>
            </p:txBody>
          </p:sp>
        </mc:Fallback>
      </mc:AlternateContent>
      <p:pic>
        <p:nvPicPr>
          <p:cNvPr id="40" name="Picture 39">
            <a:extLst>
              <a:ext uri="{FF2B5EF4-FFF2-40B4-BE49-F238E27FC236}">
                <a16:creationId xmlns:a16="http://schemas.microsoft.com/office/drawing/2014/main" id="{BB00406B-C156-C592-6882-3602623420C7}"/>
              </a:ext>
            </a:extLst>
          </p:cNvPr>
          <p:cNvPicPr>
            <a:picLocks noChangeAspect="1"/>
          </p:cNvPicPr>
          <p:nvPr/>
        </p:nvPicPr>
        <p:blipFill>
          <a:blip r:embed="rId5"/>
          <a:stretch>
            <a:fillRect/>
          </a:stretch>
        </p:blipFill>
        <p:spPr>
          <a:xfrm>
            <a:off x="-9694008" y="6023662"/>
            <a:ext cx="7618457" cy="343054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9631857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grpSp>
        <p:nvGrpSpPr>
          <p:cNvPr id="715" name="Google Shape;715;p25"/>
          <p:cNvGrpSpPr/>
          <p:nvPr/>
        </p:nvGrpSpPr>
        <p:grpSpPr>
          <a:xfrm>
            <a:off x="299286" y="189025"/>
            <a:ext cx="133205" cy="119344"/>
            <a:chOff x="222150" y="185025"/>
            <a:chExt cx="170100" cy="152400"/>
          </a:xfrm>
        </p:grpSpPr>
        <p:cxnSp>
          <p:nvCxnSpPr>
            <p:cNvPr id="716" name="Google Shape;716;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7" name="Google Shape;717;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19" name="Google Shape;719;p25"/>
          <p:cNvGrpSpPr/>
          <p:nvPr/>
        </p:nvGrpSpPr>
        <p:grpSpPr>
          <a:xfrm>
            <a:off x="286625" y="3999999"/>
            <a:ext cx="145867" cy="958251"/>
            <a:chOff x="286625" y="3923799"/>
            <a:chExt cx="145867" cy="958251"/>
          </a:xfrm>
        </p:grpSpPr>
        <p:sp>
          <p:nvSpPr>
            <p:cNvPr id="720" name="Google Shape;720;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25"/>
            <p:cNvGrpSpPr/>
            <p:nvPr/>
          </p:nvGrpSpPr>
          <p:grpSpPr>
            <a:xfrm>
              <a:off x="298112" y="4342643"/>
              <a:ext cx="110182" cy="126862"/>
              <a:chOff x="281100" y="2027800"/>
              <a:chExt cx="140700" cy="162000"/>
            </a:xfrm>
          </p:grpSpPr>
          <p:sp>
            <p:nvSpPr>
              <p:cNvPr id="722" name="Google Shape;722;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5"/>
              <p:cNvGrpSpPr/>
              <p:nvPr/>
            </p:nvGrpSpPr>
            <p:grpSpPr>
              <a:xfrm>
                <a:off x="308875" y="2088450"/>
                <a:ext cx="85200" cy="40700"/>
                <a:chOff x="308875" y="2087000"/>
                <a:chExt cx="85200" cy="40700"/>
              </a:xfrm>
            </p:grpSpPr>
            <p:cxnSp>
              <p:nvCxnSpPr>
                <p:cNvPr id="724" name="Google Shape;724;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6" name="Google Shape;726;p25"/>
            <p:cNvGrpSpPr/>
            <p:nvPr/>
          </p:nvGrpSpPr>
          <p:grpSpPr>
            <a:xfrm>
              <a:off x="286625" y="3923799"/>
              <a:ext cx="133200" cy="133200"/>
              <a:chOff x="286625" y="3648899"/>
              <a:chExt cx="133200" cy="133200"/>
            </a:xfrm>
          </p:grpSpPr>
          <p:sp>
            <p:nvSpPr>
              <p:cNvPr id="727" name="Google Shape;727;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9" name="Google Shape;729;p2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0" name="Google Shape;730;p2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25"/>
          <p:cNvGrpSpPr/>
          <p:nvPr/>
        </p:nvGrpSpPr>
        <p:grpSpPr>
          <a:xfrm>
            <a:off x="7819199" y="752550"/>
            <a:ext cx="604800" cy="147600"/>
            <a:chOff x="7688649" y="828750"/>
            <a:chExt cx="604800" cy="147600"/>
          </a:xfrm>
        </p:grpSpPr>
        <p:sp>
          <p:nvSpPr>
            <p:cNvPr id="735" name="Google Shape;735;p2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25"/>
          <p:cNvGrpSpPr/>
          <p:nvPr/>
        </p:nvGrpSpPr>
        <p:grpSpPr>
          <a:xfrm>
            <a:off x="9994594" y="-318337"/>
            <a:ext cx="4568599" cy="4451536"/>
            <a:chOff x="490025" y="1937970"/>
            <a:chExt cx="367245" cy="406382"/>
          </a:xfrm>
        </p:grpSpPr>
        <p:sp>
          <p:nvSpPr>
            <p:cNvPr id="759" name="Google Shape;759;p25"/>
            <p:cNvSpPr/>
            <p:nvPr/>
          </p:nvSpPr>
          <p:spPr>
            <a:xfrm>
              <a:off x="779672" y="2012878"/>
              <a:ext cx="49740" cy="52400"/>
            </a:xfrm>
            <a:custGeom>
              <a:avLst/>
              <a:gdLst/>
              <a:ahLst/>
              <a:cxnLst/>
              <a:rect l="l" t="t" r="r" b="b"/>
              <a:pathLst>
                <a:path w="1739" h="1832" extrusionOk="0">
                  <a:moveTo>
                    <a:pt x="1160" y="1"/>
                  </a:moveTo>
                  <a:lnTo>
                    <a:pt x="1" y="1252"/>
                  </a:lnTo>
                  <a:lnTo>
                    <a:pt x="580" y="1831"/>
                  </a:lnTo>
                  <a:lnTo>
                    <a:pt x="1739" y="580"/>
                  </a:lnTo>
                  <a:lnTo>
                    <a:pt x="1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5"/>
            <p:cNvSpPr/>
            <p:nvPr/>
          </p:nvSpPr>
          <p:spPr>
            <a:xfrm>
              <a:off x="514537" y="2012878"/>
              <a:ext cx="53058" cy="52400"/>
            </a:xfrm>
            <a:custGeom>
              <a:avLst/>
              <a:gdLst/>
              <a:ahLst/>
              <a:cxnLst/>
              <a:rect l="l" t="t" r="r" b="b"/>
              <a:pathLst>
                <a:path w="1855" h="1832" extrusionOk="0">
                  <a:moveTo>
                    <a:pt x="696" y="1"/>
                  </a:moveTo>
                  <a:lnTo>
                    <a:pt x="1" y="580"/>
                  </a:lnTo>
                  <a:lnTo>
                    <a:pt x="1275" y="1831"/>
                  </a:lnTo>
                  <a:lnTo>
                    <a:pt x="1855" y="1252"/>
                  </a:lnTo>
                  <a:lnTo>
                    <a:pt x="6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5"/>
            <p:cNvSpPr/>
            <p:nvPr/>
          </p:nvSpPr>
          <p:spPr>
            <a:xfrm>
              <a:off x="788310" y="1987680"/>
              <a:ext cx="68961" cy="66329"/>
            </a:xfrm>
            <a:custGeom>
              <a:avLst/>
              <a:gdLst/>
              <a:ahLst/>
              <a:cxnLst/>
              <a:rect l="l" t="t" r="r" b="b"/>
              <a:pathLst>
                <a:path w="2411" h="2319" extrusionOk="0">
                  <a:moveTo>
                    <a:pt x="580" y="1"/>
                  </a:moveTo>
                  <a:lnTo>
                    <a:pt x="0" y="580"/>
                  </a:lnTo>
                  <a:lnTo>
                    <a:pt x="1831" y="2318"/>
                  </a:lnTo>
                  <a:lnTo>
                    <a:pt x="2410" y="1739"/>
                  </a:lnTo>
                  <a:lnTo>
                    <a:pt x="5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5"/>
            <p:cNvSpPr/>
            <p:nvPr/>
          </p:nvSpPr>
          <p:spPr>
            <a:xfrm>
              <a:off x="490025" y="1987680"/>
              <a:ext cx="68961" cy="66329"/>
            </a:xfrm>
            <a:custGeom>
              <a:avLst/>
              <a:gdLst/>
              <a:ahLst/>
              <a:cxnLst/>
              <a:rect l="l" t="t" r="r" b="b"/>
              <a:pathLst>
                <a:path w="2411" h="2319" extrusionOk="0">
                  <a:moveTo>
                    <a:pt x="1831" y="1"/>
                  </a:moveTo>
                  <a:lnTo>
                    <a:pt x="0" y="1739"/>
                  </a:lnTo>
                  <a:lnTo>
                    <a:pt x="580" y="2318"/>
                  </a:lnTo>
                  <a:lnTo>
                    <a:pt x="2411" y="580"/>
                  </a:lnTo>
                  <a:lnTo>
                    <a:pt x="18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5"/>
            <p:cNvSpPr/>
            <p:nvPr/>
          </p:nvSpPr>
          <p:spPr>
            <a:xfrm>
              <a:off x="658373" y="1949239"/>
              <a:ext cx="55060" cy="85550"/>
            </a:xfrm>
            <a:custGeom>
              <a:avLst/>
              <a:gdLst/>
              <a:ahLst/>
              <a:cxnLst/>
              <a:rect l="l" t="t" r="r" b="b"/>
              <a:pathLst>
                <a:path w="1925" h="2991" extrusionOk="0">
                  <a:moveTo>
                    <a:pt x="1" y="1"/>
                  </a:moveTo>
                  <a:lnTo>
                    <a:pt x="487" y="2990"/>
                  </a:lnTo>
                  <a:lnTo>
                    <a:pt x="1924" y="2990"/>
                  </a:lnTo>
                  <a:lnTo>
                    <a:pt x="19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5"/>
            <p:cNvSpPr/>
            <p:nvPr/>
          </p:nvSpPr>
          <p:spPr>
            <a:xfrm>
              <a:off x="633862" y="1949239"/>
              <a:ext cx="38470" cy="85550"/>
            </a:xfrm>
            <a:custGeom>
              <a:avLst/>
              <a:gdLst/>
              <a:ahLst/>
              <a:cxnLst/>
              <a:rect l="l" t="t" r="r" b="b"/>
              <a:pathLst>
                <a:path w="1345" h="2991" extrusionOk="0">
                  <a:moveTo>
                    <a:pt x="0" y="1"/>
                  </a:moveTo>
                  <a:lnTo>
                    <a:pt x="0" y="2990"/>
                  </a:lnTo>
                  <a:lnTo>
                    <a:pt x="1344" y="2990"/>
                  </a:lnTo>
                  <a:lnTo>
                    <a:pt x="13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5"/>
            <p:cNvSpPr/>
            <p:nvPr/>
          </p:nvSpPr>
          <p:spPr>
            <a:xfrm>
              <a:off x="658373" y="1996317"/>
              <a:ext cx="190950" cy="348035"/>
            </a:xfrm>
            <a:custGeom>
              <a:avLst/>
              <a:gdLst/>
              <a:ahLst/>
              <a:cxnLst/>
              <a:rect l="l" t="t" r="r" b="b"/>
              <a:pathLst>
                <a:path w="6676" h="12168" extrusionOk="0">
                  <a:moveTo>
                    <a:pt x="487" y="0"/>
                  </a:moveTo>
                  <a:lnTo>
                    <a:pt x="1" y="6072"/>
                  </a:lnTo>
                  <a:lnTo>
                    <a:pt x="487" y="12167"/>
                  </a:lnTo>
                  <a:cubicBezTo>
                    <a:pt x="2133" y="12167"/>
                    <a:pt x="3662" y="11588"/>
                    <a:pt x="4821" y="10429"/>
                  </a:cubicBezTo>
                  <a:cubicBezTo>
                    <a:pt x="5980" y="9270"/>
                    <a:pt x="6675" y="7718"/>
                    <a:pt x="6675" y="6072"/>
                  </a:cubicBezTo>
                  <a:cubicBezTo>
                    <a:pt x="6675" y="4450"/>
                    <a:pt x="5980" y="2897"/>
                    <a:pt x="4821" y="1738"/>
                  </a:cubicBezTo>
                  <a:cubicBezTo>
                    <a:pt x="3662" y="580"/>
                    <a:pt x="2133"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5"/>
            <p:cNvSpPr/>
            <p:nvPr/>
          </p:nvSpPr>
          <p:spPr>
            <a:xfrm>
              <a:off x="497977" y="1996317"/>
              <a:ext cx="174361" cy="348035"/>
            </a:xfrm>
            <a:custGeom>
              <a:avLst/>
              <a:gdLst/>
              <a:ahLst/>
              <a:cxnLst/>
              <a:rect l="l" t="t" r="r" b="b"/>
              <a:pathLst>
                <a:path w="6096" h="12168" extrusionOk="0">
                  <a:moveTo>
                    <a:pt x="6095" y="0"/>
                  </a:moveTo>
                  <a:cubicBezTo>
                    <a:pt x="4543" y="0"/>
                    <a:pt x="3013" y="580"/>
                    <a:pt x="1854" y="1738"/>
                  </a:cubicBezTo>
                  <a:cubicBezTo>
                    <a:pt x="696" y="2897"/>
                    <a:pt x="0" y="4450"/>
                    <a:pt x="0" y="6072"/>
                  </a:cubicBezTo>
                  <a:cubicBezTo>
                    <a:pt x="0" y="7718"/>
                    <a:pt x="696" y="9270"/>
                    <a:pt x="1854" y="10429"/>
                  </a:cubicBezTo>
                  <a:cubicBezTo>
                    <a:pt x="3013" y="11588"/>
                    <a:pt x="4543" y="12167"/>
                    <a:pt x="6095" y="12167"/>
                  </a:cubicBezTo>
                  <a:lnTo>
                    <a:pt x="60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5"/>
            <p:cNvSpPr/>
            <p:nvPr/>
          </p:nvSpPr>
          <p:spPr>
            <a:xfrm>
              <a:off x="658373" y="2153397"/>
              <a:ext cx="143871" cy="146531"/>
            </a:xfrm>
            <a:custGeom>
              <a:avLst/>
              <a:gdLst/>
              <a:ahLst/>
              <a:cxnLst/>
              <a:rect l="l" t="t" r="r" b="b"/>
              <a:pathLst>
                <a:path w="5030" h="5123" extrusionOk="0">
                  <a:moveTo>
                    <a:pt x="1" y="1"/>
                  </a:moveTo>
                  <a:lnTo>
                    <a:pt x="487" y="5122"/>
                  </a:lnTo>
                  <a:cubicBezTo>
                    <a:pt x="2990" y="5122"/>
                    <a:pt x="5030" y="3106"/>
                    <a:pt x="5030" y="5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5"/>
            <p:cNvSpPr/>
            <p:nvPr/>
          </p:nvSpPr>
          <p:spPr>
            <a:xfrm>
              <a:off x="658373" y="2043367"/>
              <a:ext cx="143871" cy="126652"/>
            </a:xfrm>
            <a:custGeom>
              <a:avLst/>
              <a:gdLst/>
              <a:ahLst/>
              <a:cxnLst/>
              <a:rect l="l" t="t" r="r" b="b"/>
              <a:pathLst>
                <a:path w="5030" h="4428" extrusionOk="0">
                  <a:moveTo>
                    <a:pt x="487" y="1"/>
                  </a:moveTo>
                  <a:lnTo>
                    <a:pt x="1" y="4427"/>
                  </a:lnTo>
                  <a:lnTo>
                    <a:pt x="5030" y="4427"/>
                  </a:lnTo>
                  <a:cubicBezTo>
                    <a:pt x="5030" y="1924"/>
                    <a:pt x="2990"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5"/>
            <p:cNvSpPr/>
            <p:nvPr/>
          </p:nvSpPr>
          <p:spPr>
            <a:xfrm>
              <a:off x="667011" y="1937970"/>
              <a:ext cx="71592" cy="25227"/>
            </a:xfrm>
            <a:custGeom>
              <a:avLst/>
              <a:gdLst/>
              <a:ahLst/>
              <a:cxnLst/>
              <a:rect l="l" t="t" r="r" b="b"/>
              <a:pathLst>
                <a:path w="2503" h="882" extrusionOk="0">
                  <a:moveTo>
                    <a:pt x="185" y="1"/>
                  </a:moveTo>
                  <a:lnTo>
                    <a:pt x="0" y="395"/>
                  </a:lnTo>
                  <a:lnTo>
                    <a:pt x="185" y="882"/>
                  </a:lnTo>
                  <a:lnTo>
                    <a:pt x="2503" y="882"/>
                  </a:lnTo>
                  <a:lnTo>
                    <a:pt x="25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5"/>
            <p:cNvSpPr/>
            <p:nvPr/>
          </p:nvSpPr>
          <p:spPr>
            <a:xfrm>
              <a:off x="608664" y="1937970"/>
              <a:ext cx="63669" cy="25227"/>
            </a:xfrm>
            <a:custGeom>
              <a:avLst/>
              <a:gdLst/>
              <a:ahLst/>
              <a:cxnLst/>
              <a:rect l="l" t="t" r="r" b="b"/>
              <a:pathLst>
                <a:path w="2226" h="882" extrusionOk="0">
                  <a:moveTo>
                    <a:pt x="1" y="1"/>
                  </a:moveTo>
                  <a:lnTo>
                    <a:pt x="1" y="882"/>
                  </a:lnTo>
                  <a:lnTo>
                    <a:pt x="2225" y="882"/>
                  </a:lnTo>
                  <a:lnTo>
                    <a:pt x="22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5"/>
            <p:cNvSpPr/>
            <p:nvPr/>
          </p:nvSpPr>
          <p:spPr>
            <a:xfrm>
              <a:off x="545026" y="2043367"/>
              <a:ext cx="127310" cy="256564"/>
            </a:xfrm>
            <a:custGeom>
              <a:avLst/>
              <a:gdLst/>
              <a:ahLst/>
              <a:cxnLst/>
              <a:rect l="l" t="t" r="r" b="b"/>
              <a:pathLst>
                <a:path w="4451" h="8970" extrusionOk="0">
                  <a:moveTo>
                    <a:pt x="4450" y="1"/>
                  </a:moveTo>
                  <a:cubicBezTo>
                    <a:pt x="2040" y="1"/>
                    <a:pt x="1" y="1924"/>
                    <a:pt x="1" y="4427"/>
                  </a:cubicBezTo>
                  <a:cubicBezTo>
                    <a:pt x="1" y="6953"/>
                    <a:pt x="2040" y="8969"/>
                    <a:pt x="4450" y="8969"/>
                  </a:cubicBezTo>
                  <a:lnTo>
                    <a:pt x="44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5"/>
            <p:cNvSpPr/>
            <p:nvPr/>
          </p:nvSpPr>
          <p:spPr>
            <a:xfrm>
              <a:off x="658373" y="2134177"/>
              <a:ext cx="49740" cy="72279"/>
            </a:xfrm>
            <a:custGeom>
              <a:avLst/>
              <a:gdLst/>
              <a:ahLst/>
              <a:cxnLst/>
              <a:rect l="l" t="t" r="r" b="b"/>
              <a:pathLst>
                <a:path w="1739" h="2527" extrusionOk="0">
                  <a:moveTo>
                    <a:pt x="487" y="1"/>
                  </a:moveTo>
                  <a:lnTo>
                    <a:pt x="1" y="1252"/>
                  </a:lnTo>
                  <a:lnTo>
                    <a:pt x="487" y="2527"/>
                  </a:lnTo>
                  <a:cubicBezTo>
                    <a:pt x="1252" y="2527"/>
                    <a:pt x="1739" y="1947"/>
                    <a:pt x="1739" y="1252"/>
                  </a:cubicBezTo>
                  <a:cubicBezTo>
                    <a:pt x="1739" y="580"/>
                    <a:pt x="1252" y="1"/>
                    <a:pt x="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5"/>
            <p:cNvSpPr/>
            <p:nvPr/>
          </p:nvSpPr>
          <p:spPr>
            <a:xfrm>
              <a:off x="639153" y="2134177"/>
              <a:ext cx="33179" cy="72279"/>
            </a:xfrm>
            <a:custGeom>
              <a:avLst/>
              <a:gdLst/>
              <a:ahLst/>
              <a:cxnLst/>
              <a:rect l="l" t="t" r="r" b="b"/>
              <a:pathLst>
                <a:path w="1160" h="2527" extrusionOk="0">
                  <a:moveTo>
                    <a:pt x="1159" y="1"/>
                  </a:moveTo>
                  <a:cubicBezTo>
                    <a:pt x="487" y="1"/>
                    <a:pt x="1" y="580"/>
                    <a:pt x="1" y="1252"/>
                  </a:cubicBezTo>
                  <a:cubicBezTo>
                    <a:pt x="1" y="1947"/>
                    <a:pt x="487" y="2527"/>
                    <a:pt x="1159" y="2527"/>
                  </a:cubicBezTo>
                  <a:lnTo>
                    <a:pt x="11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76;p22">
            <a:extLst>
              <a:ext uri="{FF2B5EF4-FFF2-40B4-BE49-F238E27FC236}">
                <a16:creationId xmlns:a16="http://schemas.microsoft.com/office/drawing/2014/main" id="{EABE8A3E-D0D6-70BC-AB6D-37E9B2DF952F}"/>
              </a:ext>
            </a:extLst>
          </p:cNvPr>
          <p:cNvSpPr txBox="1"/>
          <p:nvPr/>
        </p:nvSpPr>
        <p:spPr>
          <a:xfrm>
            <a:off x="649650" y="552450"/>
            <a:ext cx="4228170"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 với f(o) đã biết</a:t>
            </a:r>
            <a:endParaRPr sz="3000" b="1">
              <a:solidFill>
                <a:schemeClr val="accent2"/>
              </a:solidFill>
              <a:latin typeface="Oswald"/>
              <a:ea typeface="Oswald"/>
              <a:cs typeface="Oswald"/>
              <a:sym typeface="Oswald"/>
            </a:endParaRPr>
          </a:p>
        </p:txBody>
      </p:sp>
      <p:grpSp>
        <p:nvGrpSpPr>
          <p:cNvPr id="2" name="Google Shape;774;p25">
            <a:extLst>
              <a:ext uri="{FF2B5EF4-FFF2-40B4-BE49-F238E27FC236}">
                <a16:creationId xmlns:a16="http://schemas.microsoft.com/office/drawing/2014/main" id="{D44E5C6E-B817-DBB6-D03A-6DD5C790A5BC}"/>
              </a:ext>
            </a:extLst>
          </p:cNvPr>
          <p:cNvGrpSpPr/>
          <p:nvPr/>
        </p:nvGrpSpPr>
        <p:grpSpPr>
          <a:xfrm>
            <a:off x="-7602472" y="-754793"/>
            <a:ext cx="5921719" cy="5510693"/>
            <a:chOff x="7383596" y="2545811"/>
            <a:chExt cx="409006" cy="409007"/>
          </a:xfrm>
        </p:grpSpPr>
        <p:sp>
          <p:nvSpPr>
            <p:cNvPr id="3" name="Google Shape;775;p25">
              <a:extLst>
                <a:ext uri="{FF2B5EF4-FFF2-40B4-BE49-F238E27FC236}">
                  <a16:creationId xmlns:a16="http://schemas.microsoft.com/office/drawing/2014/main" id="{08BEE84D-259E-D71A-4C86-5B1C2FA5A004}"/>
                </a:ext>
              </a:extLst>
            </p:cNvPr>
            <p:cNvSpPr/>
            <p:nvPr/>
          </p:nvSpPr>
          <p:spPr>
            <a:xfrm>
              <a:off x="7435966" y="2844097"/>
              <a:ext cx="151822" cy="110720"/>
            </a:xfrm>
            <a:custGeom>
              <a:avLst/>
              <a:gdLst/>
              <a:ahLst/>
              <a:cxnLst/>
              <a:rect l="l" t="t" r="r" b="b"/>
              <a:pathLst>
                <a:path w="5308" h="3871" extrusionOk="0">
                  <a:moveTo>
                    <a:pt x="2804" y="0"/>
                  </a:moveTo>
                  <a:lnTo>
                    <a:pt x="0" y="1460"/>
                  </a:lnTo>
                  <a:cubicBezTo>
                    <a:pt x="1344" y="2897"/>
                    <a:pt x="3198" y="3870"/>
                    <a:pt x="5307" y="3870"/>
                  </a:cubicBezTo>
                  <a:lnTo>
                    <a:pt x="28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76;p25">
              <a:extLst>
                <a:ext uri="{FF2B5EF4-FFF2-40B4-BE49-F238E27FC236}">
                  <a16:creationId xmlns:a16="http://schemas.microsoft.com/office/drawing/2014/main" id="{5B929803-64A2-EE7D-BB87-27FCBF1413DB}"/>
                </a:ext>
              </a:extLst>
            </p:cNvPr>
            <p:cNvSpPr/>
            <p:nvPr/>
          </p:nvSpPr>
          <p:spPr>
            <a:xfrm>
              <a:off x="7383596" y="2733380"/>
              <a:ext cx="118672" cy="152509"/>
            </a:xfrm>
            <a:custGeom>
              <a:avLst/>
              <a:gdLst/>
              <a:ahLst/>
              <a:cxnLst/>
              <a:rect l="l" t="t" r="r" b="b"/>
              <a:pathLst>
                <a:path w="4149" h="5332" extrusionOk="0">
                  <a:moveTo>
                    <a:pt x="4056" y="1"/>
                  </a:moveTo>
                  <a:lnTo>
                    <a:pt x="0" y="580"/>
                  </a:lnTo>
                  <a:cubicBezTo>
                    <a:pt x="0" y="2434"/>
                    <a:pt x="672" y="4056"/>
                    <a:pt x="1831" y="5331"/>
                  </a:cubicBezTo>
                  <a:cubicBezTo>
                    <a:pt x="2503" y="4937"/>
                    <a:pt x="3291" y="4636"/>
                    <a:pt x="4149" y="4358"/>
                  </a:cubicBezTo>
                  <a:lnTo>
                    <a:pt x="40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77;p25">
              <a:extLst>
                <a:ext uri="{FF2B5EF4-FFF2-40B4-BE49-F238E27FC236}">
                  <a16:creationId xmlns:a16="http://schemas.microsoft.com/office/drawing/2014/main" id="{ADC5B0A8-622D-D8FC-0AC5-A624F20CABB5}"/>
                </a:ext>
              </a:extLst>
            </p:cNvPr>
            <p:cNvSpPr/>
            <p:nvPr/>
          </p:nvSpPr>
          <p:spPr>
            <a:xfrm>
              <a:off x="7383596" y="2614741"/>
              <a:ext cx="140553" cy="135261"/>
            </a:xfrm>
            <a:custGeom>
              <a:avLst/>
              <a:gdLst/>
              <a:ahLst/>
              <a:cxnLst/>
              <a:rect l="l" t="t" r="r" b="b"/>
              <a:pathLst>
                <a:path w="4914" h="4729" extrusionOk="0">
                  <a:moveTo>
                    <a:pt x="1831" y="1"/>
                  </a:moveTo>
                  <a:cubicBezTo>
                    <a:pt x="672" y="1252"/>
                    <a:pt x="0" y="2897"/>
                    <a:pt x="0" y="4728"/>
                  </a:cubicBezTo>
                  <a:lnTo>
                    <a:pt x="3476" y="4728"/>
                  </a:lnTo>
                  <a:lnTo>
                    <a:pt x="4913" y="394"/>
                  </a:lnTo>
                  <a:lnTo>
                    <a:pt x="18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78;p25">
              <a:extLst>
                <a:ext uri="{FF2B5EF4-FFF2-40B4-BE49-F238E27FC236}">
                  <a16:creationId xmlns:a16="http://schemas.microsoft.com/office/drawing/2014/main" id="{626EAC68-A4F1-A1ED-C291-EA6014A32235}"/>
                </a:ext>
              </a:extLst>
            </p:cNvPr>
            <p:cNvSpPr/>
            <p:nvPr/>
          </p:nvSpPr>
          <p:spPr>
            <a:xfrm>
              <a:off x="7435966" y="2545811"/>
              <a:ext cx="151822" cy="96791"/>
            </a:xfrm>
            <a:custGeom>
              <a:avLst/>
              <a:gdLst/>
              <a:ahLst/>
              <a:cxnLst/>
              <a:rect l="l" t="t" r="r" b="b"/>
              <a:pathLst>
                <a:path w="5308" h="3384" extrusionOk="0">
                  <a:moveTo>
                    <a:pt x="5307" y="0"/>
                  </a:moveTo>
                  <a:cubicBezTo>
                    <a:pt x="3198" y="0"/>
                    <a:pt x="1344" y="974"/>
                    <a:pt x="0" y="2411"/>
                  </a:cubicBezTo>
                  <a:cubicBezTo>
                    <a:pt x="672" y="2804"/>
                    <a:pt x="1460" y="3083"/>
                    <a:pt x="2318" y="3384"/>
                  </a:cubicBezTo>
                  <a:lnTo>
                    <a:pt x="53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79;p25">
              <a:extLst>
                <a:ext uri="{FF2B5EF4-FFF2-40B4-BE49-F238E27FC236}">
                  <a16:creationId xmlns:a16="http://schemas.microsoft.com/office/drawing/2014/main" id="{620AFC60-04D6-4D18-A274-E771244A9E6B}"/>
                </a:ext>
              </a:extLst>
            </p:cNvPr>
            <p:cNvSpPr/>
            <p:nvPr/>
          </p:nvSpPr>
          <p:spPr>
            <a:xfrm>
              <a:off x="7587753" y="2844097"/>
              <a:ext cx="151822" cy="110720"/>
            </a:xfrm>
            <a:custGeom>
              <a:avLst/>
              <a:gdLst/>
              <a:ahLst/>
              <a:cxnLst/>
              <a:rect l="l" t="t" r="r" b="b"/>
              <a:pathLst>
                <a:path w="5308" h="3871" extrusionOk="0">
                  <a:moveTo>
                    <a:pt x="2526" y="0"/>
                  </a:moveTo>
                  <a:lnTo>
                    <a:pt x="0" y="3870"/>
                  </a:lnTo>
                  <a:cubicBezTo>
                    <a:pt x="2132" y="3870"/>
                    <a:pt x="3963" y="2897"/>
                    <a:pt x="5307" y="1460"/>
                  </a:cubicBezTo>
                  <a:lnTo>
                    <a:pt x="25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80;p25">
              <a:extLst>
                <a:ext uri="{FF2B5EF4-FFF2-40B4-BE49-F238E27FC236}">
                  <a16:creationId xmlns:a16="http://schemas.microsoft.com/office/drawing/2014/main" id="{DA018C09-2558-C1C7-3766-73551236D427}"/>
                </a:ext>
              </a:extLst>
            </p:cNvPr>
            <p:cNvSpPr/>
            <p:nvPr/>
          </p:nvSpPr>
          <p:spPr>
            <a:xfrm>
              <a:off x="7673243" y="2733380"/>
              <a:ext cx="119358" cy="152509"/>
            </a:xfrm>
            <a:custGeom>
              <a:avLst/>
              <a:gdLst/>
              <a:ahLst/>
              <a:cxnLst/>
              <a:rect l="l" t="t" r="r" b="b"/>
              <a:pathLst>
                <a:path w="4173" h="5332" extrusionOk="0">
                  <a:moveTo>
                    <a:pt x="117" y="1"/>
                  </a:moveTo>
                  <a:lnTo>
                    <a:pt x="1" y="4358"/>
                  </a:lnTo>
                  <a:cubicBezTo>
                    <a:pt x="881" y="4636"/>
                    <a:pt x="1646" y="4937"/>
                    <a:pt x="2318" y="5331"/>
                  </a:cubicBezTo>
                  <a:cubicBezTo>
                    <a:pt x="3477" y="4056"/>
                    <a:pt x="4172" y="2434"/>
                    <a:pt x="4172" y="580"/>
                  </a:cubicBezTo>
                  <a:lnTo>
                    <a:pt x="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81;p25">
              <a:extLst>
                <a:ext uri="{FF2B5EF4-FFF2-40B4-BE49-F238E27FC236}">
                  <a16:creationId xmlns:a16="http://schemas.microsoft.com/office/drawing/2014/main" id="{E4246B56-10E4-393F-CB14-DDA69429E481}"/>
                </a:ext>
              </a:extLst>
            </p:cNvPr>
            <p:cNvSpPr/>
            <p:nvPr/>
          </p:nvSpPr>
          <p:spPr>
            <a:xfrm>
              <a:off x="7651363" y="2614741"/>
              <a:ext cx="141239" cy="135261"/>
            </a:xfrm>
            <a:custGeom>
              <a:avLst/>
              <a:gdLst/>
              <a:ahLst/>
              <a:cxnLst/>
              <a:rect l="l" t="t" r="r" b="b"/>
              <a:pathLst>
                <a:path w="4938" h="4729" extrusionOk="0">
                  <a:moveTo>
                    <a:pt x="3083" y="1"/>
                  </a:moveTo>
                  <a:lnTo>
                    <a:pt x="1" y="394"/>
                  </a:lnTo>
                  <a:lnTo>
                    <a:pt x="1461" y="4728"/>
                  </a:lnTo>
                  <a:lnTo>
                    <a:pt x="4937" y="4728"/>
                  </a:lnTo>
                  <a:cubicBezTo>
                    <a:pt x="4937" y="2897"/>
                    <a:pt x="4242" y="1252"/>
                    <a:pt x="3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82;p25">
              <a:extLst>
                <a:ext uri="{FF2B5EF4-FFF2-40B4-BE49-F238E27FC236}">
                  <a16:creationId xmlns:a16="http://schemas.microsoft.com/office/drawing/2014/main" id="{E8742F15-B13D-3935-EAEB-4DBC4D69FABE}"/>
                </a:ext>
              </a:extLst>
            </p:cNvPr>
            <p:cNvSpPr/>
            <p:nvPr/>
          </p:nvSpPr>
          <p:spPr>
            <a:xfrm>
              <a:off x="7587753" y="2545811"/>
              <a:ext cx="151822" cy="96791"/>
            </a:xfrm>
            <a:custGeom>
              <a:avLst/>
              <a:gdLst/>
              <a:ahLst/>
              <a:cxnLst/>
              <a:rect l="l" t="t" r="r" b="b"/>
              <a:pathLst>
                <a:path w="5308" h="3384" extrusionOk="0">
                  <a:moveTo>
                    <a:pt x="0" y="0"/>
                  </a:moveTo>
                  <a:lnTo>
                    <a:pt x="2990" y="3384"/>
                  </a:lnTo>
                  <a:cubicBezTo>
                    <a:pt x="3870" y="3083"/>
                    <a:pt x="4635" y="2804"/>
                    <a:pt x="5307" y="2411"/>
                  </a:cubicBezTo>
                  <a:cubicBezTo>
                    <a:pt x="3963" y="974"/>
                    <a:pt x="2132"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83;p25">
              <a:extLst>
                <a:ext uri="{FF2B5EF4-FFF2-40B4-BE49-F238E27FC236}">
                  <a16:creationId xmlns:a16="http://schemas.microsoft.com/office/drawing/2014/main" id="{B52D5D9A-302B-852D-BFCB-5236F4CFB211}"/>
                </a:ext>
              </a:extLst>
            </p:cNvPr>
            <p:cNvSpPr/>
            <p:nvPr/>
          </p:nvSpPr>
          <p:spPr>
            <a:xfrm>
              <a:off x="7571165" y="2830168"/>
              <a:ext cx="102111" cy="124650"/>
            </a:xfrm>
            <a:custGeom>
              <a:avLst/>
              <a:gdLst/>
              <a:ahLst/>
              <a:cxnLst/>
              <a:rect l="l" t="t" r="r" b="b"/>
              <a:pathLst>
                <a:path w="3570" h="4358" extrusionOk="0">
                  <a:moveTo>
                    <a:pt x="1" y="0"/>
                  </a:moveTo>
                  <a:lnTo>
                    <a:pt x="580" y="4357"/>
                  </a:lnTo>
                  <a:cubicBezTo>
                    <a:pt x="1739" y="4357"/>
                    <a:pt x="2898" y="2990"/>
                    <a:pt x="3570" y="974"/>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84;p25">
              <a:extLst>
                <a:ext uri="{FF2B5EF4-FFF2-40B4-BE49-F238E27FC236}">
                  <a16:creationId xmlns:a16="http://schemas.microsoft.com/office/drawing/2014/main" id="{D5E4E937-9499-E716-7008-0833D444F515}"/>
                </a:ext>
              </a:extLst>
            </p:cNvPr>
            <p:cNvSpPr/>
            <p:nvPr/>
          </p:nvSpPr>
          <p:spPr>
            <a:xfrm>
              <a:off x="7571165" y="2733380"/>
              <a:ext cx="121990" cy="124650"/>
            </a:xfrm>
            <a:custGeom>
              <a:avLst/>
              <a:gdLst/>
              <a:ahLst/>
              <a:cxnLst/>
              <a:rect l="l" t="t" r="r" b="b"/>
              <a:pathLst>
                <a:path w="4265" h="4358" extrusionOk="0">
                  <a:moveTo>
                    <a:pt x="1" y="1"/>
                  </a:moveTo>
                  <a:lnTo>
                    <a:pt x="580" y="3964"/>
                  </a:lnTo>
                  <a:cubicBezTo>
                    <a:pt x="1646" y="3964"/>
                    <a:pt x="2712" y="4172"/>
                    <a:pt x="3570" y="4358"/>
                  </a:cubicBezTo>
                  <a:cubicBezTo>
                    <a:pt x="3964" y="3292"/>
                    <a:pt x="4265" y="1948"/>
                    <a:pt x="4265" y="580"/>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85;p25">
              <a:extLst>
                <a:ext uri="{FF2B5EF4-FFF2-40B4-BE49-F238E27FC236}">
                  <a16:creationId xmlns:a16="http://schemas.microsoft.com/office/drawing/2014/main" id="{7DB053F7-D55C-1A7B-8639-C2F1589EB554}"/>
                </a:ext>
              </a:extLst>
            </p:cNvPr>
            <p:cNvSpPr/>
            <p:nvPr/>
          </p:nvSpPr>
          <p:spPr>
            <a:xfrm>
              <a:off x="7571165" y="2637279"/>
              <a:ext cx="121990" cy="112722"/>
            </a:xfrm>
            <a:custGeom>
              <a:avLst/>
              <a:gdLst/>
              <a:ahLst/>
              <a:cxnLst/>
              <a:rect l="l" t="t" r="r" b="b"/>
              <a:pathLst>
                <a:path w="4265" h="3941" extrusionOk="0">
                  <a:moveTo>
                    <a:pt x="1" y="0"/>
                  </a:moveTo>
                  <a:lnTo>
                    <a:pt x="580" y="3940"/>
                  </a:lnTo>
                  <a:lnTo>
                    <a:pt x="4265" y="3940"/>
                  </a:lnTo>
                  <a:cubicBezTo>
                    <a:pt x="4265" y="2503"/>
                    <a:pt x="3964" y="1252"/>
                    <a:pt x="3570" y="186"/>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86;p25">
              <a:extLst>
                <a:ext uri="{FF2B5EF4-FFF2-40B4-BE49-F238E27FC236}">
                  <a16:creationId xmlns:a16="http://schemas.microsoft.com/office/drawing/2014/main" id="{CB76244F-0893-2CF0-AFD2-AAB76C27AAE2}"/>
                </a:ext>
              </a:extLst>
            </p:cNvPr>
            <p:cNvSpPr/>
            <p:nvPr/>
          </p:nvSpPr>
          <p:spPr>
            <a:xfrm>
              <a:off x="7571165" y="2545811"/>
              <a:ext cx="102111" cy="108060"/>
            </a:xfrm>
            <a:custGeom>
              <a:avLst/>
              <a:gdLst/>
              <a:ahLst/>
              <a:cxnLst/>
              <a:rect l="l" t="t" r="r" b="b"/>
              <a:pathLst>
                <a:path w="3570" h="3778" extrusionOk="0">
                  <a:moveTo>
                    <a:pt x="580" y="0"/>
                  </a:moveTo>
                  <a:lnTo>
                    <a:pt x="1" y="1924"/>
                  </a:lnTo>
                  <a:lnTo>
                    <a:pt x="580" y="3778"/>
                  </a:lnTo>
                  <a:cubicBezTo>
                    <a:pt x="1646" y="3778"/>
                    <a:pt x="2712" y="3569"/>
                    <a:pt x="3570" y="3384"/>
                  </a:cubicBezTo>
                  <a:cubicBezTo>
                    <a:pt x="2898" y="1344"/>
                    <a:pt x="1739" y="0"/>
                    <a:pt x="5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87;p25">
              <a:extLst>
                <a:ext uri="{FF2B5EF4-FFF2-40B4-BE49-F238E27FC236}">
                  <a16:creationId xmlns:a16="http://schemas.microsoft.com/office/drawing/2014/main" id="{7AC56711-E6F1-4F56-43B0-DC0E485CD36B}"/>
                </a:ext>
              </a:extLst>
            </p:cNvPr>
            <p:cNvSpPr/>
            <p:nvPr/>
          </p:nvSpPr>
          <p:spPr>
            <a:xfrm>
              <a:off x="7502235" y="2846729"/>
              <a:ext cx="85550" cy="108089"/>
            </a:xfrm>
            <a:custGeom>
              <a:avLst/>
              <a:gdLst/>
              <a:ahLst/>
              <a:cxnLst/>
              <a:rect l="l" t="t" r="r" b="b"/>
              <a:pathLst>
                <a:path w="2991" h="3779" extrusionOk="0">
                  <a:moveTo>
                    <a:pt x="2990" y="1"/>
                  </a:moveTo>
                  <a:cubicBezTo>
                    <a:pt x="1924" y="1"/>
                    <a:pt x="881" y="209"/>
                    <a:pt x="1" y="395"/>
                  </a:cubicBezTo>
                  <a:cubicBezTo>
                    <a:pt x="673" y="2411"/>
                    <a:pt x="1831" y="3778"/>
                    <a:pt x="2990" y="3778"/>
                  </a:cubicBezTo>
                  <a:lnTo>
                    <a:pt x="29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88;p25">
              <a:extLst>
                <a:ext uri="{FF2B5EF4-FFF2-40B4-BE49-F238E27FC236}">
                  <a16:creationId xmlns:a16="http://schemas.microsoft.com/office/drawing/2014/main" id="{DD8D1E27-9885-4A7A-242F-C02596351C44}"/>
                </a:ext>
              </a:extLst>
            </p:cNvPr>
            <p:cNvSpPr/>
            <p:nvPr/>
          </p:nvSpPr>
          <p:spPr>
            <a:xfrm>
              <a:off x="7483015" y="2749969"/>
              <a:ext cx="104771" cy="108060"/>
            </a:xfrm>
            <a:custGeom>
              <a:avLst/>
              <a:gdLst/>
              <a:ahLst/>
              <a:cxnLst/>
              <a:rect l="l" t="t" r="r" b="b"/>
              <a:pathLst>
                <a:path w="3663" h="3778" extrusionOk="0">
                  <a:moveTo>
                    <a:pt x="0" y="0"/>
                  </a:moveTo>
                  <a:cubicBezTo>
                    <a:pt x="0" y="1368"/>
                    <a:pt x="279" y="2712"/>
                    <a:pt x="673" y="3778"/>
                  </a:cubicBezTo>
                  <a:cubicBezTo>
                    <a:pt x="1553" y="3592"/>
                    <a:pt x="2596" y="3384"/>
                    <a:pt x="3662" y="3384"/>
                  </a:cubicBezTo>
                  <a:lnTo>
                    <a:pt x="3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89;p25">
              <a:extLst>
                <a:ext uri="{FF2B5EF4-FFF2-40B4-BE49-F238E27FC236}">
                  <a16:creationId xmlns:a16="http://schemas.microsoft.com/office/drawing/2014/main" id="{60D866AB-57FE-9CB3-ED91-814D6AF5D70F}"/>
                </a:ext>
              </a:extLst>
            </p:cNvPr>
            <p:cNvSpPr/>
            <p:nvPr/>
          </p:nvSpPr>
          <p:spPr>
            <a:xfrm>
              <a:off x="7502235" y="2545811"/>
              <a:ext cx="85550" cy="108060"/>
            </a:xfrm>
            <a:custGeom>
              <a:avLst/>
              <a:gdLst/>
              <a:ahLst/>
              <a:cxnLst/>
              <a:rect l="l" t="t" r="r" b="b"/>
              <a:pathLst>
                <a:path w="2991" h="3778" extrusionOk="0">
                  <a:moveTo>
                    <a:pt x="2990" y="0"/>
                  </a:moveTo>
                  <a:cubicBezTo>
                    <a:pt x="1831" y="0"/>
                    <a:pt x="673" y="1344"/>
                    <a:pt x="1" y="3384"/>
                  </a:cubicBezTo>
                  <a:cubicBezTo>
                    <a:pt x="881" y="3569"/>
                    <a:pt x="1924" y="3778"/>
                    <a:pt x="2990" y="3778"/>
                  </a:cubicBezTo>
                  <a:lnTo>
                    <a:pt x="29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90;p25">
              <a:extLst>
                <a:ext uri="{FF2B5EF4-FFF2-40B4-BE49-F238E27FC236}">
                  <a16:creationId xmlns:a16="http://schemas.microsoft.com/office/drawing/2014/main" id="{6E90266A-24C5-E00D-F4EB-C1FE99BF0443}"/>
                </a:ext>
              </a:extLst>
            </p:cNvPr>
            <p:cNvSpPr/>
            <p:nvPr/>
          </p:nvSpPr>
          <p:spPr>
            <a:xfrm>
              <a:off x="7483015" y="2642570"/>
              <a:ext cx="104771" cy="107431"/>
            </a:xfrm>
            <a:custGeom>
              <a:avLst/>
              <a:gdLst/>
              <a:ahLst/>
              <a:cxnLst/>
              <a:rect l="l" t="t" r="r" b="b"/>
              <a:pathLst>
                <a:path w="3663" h="3756" extrusionOk="0">
                  <a:moveTo>
                    <a:pt x="673" y="1"/>
                  </a:moveTo>
                  <a:cubicBezTo>
                    <a:pt x="279" y="1067"/>
                    <a:pt x="0" y="2318"/>
                    <a:pt x="0" y="3755"/>
                  </a:cubicBezTo>
                  <a:lnTo>
                    <a:pt x="3662" y="3755"/>
                  </a:lnTo>
                  <a:lnTo>
                    <a:pt x="3662" y="395"/>
                  </a:lnTo>
                  <a:cubicBezTo>
                    <a:pt x="2596" y="395"/>
                    <a:pt x="1553" y="186"/>
                    <a:pt x="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 name="Picture 20">
            <a:extLst>
              <a:ext uri="{FF2B5EF4-FFF2-40B4-BE49-F238E27FC236}">
                <a16:creationId xmlns:a16="http://schemas.microsoft.com/office/drawing/2014/main" id="{FFB58B9C-395B-BD18-C05D-6242426AF591}"/>
              </a:ext>
            </a:extLst>
          </p:cNvPr>
          <p:cNvPicPr>
            <a:picLocks noChangeAspect="1"/>
          </p:cNvPicPr>
          <p:nvPr/>
        </p:nvPicPr>
        <p:blipFill>
          <a:blip r:embed="rId4"/>
          <a:stretch>
            <a:fillRect/>
          </a:stretch>
        </p:blipFill>
        <p:spPr>
          <a:xfrm>
            <a:off x="1108154" y="1368333"/>
            <a:ext cx="7013445" cy="315811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048579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grpSp>
        <p:nvGrpSpPr>
          <p:cNvPr id="715" name="Google Shape;715;p25"/>
          <p:cNvGrpSpPr/>
          <p:nvPr/>
        </p:nvGrpSpPr>
        <p:grpSpPr>
          <a:xfrm>
            <a:off x="299286" y="189025"/>
            <a:ext cx="133205" cy="119344"/>
            <a:chOff x="222150" y="185025"/>
            <a:chExt cx="170100" cy="152400"/>
          </a:xfrm>
        </p:grpSpPr>
        <p:cxnSp>
          <p:nvCxnSpPr>
            <p:cNvPr id="716" name="Google Shape;716;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7" name="Google Shape;717;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19" name="Google Shape;719;p25"/>
          <p:cNvGrpSpPr/>
          <p:nvPr/>
        </p:nvGrpSpPr>
        <p:grpSpPr>
          <a:xfrm>
            <a:off x="286625" y="3999999"/>
            <a:ext cx="145867" cy="958251"/>
            <a:chOff x="286625" y="3923799"/>
            <a:chExt cx="145867" cy="958251"/>
          </a:xfrm>
        </p:grpSpPr>
        <p:sp>
          <p:nvSpPr>
            <p:cNvPr id="720" name="Google Shape;720;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25"/>
            <p:cNvGrpSpPr/>
            <p:nvPr/>
          </p:nvGrpSpPr>
          <p:grpSpPr>
            <a:xfrm>
              <a:off x="298112" y="4342643"/>
              <a:ext cx="110182" cy="126862"/>
              <a:chOff x="281100" y="2027800"/>
              <a:chExt cx="140700" cy="162000"/>
            </a:xfrm>
          </p:grpSpPr>
          <p:sp>
            <p:nvSpPr>
              <p:cNvPr id="722" name="Google Shape;722;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5"/>
              <p:cNvGrpSpPr/>
              <p:nvPr/>
            </p:nvGrpSpPr>
            <p:grpSpPr>
              <a:xfrm>
                <a:off x="308875" y="2088450"/>
                <a:ext cx="85200" cy="40700"/>
                <a:chOff x="308875" y="2087000"/>
                <a:chExt cx="85200" cy="40700"/>
              </a:xfrm>
            </p:grpSpPr>
            <p:cxnSp>
              <p:nvCxnSpPr>
                <p:cNvPr id="724" name="Google Shape;724;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6" name="Google Shape;726;p25"/>
            <p:cNvGrpSpPr/>
            <p:nvPr/>
          </p:nvGrpSpPr>
          <p:grpSpPr>
            <a:xfrm>
              <a:off x="286625" y="3923799"/>
              <a:ext cx="133200" cy="133200"/>
              <a:chOff x="286625" y="3648899"/>
              <a:chExt cx="133200" cy="133200"/>
            </a:xfrm>
          </p:grpSpPr>
          <p:sp>
            <p:nvSpPr>
              <p:cNvPr id="727" name="Google Shape;727;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9" name="Google Shape;729;p2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0" name="Google Shape;730;p2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25"/>
          <p:cNvGrpSpPr/>
          <p:nvPr/>
        </p:nvGrpSpPr>
        <p:grpSpPr>
          <a:xfrm>
            <a:off x="7819199" y="752550"/>
            <a:ext cx="604800" cy="147600"/>
            <a:chOff x="7688649" y="828750"/>
            <a:chExt cx="604800" cy="147600"/>
          </a:xfrm>
        </p:grpSpPr>
        <p:sp>
          <p:nvSpPr>
            <p:cNvPr id="735" name="Google Shape;735;p2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76;p22">
            <a:extLst>
              <a:ext uri="{FF2B5EF4-FFF2-40B4-BE49-F238E27FC236}">
                <a16:creationId xmlns:a16="http://schemas.microsoft.com/office/drawing/2014/main" id="{EABE8A3E-D0D6-70BC-AB6D-37E9B2DF952F}"/>
              </a:ext>
            </a:extLst>
          </p:cNvPr>
          <p:cNvSpPr txBox="1"/>
          <p:nvPr/>
        </p:nvSpPr>
        <p:spPr>
          <a:xfrm>
            <a:off x="649650" y="552450"/>
            <a:ext cx="4228170"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 với f(o) đã biết</a:t>
            </a:r>
            <a:endParaRPr sz="3000" b="1">
              <a:solidFill>
                <a:schemeClr val="accent2"/>
              </a:solidFill>
              <a:latin typeface="Oswald"/>
              <a:ea typeface="Oswald"/>
              <a:cs typeface="Oswald"/>
              <a:sym typeface="Oswald"/>
            </a:endParaRPr>
          </a:p>
        </p:txBody>
      </p:sp>
      <p:pic>
        <p:nvPicPr>
          <p:cNvPr id="21" name="Picture 20">
            <a:extLst>
              <a:ext uri="{FF2B5EF4-FFF2-40B4-BE49-F238E27FC236}">
                <a16:creationId xmlns:a16="http://schemas.microsoft.com/office/drawing/2014/main" id="{FFB58B9C-395B-BD18-C05D-6242426AF591}"/>
              </a:ext>
            </a:extLst>
          </p:cNvPr>
          <p:cNvPicPr>
            <a:picLocks noChangeAspect="1"/>
          </p:cNvPicPr>
          <p:nvPr/>
        </p:nvPicPr>
        <p:blipFill>
          <a:blip r:embed="rId4"/>
          <a:stretch>
            <a:fillRect/>
          </a:stretch>
        </p:blipFill>
        <p:spPr>
          <a:xfrm>
            <a:off x="-16236301" y="6346959"/>
            <a:ext cx="7618457" cy="343054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mc:AlternateContent xmlns:mc="http://schemas.openxmlformats.org/markup-compatibility/2006">
        <mc:Choice xmlns:a14="http://schemas.microsoft.com/office/drawing/2010/main" Requires="a14">
          <p:sp>
            <p:nvSpPr>
              <p:cNvPr id="23" name="TextBox 22">
                <a:extLst>
                  <a:ext uri="{FF2B5EF4-FFF2-40B4-BE49-F238E27FC236}">
                    <a16:creationId xmlns:a16="http://schemas.microsoft.com/office/drawing/2014/main" id="{FF632674-25E0-98CD-37A9-7644527844B0}"/>
                  </a:ext>
                </a:extLst>
              </p:cNvPr>
              <p:cNvSpPr txBox="1"/>
              <p:nvPr/>
            </p:nvSpPr>
            <p:spPr>
              <a:xfrm>
                <a:off x="910050" y="1319705"/>
                <a:ext cx="7323899" cy="3271345"/>
              </a:xfrm>
              <a:prstGeom prst="rect">
                <a:avLst/>
              </a:prstGeom>
              <a:noFill/>
            </p:spPr>
            <p:txBody>
              <a:bodyPr wrap="square">
                <a:spAutoFit/>
              </a:bodyPr>
              <a:lstStyle/>
              <a:p>
                <a:pPr indent="358775">
                  <a:buClr>
                    <a:schemeClr val="accent2"/>
                  </a:buClr>
                  <a:buFont typeface="Wingdings" panose="05000000000000000000" pitchFamily="2" charset="2"/>
                  <a:buChar char="v"/>
                  <a:tabLst>
                    <a:tab pos="358775" algn="l"/>
                  </a:tabLst>
                </a:pPr>
                <a:r>
                  <a:rPr lang="vi-VN" sz="2000" b="1" i="0">
                    <a:solidFill>
                      <a:srgbClr val="E3E3E3"/>
                    </a:solidFill>
                    <a:effectLst/>
                    <a:latin typeface="Oswald" panose="00000500000000000000" pitchFamily="2" charset="0"/>
                  </a:rPr>
                  <a:t>Thuật toán bắt đầu với một giải pháp ban đầu </a:t>
                </a:r>
                <a:r>
                  <a:rPr lang="vi-VN" sz="2000" b="1" i="1">
                    <a:solidFill>
                      <a:srgbClr val="E3E3E3"/>
                    </a:solidFill>
                    <a:effectLst/>
                    <a:latin typeface="Oswald" panose="00000500000000000000" pitchFamily="2" charset="0"/>
                  </a:rPr>
                  <a:t>s</a:t>
                </a:r>
                <a:r>
                  <a:rPr lang="vi-VN" sz="2000" b="1" i="0">
                    <a:solidFill>
                      <a:srgbClr val="E3E3E3"/>
                    </a:solidFill>
                    <a:effectLst/>
                    <a:latin typeface="Oswald" panose="00000500000000000000" pitchFamily="2" charset="0"/>
                  </a:rPr>
                  <a:t>0 và lặp lại qua các đỉnh của đồ thị ràng buộc. </a:t>
                </a:r>
                <a:endParaRPr lang="en-US" sz="2000" b="1" i="0">
                  <a:solidFill>
                    <a:srgbClr val="E3E3E3"/>
                  </a:solidFill>
                  <a:effectLst/>
                  <a:latin typeface="Oswald" panose="00000500000000000000" pitchFamily="2" charset="0"/>
                </a:endParaRPr>
              </a:p>
              <a:p>
                <a:pPr indent="358775" algn="just">
                  <a:buClr>
                    <a:schemeClr val="accent2"/>
                  </a:buClr>
                  <a:buFont typeface="Wingdings" panose="05000000000000000000" pitchFamily="2" charset="2"/>
                  <a:buChar char="v"/>
                  <a:tabLst>
                    <a:tab pos="358775" algn="l"/>
                  </a:tabLst>
                </a:pPr>
                <a:r>
                  <a:rPr lang="vi-VN" sz="2000" b="1" i="0">
                    <a:solidFill>
                      <a:srgbClr val="E3E3E3"/>
                    </a:solidFill>
                    <a:effectLst/>
                    <a:latin typeface="Oswald" panose="00000500000000000000" pitchFamily="2" charset="0"/>
                  </a:rPr>
                  <a:t>Tại mỗi đỉnh, thuật toán tìm phần tử </a:t>
                </a:r>
                <a:r>
                  <a:rPr lang="vi-VN" sz="2000" b="1" i="1">
                    <a:solidFill>
                      <a:srgbClr val="E3E3E3"/>
                    </a:solidFill>
                    <a:effectLst/>
                    <a:latin typeface="Oswald" panose="00000500000000000000" pitchFamily="2" charset="0"/>
                  </a:rPr>
                  <a:t>i</a:t>
                </a:r>
                <a:r>
                  <a:rPr lang="vi-VN" sz="2000" b="1" i="0">
                    <a:solidFill>
                      <a:srgbClr val="E3E3E3"/>
                    </a:solidFill>
                    <a:effectLst/>
                    <a:latin typeface="Oswald" panose="00000500000000000000" pitchFamily="2" charset="0"/>
                  </a:rPr>
                  <a:t> </a:t>
                </a:r>
                <a:r>
                  <a:rPr lang="en-US" sz="2000" b="1" i="0">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có </a:t>
                </a:r>
                <a:r>
                  <a:rPr lang="en-US" sz="2000" b="1" i="0">
                    <a:solidFill>
                      <a:srgbClr val="E3E3E3"/>
                    </a:solidFill>
                    <a:effectLst/>
                    <a:latin typeface="Oswald" panose="00000500000000000000" pitchFamily="2" charset="0"/>
                  </a:rPr>
                  <a:t>thoả mãn </a:t>
                </a:r>
                <a:r>
                  <a:rPr lang="vi-VN" sz="2000" b="1" i="0">
                    <a:solidFill>
                      <a:srgbClr val="E3E3E3"/>
                    </a:solidFill>
                    <a:effectLst/>
                    <a:latin typeface="Oswald" panose="00000500000000000000" pitchFamily="2" charset="0"/>
                  </a:rPr>
                  <a:t>giá trị mục tiêu </a:t>
                </a:r>
                <a:r>
                  <a:rPr lang="vi-VN" sz="2000" b="1" i="1">
                    <a:solidFill>
                      <a:srgbClr val="E3E3E3"/>
                    </a:solidFill>
                    <a:effectLst/>
                    <a:latin typeface="Oswald" panose="00000500000000000000" pitchFamily="2" charset="0"/>
                  </a:rPr>
                  <a:t>F</a:t>
                </a:r>
                <a:r>
                  <a:rPr lang="en-US" sz="2000" b="1" i="1">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a:t>
                </a:r>
                <a:r>
                  <a:rPr lang="vi-VN" sz="2000" b="1" i="1">
                    <a:solidFill>
                      <a:srgbClr val="E3E3E3"/>
                    </a:solidFill>
                    <a:effectLst/>
                    <a:latin typeface="Oswald" panose="00000500000000000000" pitchFamily="2" charset="0"/>
                  </a:rPr>
                  <a:t>s</a:t>
                </a:r>
                <a:r>
                  <a:rPr lang="en-US" sz="2000" b="1" i="1">
                    <a:solidFill>
                      <a:srgbClr val="E3E3E3"/>
                    </a:solidFill>
                    <a:effectLst/>
                    <a:latin typeface="Oswald" panose="00000500000000000000" pitchFamily="2" charset="0"/>
                  </a:rPr>
                  <a:t> </a:t>
                </a:r>
                <a:r>
                  <a:rPr lang="vi-VN" sz="2000" b="1" i="1" baseline="30000">
                    <a:solidFill>
                      <a:srgbClr val="E3E3E3"/>
                    </a:solidFill>
                    <a:effectLst/>
                    <a:latin typeface="Oswald" panose="00000500000000000000" pitchFamily="2" charset="0"/>
                  </a:rPr>
                  <a:t>t</a:t>
                </a:r>
                <a:r>
                  <a:rPr lang="en-US" sz="2000" b="1" i="1" baseline="30000">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a:t>
                </a:r>
                <a:r>
                  <a:rPr lang="vi-VN" sz="2000" b="1" i="1">
                    <a:solidFill>
                      <a:srgbClr val="E3E3E3"/>
                    </a:solidFill>
                    <a:effectLst/>
                    <a:latin typeface="Oswald" panose="00000500000000000000" pitchFamily="2" charset="0"/>
                  </a:rPr>
                  <a:t>e</a:t>
                </a:r>
                <a:r>
                  <a:rPr lang="vi-VN" sz="2000" b="1" i="0">
                    <a:solidFill>
                      <a:srgbClr val="E3E3E3"/>
                    </a:solidFill>
                    <a:effectLst/>
                    <a:latin typeface="Oswald" panose="00000500000000000000" pitchFamily="2" charset="0"/>
                  </a:rPr>
                  <a:t>,</a:t>
                </a:r>
                <a:r>
                  <a:rPr lang="en-US" sz="2000" b="1" i="1">
                    <a:solidFill>
                      <a:srgbClr val="E3E3E3"/>
                    </a:solidFill>
                    <a:latin typeface="Oswald" panose="00000500000000000000" pitchFamily="2" charset="0"/>
                  </a:rPr>
                  <a:t>i</a:t>
                </a:r>
                <a:r>
                  <a:rPr lang="en-US" sz="2000" b="1" i="1">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a:t>
                </a:r>
                <a:r>
                  <a:rPr lang="en-US" sz="2000" b="1" i="0">
                    <a:solidFill>
                      <a:srgbClr val="E3E3E3"/>
                    </a:solidFill>
                    <a:effectLst/>
                    <a:latin typeface="Oswald" panose="00000500000000000000" pitchFamily="2" charset="0"/>
                  </a:rPr>
                  <a:t> là</a:t>
                </a:r>
                <a:r>
                  <a:rPr lang="vi-VN" sz="2000" b="1" i="0">
                    <a:solidFill>
                      <a:srgbClr val="E3E3E3"/>
                    </a:solidFill>
                    <a:effectLst/>
                    <a:latin typeface="Oswald" panose="00000500000000000000" pitchFamily="2" charset="0"/>
                  </a:rPr>
                  <a:t> lớn nhất.</a:t>
                </a:r>
                <a:endParaRPr lang="en-US" sz="2000" b="1" i="0">
                  <a:solidFill>
                    <a:srgbClr val="E3E3E3"/>
                  </a:solidFill>
                  <a:effectLst/>
                  <a:latin typeface="Oswald" panose="00000500000000000000" pitchFamily="2" charset="0"/>
                </a:endParaRPr>
              </a:p>
              <a:p>
                <a:pPr indent="358775">
                  <a:buClr>
                    <a:schemeClr val="accent2"/>
                  </a:buClr>
                  <a:buFont typeface="Wingdings" panose="05000000000000000000" pitchFamily="2" charset="2"/>
                  <a:buChar char="v"/>
                  <a:tabLst>
                    <a:tab pos="0" algn="l"/>
                  </a:tabLst>
                </a:pPr>
                <a:r>
                  <a:rPr lang="vi-VN" sz="2000" b="1" i="0">
                    <a:solidFill>
                      <a:srgbClr val="E3E3E3"/>
                    </a:solidFill>
                    <a:effectLst/>
                    <a:latin typeface="Oswald" panose="00000500000000000000" pitchFamily="2" charset="0"/>
                  </a:rPr>
                  <a:t> Nếu giá trị này lớn hơn hoặc bằng (</a:t>
                </a:r>
                <a:r>
                  <a:rPr lang="vi-VN" sz="2000" b="1" i="1">
                    <a:solidFill>
                      <a:srgbClr val="E3E3E3"/>
                    </a:solidFill>
                    <a:effectLst/>
                    <a:latin typeface="Oswald" panose="00000500000000000000" pitchFamily="2" charset="0"/>
                  </a:rPr>
                  <a:t>t</a:t>
                </a:r>
                <a:r>
                  <a:rPr lang="en-US" sz="2000" b="1" i="1">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a:t>
                </a:r>
                <a:r>
                  <a:rPr lang="en-US" sz="2000" b="1" i="0">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1)</a:t>
                </a:r>
                <a14:m>
                  <m:oMath xmlns:m="http://schemas.openxmlformats.org/officeDocument/2006/math">
                    <m:f>
                      <m:fPr>
                        <m:ctrlPr>
                          <a:rPr lang="vi-VN" sz="2000" b="1" i="1" smtClean="0">
                            <a:solidFill>
                              <a:srgbClr val="E3E3E3"/>
                            </a:solidFill>
                            <a:effectLst/>
                            <a:latin typeface="Cambria Math" panose="02040503050406030204" pitchFamily="18" charset="0"/>
                          </a:rPr>
                        </m:ctrlPr>
                      </m:fPr>
                      <m:num>
                        <m:r>
                          <a:rPr lang="en-US" sz="2000" b="1" i="1" smtClean="0">
                            <a:solidFill>
                              <a:srgbClr val="E3E3E3"/>
                            </a:solidFill>
                            <a:effectLst/>
                            <a:latin typeface="Cambria Math" panose="02040503050406030204" pitchFamily="18" charset="0"/>
                          </a:rPr>
                          <m:t>𝒐</m:t>
                        </m:r>
                      </m:num>
                      <m:den>
                        <m:r>
                          <a:rPr lang="en-US" sz="2000" b="1" i="1" smtClean="0">
                            <a:solidFill>
                              <a:srgbClr val="E3E3E3"/>
                            </a:solidFill>
                            <a:effectLst/>
                            <a:latin typeface="Cambria Math" panose="02040503050406030204" pitchFamily="18" charset="0"/>
                          </a:rPr>
                          <m:t>𝑴</m:t>
                        </m:r>
                      </m:den>
                    </m:f>
                  </m:oMath>
                </a14:m>
                <a:r>
                  <a:rPr lang="vi-VN" sz="2000" b="1" i="0">
                    <a:solidFill>
                      <a:srgbClr val="E3E3E3"/>
                    </a:solidFill>
                    <a:effectLst/>
                    <a:latin typeface="Oswald" panose="00000500000000000000" pitchFamily="2" charset="0"/>
                  </a:rPr>
                  <a:t>​</a:t>
                </a:r>
                <a:r>
                  <a:rPr lang="en-US" sz="2000" b="1" i="0">
                    <a:solidFill>
                      <a:srgbClr val="E3E3E3"/>
                    </a:solidFill>
                    <a:effectLst/>
                    <a:latin typeface="Oswald" panose="00000500000000000000" pitchFamily="2" charset="0"/>
                  </a:rPr>
                  <a:t>(1-</a:t>
                </a:r>
                <a14:m>
                  <m:oMath xmlns:m="http://schemas.openxmlformats.org/officeDocument/2006/math">
                    <m:r>
                      <a:rPr lang="en-US" sz="2000" b="1" i="1" smtClean="0">
                        <a:solidFill>
                          <a:srgbClr val="E3E3E3"/>
                        </a:solidFill>
                        <a:effectLst/>
                        <a:latin typeface="Cambria Math" panose="02040503050406030204" pitchFamily="18" charset="0"/>
                        <a:ea typeface="Cambria Math" panose="02040503050406030204" pitchFamily="18" charset="0"/>
                      </a:rPr>
                      <m:t>𝝐</m:t>
                    </m:r>
                    <m:r>
                      <a:rPr lang="en-US" sz="2000" b="1" i="1" smtClean="0">
                        <a:solidFill>
                          <a:srgbClr val="E3E3E3"/>
                        </a:solidFill>
                        <a:effectLst/>
                        <a:latin typeface="Cambria Math" panose="02040503050406030204" pitchFamily="18" charset="0"/>
                        <a:ea typeface="Cambria Math" panose="02040503050406030204" pitchFamily="18" charset="0"/>
                      </a:rPr>
                      <m:t>)</m:t>
                    </m:r>
                  </m:oMath>
                </a14:m>
                <a:r>
                  <a:rPr lang="vi-VN" sz="2000" b="1" i="0">
                    <a:solidFill>
                      <a:srgbClr val="E3E3E3"/>
                    </a:solidFill>
                    <a:effectLst/>
                    <a:latin typeface="Oswald" panose="00000500000000000000" pitchFamily="2" charset="0"/>
                  </a:rPr>
                  <a:t>, thì thuật toán chấp nhận giải pháp </a:t>
                </a:r>
                <a:r>
                  <a:rPr lang="vi-VN" sz="2000" b="1" i="1">
                    <a:solidFill>
                      <a:srgbClr val="E3E3E3"/>
                    </a:solidFill>
                    <a:effectLst/>
                    <a:latin typeface="Oswald" panose="00000500000000000000" pitchFamily="2" charset="0"/>
                  </a:rPr>
                  <a:t>s</a:t>
                </a:r>
                <a:r>
                  <a:rPr lang="en-US" sz="2000" b="1" i="1">
                    <a:solidFill>
                      <a:srgbClr val="E3E3E3"/>
                    </a:solidFill>
                    <a:effectLst/>
                    <a:latin typeface="Oswald" panose="00000500000000000000" pitchFamily="2" charset="0"/>
                  </a:rPr>
                  <a:t> </a:t>
                </a:r>
                <a:r>
                  <a:rPr lang="vi-VN" sz="2000" b="1" i="1" baseline="30000">
                    <a:solidFill>
                      <a:srgbClr val="E3E3E3"/>
                    </a:solidFill>
                    <a:effectLst/>
                    <a:latin typeface="Oswald" panose="00000500000000000000" pitchFamily="2" charset="0"/>
                  </a:rPr>
                  <a:t>t</a:t>
                </a:r>
                <a:r>
                  <a:rPr lang="en-US" sz="2000" b="1" i="1" baseline="30000">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a:t>
                </a:r>
                <a:r>
                  <a:rPr lang="en-US" sz="2000" b="1" i="0">
                    <a:solidFill>
                      <a:srgbClr val="E3E3E3"/>
                    </a:solidFill>
                    <a:effectLst/>
                    <a:latin typeface="Oswald" panose="00000500000000000000" pitchFamily="2" charset="0"/>
                  </a:rPr>
                  <a:t> </a:t>
                </a:r>
                <a:r>
                  <a:rPr lang="vi-VN" sz="2000" b="1" i="1">
                    <a:solidFill>
                      <a:srgbClr val="E3E3E3"/>
                    </a:solidFill>
                    <a:effectLst/>
                    <a:latin typeface="Oswald" panose="00000500000000000000" pitchFamily="2" charset="0"/>
                  </a:rPr>
                  <a:t>e</a:t>
                </a:r>
                <a:r>
                  <a:rPr lang="vi-VN" sz="2000" b="1" i="0">
                    <a:solidFill>
                      <a:srgbClr val="E3E3E3"/>
                    </a:solidFill>
                    <a:effectLst/>
                    <a:latin typeface="Oswald" panose="00000500000000000000" pitchFamily="2" charset="0"/>
                  </a:rPr>
                  <a:t>,</a:t>
                </a:r>
                <a:r>
                  <a:rPr lang="en-US" sz="2000" b="1" i="1">
                    <a:solidFill>
                      <a:srgbClr val="E3E3E3"/>
                    </a:solidFill>
                    <a:latin typeface="Oswald" panose="00000500000000000000" pitchFamily="2" charset="0"/>
                  </a:rPr>
                  <a:t>i</a:t>
                </a:r>
                <a:r>
                  <a:rPr lang="en-US" sz="2000" b="1" i="1">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 và </a:t>
                </a:r>
                <a:r>
                  <a:rPr lang="en-US" sz="2000" b="1" i="0">
                    <a:solidFill>
                      <a:srgbClr val="E3E3E3"/>
                    </a:solidFill>
                    <a:effectLst/>
                    <a:latin typeface="Oswald" panose="00000500000000000000" pitchFamily="2" charset="0"/>
                  </a:rPr>
                  <a:t>sử dụng biến đếm </a:t>
                </a:r>
                <a:r>
                  <a:rPr lang="vi-VN" sz="2000" b="1" i="1">
                    <a:solidFill>
                      <a:srgbClr val="E3E3E3"/>
                    </a:solidFill>
                    <a:effectLst/>
                    <a:latin typeface="Oswald" panose="00000500000000000000" pitchFamily="2" charset="0"/>
                  </a:rPr>
                  <a:t>t</a:t>
                </a:r>
                <a:r>
                  <a:rPr lang="en-US" sz="2000" b="1" i="1">
                    <a:solidFill>
                      <a:srgbClr val="E3E3E3"/>
                    </a:solidFill>
                    <a:effectLst/>
                    <a:latin typeface="Oswald" panose="00000500000000000000" pitchFamily="2" charset="0"/>
                  </a:rPr>
                  <a:t> </a:t>
                </a:r>
                <a:r>
                  <a:rPr lang="en-US" sz="2000" b="1">
                    <a:solidFill>
                      <a:srgbClr val="E3E3E3"/>
                    </a:solidFill>
                    <a:latin typeface="Oswald" panose="00000500000000000000" pitchFamily="2" charset="0"/>
                  </a:rPr>
                  <a:t>để đếm số vòng lặp</a:t>
                </a:r>
                <a:r>
                  <a:rPr lang="vi-VN" sz="2000" b="1" i="0">
                    <a:solidFill>
                      <a:srgbClr val="E3E3E3"/>
                    </a:solidFill>
                    <a:effectLst/>
                    <a:latin typeface="Oswald" panose="00000500000000000000" pitchFamily="2" charset="0"/>
                  </a:rPr>
                  <a:t>. Ngược lại, thuật toán giữ nguyên giải pháp hiện tại và tiếp tục lặp.</a:t>
                </a:r>
                <a:endParaRPr lang="en-US" sz="2000" b="1" i="0">
                  <a:solidFill>
                    <a:srgbClr val="E3E3E3"/>
                  </a:solidFill>
                  <a:effectLst/>
                  <a:latin typeface="Oswald" panose="00000500000000000000" pitchFamily="2" charset="0"/>
                </a:endParaRPr>
              </a:p>
              <a:p>
                <a:pPr indent="358775">
                  <a:buClr>
                    <a:schemeClr val="accent2"/>
                  </a:buClr>
                  <a:buFont typeface="Wingdings" panose="05000000000000000000" pitchFamily="2" charset="2"/>
                  <a:buChar char="v"/>
                  <a:tabLst>
                    <a:tab pos="0" algn="l"/>
                  </a:tabLst>
                </a:pPr>
                <a:r>
                  <a:rPr lang="en-US" sz="2000" b="1">
                    <a:solidFill>
                      <a:srgbClr val="E3E3E3"/>
                    </a:solidFill>
                    <a:latin typeface="Oswald" panose="00000500000000000000" pitchFamily="2" charset="0"/>
                  </a:rPr>
                  <a:t>Thuật toán kết thúc khi duyệt qua tất cả các đỉnh của đồ thị hoặc đã đạt đến số vòng lặp nhất định</a:t>
                </a:r>
                <a:endParaRPr lang="vi-VN" sz="2000" b="1">
                  <a:latin typeface="Oswald" panose="00000500000000000000" pitchFamily="2" charset="0"/>
                </a:endParaRPr>
              </a:p>
            </p:txBody>
          </p:sp>
        </mc:Choice>
        <mc:Fallback>
          <p:sp>
            <p:nvSpPr>
              <p:cNvPr id="23" name="TextBox 22">
                <a:extLst>
                  <a:ext uri="{FF2B5EF4-FFF2-40B4-BE49-F238E27FC236}">
                    <a16:creationId xmlns:a16="http://schemas.microsoft.com/office/drawing/2014/main" id="{FF632674-25E0-98CD-37A9-7644527844B0}"/>
                  </a:ext>
                </a:extLst>
              </p:cNvPr>
              <p:cNvSpPr txBox="1">
                <a:spLocks noRot="1" noChangeAspect="1" noMove="1" noResize="1" noEditPoints="1" noAdjustHandles="1" noChangeArrowheads="1" noChangeShapeType="1" noTextEdit="1"/>
              </p:cNvSpPr>
              <p:nvPr/>
            </p:nvSpPr>
            <p:spPr>
              <a:xfrm>
                <a:off x="910050" y="1319705"/>
                <a:ext cx="7323899" cy="3271345"/>
              </a:xfrm>
              <a:prstGeom prst="rect">
                <a:avLst/>
              </a:prstGeom>
              <a:blipFill>
                <a:blip r:embed="rId5"/>
                <a:stretch>
                  <a:fillRect l="-832" t="-931" r="-832" b="-2421"/>
                </a:stretch>
              </a:blipFill>
            </p:spPr>
            <p:txBody>
              <a:bodyPr/>
              <a:lstStyle/>
              <a:p>
                <a:r>
                  <a:rPr lang="vi-VN">
                    <a:noFill/>
                  </a:rPr>
                  <a:t> </a:t>
                </a:r>
              </a:p>
            </p:txBody>
          </p:sp>
        </mc:Fallback>
      </mc:AlternateContent>
    </p:spTree>
    <p:extLst>
      <p:ext uri="{BB962C8B-B14F-4D97-AF65-F5344CB8AC3E}">
        <p14:creationId xmlns:p14="http://schemas.microsoft.com/office/powerpoint/2010/main" val="41230374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fade">
                                      <p:cBhvr>
                                        <p:cTn id="7" dur="1000"/>
                                        <p:tgtEl>
                                          <p:spTgt spid="23">
                                            <p:txEl>
                                              <p:pRg st="0" end="0"/>
                                            </p:txEl>
                                          </p:spTgt>
                                        </p:tgtEl>
                                      </p:cBhvr>
                                    </p:animEffect>
                                    <p:anim calcmode="lin" valueType="num">
                                      <p:cBhvr>
                                        <p:cTn id="8" dur="1000" fill="hold"/>
                                        <p:tgtEl>
                                          <p:spTgt spid="2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
                                            <p:txEl>
                                              <p:pRg st="1" end="1"/>
                                            </p:txEl>
                                          </p:spTgt>
                                        </p:tgtEl>
                                        <p:attrNameLst>
                                          <p:attrName>style.visibility</p:attrName>
                                        </p:attrNameLst>
                                      </p:cBhvr>
                                      <p:to>
                                        <p:strVal val="visible"/>
                                      </p:to>
                                    </p:set>
                                    <p:animEffect transition="in" filter="fade">
                                      <p:cBhvr>
                                        <p:cTn id="14" dur="1000"/>
                                        <p:tgtEl>
                                          <p:spTgt spid="23">
                                            <p:txEl>
                                              <p:pRg st="1" end="1"/>
                                            </p:txEl>
                                          </p:spTgt>
                                        </p:tgtEl>
                                      </p:cBhvr>
                                    </p:animEffect>
                                    <p:anim calcmode="lin" valueType="num">
                                      <p:cBhvr>
                                        <p:cTn id="15" dur="1000" fill="hold"/>
                                        <p:tgtEl>
                                          <p:spTgt spid="2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3">
                                            <p:txEl>
                                              <p:pRg st="2" end="2"/>
                                            </p:txEl>
                                          </p:spTgt>
                                        </p:tgtEl>
                                        <p:attrNameLst>
                                          <p:attrName>style.visibility</p:attrName>
                                        </p:attrNameLst>
                                      </p:cBhvr>
                                      <p:to>
                                        <p:strVal val="visible"/>
                                      </p:to>
                                    </p:set>
                                    <p:animEffect transition="in" filter="fade">
                                      <p:cBhvr>
                                        <p:cTn id="21" dur="1000"/>
                                        <p:tgtEl>
                                          <p:spTgt spid="23">
                                            <p:txEl>
                                              <p:pRg st="2" end="2"/>
                                            </p:txEl>
                                          </p:spTgt>
                                        </p:tgtEl>
                                      </p:cBhvr>
                                    </p:animEffect>
                                    <p:anim calcmode="lin" valueType="num">
                                      <p:cBhvr>
                                        <p:cTn id="22" dur="1000" fill="hold"/>
                                        <p:tgtEl>
                                          <p:spTgt spid="2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3">
                                            <p:txEl>
                                              <p:pRg st="3" end="3"/>
                                            </p:txEl>
                                          </p:spTgt>
                                        </p:tgtEl>
                                        <p:attrNameLst>
                                          <p:attrName>style.visibility</p:attrName>
                                        </p:attrNameLst>
                                      </p:cBhvr>
                                      <p:to>
                                        <p:strVal val="visible"/>
                                      </p:to>
                                    </p:set>
                                    <p:animEffect transition="in" filter="fade">
                                      <p:cBhvr>
                                        <p:cTn id="28" dur="1000"/>
                                        <p:tgtEl>
                                          <p:spTgt spid="23">
                                            <p:txEl>
                                              <p:pRg st="3" end="3"/>
                                            </p:txEl>
                                          </p:spTgt>
                                        </p:tgtEl>
                                      </p:cBhvr>
                                    </p:animEffect>
                                    <p:anim calcmode="lin" valueType="num">
                                      <p:cBhvr>
                                        <p:cTn id="29" dur="1000" fill="hold"/>
                                        <p:tgtEl>
                                          <p:spTgt spid="2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2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grpSp>
        <p:nvGrpSpPr>
          <p:cNvPr id="715" name="Google Shape;715;p25"/>
          <p:cNvGrpSpPr/>
          <p:nvPr/>
        </p:nvGrpSpPr>
        <p:grpSpPr>
          <a:xfrm>
            <a:off x="299286" y="189025"/>
            <a:ext cx="133205" cy="119344"/>
            <a:chOff x="222150" y="185025"/>
            <a:chExt cx="170100" cy="152400"/>
          </a:xfrm>
        </p:grpSpPr>
        <p:cxnSp>
          <p:nvCxnSpPr>
            <p:cNvPr id="716" name="Google Shape;716;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7" name="Google Shape;717;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19" name="Google Shape;719;p25"/>
          <p:cNvGrpSpPr/>
          <p:nvPr/>
        </p:nvGrpSpPr>
        <p:grpSpPr>
          <a:xfrm>
            <a:off x="286625" y="3999999"/>
            <a:ext cx="145867" cy="958251"/>
            <a:chOff x="286625" y="3923799"/>
            <a:chExt cx="145867" cy="958251"/>
          </a:xfrm>
        </p:grpSpPr>
        <p:sp>
          <p:nvSpPr>
            <p:cNvPr id="720" name="Google Shape;720;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25"/>
            <p:cNvGrpSpPr/>
            <p:nvPr/>
          </p:nvGrpSpPr>
          <p:grpSpPr>
            <a:xfrm>
              <a:off x="298112" y="4342643"/>
              <a:ext cx="110182" cy="126862"/>
              <a:chOff x="281100" y="2027800"/>
              <a:chExt cx="140700" cy="162000"/>
            </a:xfrm>
          </p:grpSpPr>
          <p:sp>
            <p:nvSpPr>
              <p:cNvPr id="722" name="Google Shape;722;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5"/>
              <p:cNvGrpSpPr/>
              <p:nvPr/>
            </p:nvGrpSpPr>
            <p:grpSpPr>
              <a:xfrm>
                <a:off x="308875" y="2088450"/>
                <a:ext cx="85200" cy="40700"/>
                <a:chOff x="308875" y="2087000"/>
                <a:chExt cx="85200" cy="40700"/>
              </a:xfrm>
            </p:grpSpPr>
            <p:cxnSp>
              <p:nvCxnSpPr>
                <p:cNvPr id="724" name="Google Shape;724;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6" name="Google Shape;726;p25"/>
            <p:cNvGrpSpPr/>
            <p:nvPr/>
          </p:nvGrpSpPr>
          <p:grpSpPr>
            <a:xfrm>
              <a:off x="286625" y="3923799"/>
              <a:ext cx="133200" cy="133200"/>
              <a:chOff x="286625" y="3648899"/>
              <a:chExt cx="133200" cy="133200"/>
            </a:xfrm>
          </p:grpSpPr>
          <p:sp>
            <p:nvSpPr>
              <p:cNvPr id="727" name="Google Shape;727;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9" name="Google Shape;729;p2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0" name="Google Shape;730;p2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25"/>
          <p:cNvGrpSpPr/>
          <p:nvPr/>
        </p:nvGrpSpPr>
        <p:grpSpPr>
          <a:xfrm>
            <a:off x="7819199" y="752550"/>
            <a:ext cx="604800" cy="147600"/>
            <a:chOff x="7688649" y="828750"/>
            <a:chExt cx="604800" cy="147600"/>
          </a:xfrm>
        </p:grpSpPr>
        <p:sp>
          <p:nvSpPr>
            <p:cNvPr id="735" name="Google Shape;735;p2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76;p22">
            <a:extLst>
              <a:ext uri="{FF2B5EF4-FFF2-40B4-BE49-F238E27FC236}">
                <a16:creationId xmlns:a16="http://schemas.microsoft.com/office/drawing/2014/main" id="{EABE8A3E-D0D6-70BC-AB6D-37E9B2DF952F}"/>
              </a:ext>
            </a:extLst>
          </p:cNvPr>
          <p:cNvSpPr txBox="1"/>
          <p:nvPr/>
        </p:nvSpPr>
        <p:spPr>
          <a:xfrm>
            <a:off x="-6480355" y="4894800"/>
            <a:ext cx="4228170"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 với f(o) đã biết</a:t>
            </a:r>
            <a:endParaRPr sz="3000" b="1">
              <a:solidFill>
                <a:schemeClr val="accent2"/>
              </a:solidFill>
              <a:latin typeface="Oswald"/>
              <a:ea typeface="Oswald"/>
              <a:cs typeface="Oswald"/>
              <a:sym typeface="Oswald"/>
            </a:endParaRPr>
          </a:p>
        </p:txBody>
      </p:sp>
      <p:pic>
        <p:nvPicPr>
          <p:cNvPr id="21" name="Picture 20">
            <a:extLst>
              <a:ext uri="{FF2B5EF4-FFF2-40B4-BE49-F238E27FC236}">
                <a16:creationId xmlns:a16="http://schemas.microsoft.com/office/drawing/2014/main" id="{FFB58B9C-395B-BD18-C05D-6242426AF591}"/>
              </a:ext>
            </a:extLst>
          </p:cNvPr>
          <p:cNvPicPr>
            <a:picLocks noChangeAspect="1"/>
          </p:cNvPicPr>
          <p:nvPr/>
        </p:nvPicPr>
        <p:blipFill>
          <a:blip r:embed="rId4"/>
          <a:stretch>
            <a:fillRect/>
          </a:stretch>
        </p:blipFill>
        <p:spPr>
          <a:xfrm>
            <a:off x="-16236301" y="6346959"/>
            <a:ext cx="7618457" cy="343054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Google Shape;576;p22">
            <a:extLst>
              <a:ext uri="{FF2B5EF4-FFF2-40B4-BE49-F238E27FC236}">
                <a16:creationId xmlns:a16="http://schemas.microsoft.com/office/drawing/2014/main" id="{BD8E0A63-2FDD-FF14-2500-358C2F0E359C}"/>
              </a:ext>
            </a:extLst>
          </p:cNvPr>
          <p:cNvSpPr txBox="1"/>
          <p:nvPr/>
        </p:nvSpPr>
        <p:spPr>
          <a:xfrm>
            <a:off x="796200" y="626250"/>
            <a:ext cx="4765373"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 với f(o) chưa biết</a:t>
            </a:r>
            <a:endParaRPr sz="3000" b="1">
              <a:solidFill>
                <a:schemeClr val="accent2"/>
              </a:solidFill>
              <a:latin typeface="Oswald"/>
              <a:ea typeface="Oswald"/>
              <a:cs typeface="Oswald"/>
              <a:sym typeface="Oswald"/>
            </a:endParaRPr>
          </a:p>
        </p:txBody>
      </p:sp>
      <p:pic>
        <p:nvPicPr>
          <p:cNvPr id="4" name="Picture 3">
            <a:extLst>
              <a:ext uri="{FF2B5EF4-FFF2-40B4-BE49-F238E27FC236}">
                <a16:creationId xmlns:a16="http://schemas.microsoft.com/office/drawing/2014/main" id="{A86D67A3-0DB9-7761-F6C8-4738E914396A}"/>
              </a:ext>
            </a:extLst>
          </p:cNvPr>
          <p:cNvPicPr>
            <a:picLocks noChangeAspect="1"/>
          </p:cNvPicPr>
          <p:nvPr/>
        </p:nvPicPr>
        <p:blipFill>
          <a:blip r:embed="rId5"/>
          <a:stretch>
            <a:fillRect/>
          </a:stretch>
        </p:blipFill>
        <p:spPr>
          <a:xfrm>
            <a:off x="2688201" y="1739623"/>
            <a:ext cx="3767597" cy="2679220"/>
          </a:xfrm>
          <a:prstGeom prst="rect">
            <a:avLst/>
          </a:prstGeom>
        </p:spPr>
      </p:pic>
      <p:sp>
        <p:nvSpPr>
          <p:cNvPr id="5" name="TextBox 4">
            <a:extLst>
              <a:ext uri="{FF2B5EF4-FFF2-40B4-BE49-F238E27FC236}">
                <a16:creationId xmlns:a16="http://schemas.microsoft.com/office/drawing/2014/main" id="{7837839A-5C49-0AEF-6A4B-7A56B3F5FCD7}"/>
              </a:ext>
            </a:extLst>
          </p:cNvPr>
          <p:cNvSpPr txBox="1"/>
          <p:nvPr/>
        </p:nvSpPr>
        <p:spPr>
          <a:xfrm>
            <a:off x="1691099" y="1265100"/>
            <a:ext cx="5761799" cy="400110"/>
          </a:xfrm>
          <a:prstGeom prst="rect">
            <a:avLst/>
          </a:prstGeom>
          <a:noFill/>
        </p:spPr>
        <p:txBody>
          <a:bodyPr wrap="square">
            <a:spAutoFit/>
          </a:bodyPr>
          <a:lstStyle/>
          <a:p>
            <a:pPr marL="0" lvl="0" indent="0" algn="ctr" rtl="0">
              <a:spcBef>
                <a:spcPts val="0"/>
              </a:spcBef>
              <a:spcAft>
                <a:spcPts val="0"/>
              </a:spcAft>
              <a:buNone/>
            </a:pPr>
            <a:r>
              <a:rPr lang="en-US" sz="2000" b="1">
                <a:solidFill>
                  <a:schemeClr val="dk2"/>
                </a:solidFill>
                <a:latin typeface="Oswald"/>
                <a:ea typeface="Oswald"/>
                <a:cs typeface="Oswald"/>
                <a:sym typeface="Oswald"/>
              </a:rPr>
              <a:t>Mã giả của thuật toán</a:t>
            </a:r>
          </a:p>
        </p:txBody>
      </p:sp>
    </p:spTree>
    <p:extLst>
      <p:ext uri="{BB962C8B-B14F-4D97-AF65-F5344CB8AC3E}">
        <p14:creationId xmlns:p14="http://schemas.microsoft.com/office/powerpoint/2010/main" val="4018535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grpSp>
        <p:nvGrpSpPr>
          <p:cNvPr id="715" name="Google Shape;715;p25"/>
          <p:cNvGrpSpPr/>
          <p:nvPr/>
        </p:nvGrpSpPr>
        <p:grpSpPr>
          <a:xfrm>
            <a:off x="299286" y="189025"/>
            <a:ext cx="133205" cy="119344"/>
            <a:chOff x="222150" y="185025"/>
            <a:chExt cx="170100" cy="152400"/>
          </a:xfrm>
        </p:grpSpPr>
        <p:cxnSp>
          <p:nvCxnSpPr>
            <p:cNvPr id="716" name="Google Shape;716;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7" name="Google Shape;717;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19" name="Google Shape;719;p25"/>
          <p:cNvGrpSpPr/>
          <p:nvPr/>
        </p:nvGrpSpPr>
        <p:grpSpPr>
          <a:xfrm>
            <a:off x="286625" y="3999999"/>
            <a:ext cx="145867" cy="958251"/>
            <a:chOff x="286625" y="3923799"/>
            <a:chExt cx="145867" cy="958251"/>
          </a:xfrm>
        </p:grpSpPr>
        <p:sp>
          <p:nvSpPr>
            <p:cNvPr id="720" name="Google Shape;720;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25"/>
            <p:cNvGrpSpPr/>
            <p:nvPr/>
          </p:nvGrpSpPr>
          <p:grpSpPr>
            <a:xfrm>
              <a:off x="298112" y="4342643"/>
              <a:ext cx="110182" cy="126862"/>
              <a:chOff x="281100" y="2027800"/>
              <a:chExt cx="140700" cy="162000"/>
            </a:xfrm>
          </p:grpSpPr>
          <p:sp>
            <p:nvSpPr>
              <p:cNvPr id="722" name="Google Shape;722;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5"/>
              <p:cNvGrpSpPr/>
              <p:nvPr/>
            </p:nvGrpSpPr>
            <p:grpSpPr>
              <a:xfrm>
                <a:off x="308875" y="2088450"/>
                <a:ext cx="85200" cy="40700"/>
                <a:chOff x="308875" y="2087000"/>
                <a:chExt cx="85200" cy="40700"/>
              </a:xfrm>
            </p:grpSpPr>
            <p:cxnSp>
              <p:nvCxnSpPr>
                <p:cNvPr id="724" name="Google Shape;724;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6" name="Google Shape;726;p25"/>
            <p:cNvGrpSpPr/>
            <p:nvPr/>
          </p:nvGrpSpPr>
          <p:grpSpPr>
            <a:xfrm>
              <a:off x="286625" y="3923799"/>
              <a:ext cx="133200" cy="133200"/>
              <a:chOff x="286625" y="3648899"/>
              <a:chExt cx="133200" cy="133200"/>
            </a:xfrm>
          </p:grpSpPr>
          <p:sp>
            <p:nvSpPr>
              <p:cNvPr id="727" name="Google Shape;727;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9" name="Google Shape;729;p2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0" name="Google Shape;730;p2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25"/>
          <p:cNvGrpSpPr/>
          <p:nvPr/>
        </p:nvGrpSpPr>
        <p:grpSpPr>
          <a:xfrm>
            <a:off x="7819199" y="752550"/>
            <a:ext cx="604800" cy="147600"/>
            <a:chOff x="7688649" y="828750"/>
            <a:chExt cx="604800" cy="147600"/>
          </a:xfrm>
        </p:grpSpPr>
        <p:sp>
          <p:nvSpPr>
            <p:cNvPr id="735" name="Google Shape;735;p2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 name="Picture 20">
            <a:extLst>
              <a:ext uri="{FF2B5EF4-FFF2-40B4-BE49-F238E27FC236}">
                <a16:creationId xmlns:a16="http://schemas.microsoft.com/office/drawing/2014/main" id="{FFB58B9C-395B-BD18-C05D-6242426AF591}"/>
              </a:ext>
            </a:extLst>
          </p:cNvPr>
          <p:cNvPicPr>
            <a:picLocks noChangeAspect="1"/>
          </p:cNvPicPr>
          <p:nvPr/>
        </p:nvPicPr>
        <p:blipFill>
          <a:blip r:embed="rId4"/>
          <a:stretch>
            <a:fillRect/>
          </a:stretch>
        </p:blipFill>
        <p:spPr>
          <a:xfrm>
            <a:off x="-16236301" y="6346959"/>
            <a:ext cx="7618457" cy="343054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Google Shape;576;p22">
            <a:extLst>
              <a:ext uri="{FF2B5EF4-FFF2-40B4-BE49-F238E27FC236}">
                <a16:creationId xmlns:a16="http://schemas.microsoft.com/office/drawing/2014/main" id="{BD8E0A63-2FDD-FF14-2500-358C2F0E359C}"/>
              </a:ext>
            </a:extLst>
          </p:cNvPr>
          <p:cNvSpPr txBox="1"/>
          <p:nvPr/>
        </p:nvSpPr>
        <p:spPr>
          <a:xfrm>
            <a:off x="796200" y="626250"/>
            <a:ext cx="4765373"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 với f(o) chưa biết</a:t>
            </a:r>
            <a:endParaRPr sz="3000" b="1">
              <a:solidFill>
                <a:schemeClr val="accent2"/>
              </a:solidFill>
              <a:latin typeface="Oswald"/>
              <a:ea typeface="Oswald"/>
              <a:cs typeface="Oswald"/>
              <a:sym typeface="Oswald"/>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BE6481B6-1AD8-506E-5A41-29F576FF3A53}"/>
                  </a:ext>
                </a:extLst>
              </p:cNvPr>
              <p:cNvSpPr txBox="1"/>
              <p:nvPr/>
            </p:nvSpPr>
            <p:spPr>
              <a:xfrm>
                <a:off x="1259927" y="1947171"/>
                <a:ext cx="7323899" cy="1631216"/>
              </a:xfrm>
              <a:prstGeom prst="rect">
                <a:avLst/>
              </a:prstGeom>
              <a:noFill/>
            </p:spPr>
            <p:txBody>
              <a:bodyPr wrap="square">
                <a:spAutoFit/>
              </a:bodyPr>
              <a:lstStyle/>
              <a:p>
                <a:pPr indent="358775">
                  <a:buClr>
                    <a:schemeClr val="accent2"/>
                  </a:buClr>
                  <a:buFont typeface="Wingdings" panose="05000000000000000000" pitchFamily="2" charset="2"/>
                  <a:buChar char="v"/>
                  <a:tabLst>
                    <a:tab pos="358775" algn="l"/>
                  </a:tabLst>
                </a:pPr>
                <a:r>
                  <a:rPr lang="en-US" sz="2000" b="1">
                    <a:solidFill>
                      <a:srgbClr val="E3E3E3"/>
                    </a:solidFill>
                    <a:latin typeface="Oswald" panose="00000500000000000000" pitchFamily="2" charset="0"/>
                  </a:rPr>
                  <a:t>Bước 1: </a:t>
                </a:r>
                <a:r>
                  <a:rPr lang="vi-VN" sz="2000" b="1">
                    <a:solidFill>
                      <a:srgbClr val="E3E3E3"/>
                    </a:solidFill>
                    <a:latin typeface="Oswald" panose="00000500000000000000" pitchFamily="2" charset="0"/>
                  </a:rPr>
                  <a:t>Khởi tạo các biến sau:</a:t>
                </a:r>
              </a:p>
              <a:p>
                <a:pPr>
                  <a:buClr>
                    <a:schemeClr val="accent2"/>
                  </a:buClr>
                  <a:tabLst>
                    <a:tab pos="358775" algn="l"/>
                  </a:tabLst>
                </a:pPr>
                <a14:m>
                  <m:oMath xmlns:m="http://schemas.openxmlformats.org/officeDocument/2006/math">
                    <m:r>
                      <a:rPr lang="vi-VN" sz="2000" b="1" i="1">
                        <a:solidFill>
                          <a:srgbClr val="E3E3E3"/>
                        </a:solidFill>
                        <a:latin typeface="Cambria Math" panose="02040503050406030204" pitchFamily="18" charset="0"/>
                        <a:ea typeface="Cambria Math" panose="02040503050406030204" pitchFamily="18" charset="0"/>
                      </a:rPr>
                      <m:t>∆ </m:t>
                    </m:r>
                  </m:oMath>
                </a14:m>
                <a:r>
                  <a:rPr lang="vi-VN" sz="2000" b="1">
                    <a:solidFill>
                      <a:srgbClr val="E3E3E3"/>
                    </a:solidFill>
                    <a:latin typeface="Oswald" panose="00000500000000000000" pitchFamily="2" charset="0"/>
                  </a:rPr>
                  <a:t>: giá trị hiện tại của hàm mục tiêu</a:t>
                </a:r>
                <a:endParaRPr lang="en-US" sz="2000" b="1">
                  <a:solidFill>
                    <a:srgbClr val="E3E3E3"/>
                  </a:solidFill>
                  <a:latin typeface="Oswald" panose="00000500000000000000" pitchFamily="2" charset="0"/>
                </a:endParaRPr>
              </a:p>
              <a:p>
                <a:pPr>
                  <a:buClr>
                    <a:schemeClr val="accent2"/>
                  </a:buClr>
                  <a:tabLst>
                    <a:tab pos="358775" algn="l"/>
                  </a:tabLst>
                </a:pPr>
                <a14:m>
                  <m:oMath xmlns:m="http://schemas.openxmlformats.org/officeDocument/2006/math">
                    <m:r>
                      <a:rPr lang="vi-VN" sz="2000" b="1" i="1" smtClean="0">
                        <a:solidFill>
                          <a:srgbClr val="E3E3E3"/>
                        </a:solidFill>
                        <a:latin typeface="Cambria Math" panose="02040503050406030204" pitchFamily="18" charset="0"/>
                        <a:ea typeface="Cambria Math" panose="02040503050406030204" pitchFamily="18" charset="0"/>
                      </a:rPr>
                      <m:t>∆</m:t>
                    </m:r>
                  </m:oMath>
                </a14:m>
                <a:r>
                  <a:rPr lang="vi-VN" sz="2000" b="1" baseline="-25000">
                    <a:solidFill>
                      <a:srgbClr val="E3E3E3"/>
                    </a:solidFill>
                    <a:latin typeface="Oswald" panose="00000500000000000000" pitchFamily="2" charset="0"/>
                  </a:rPr>
                  <a:t>u</a:t>
                </a:r>
                <a:r>
                  <a:rPr lang="vi-VN" sz="2000" b="1">
                    <a:solidFill>
                      <a:srgbClr val="E3E3E3"/>
                    </a:solidFill>
                    <a:latin typeface="Oswald" panose="00000500000000000000" pitchFamily="2" charset="0"/>
                  </a:rPr>
                  <a:t>: giá trị tăng của hàm mục tiêu trong bước tiếp theo</a:t>
                </a:r>
              </a:p>
              <a:p>
                <a:pPr>
                  <a:buClr>
                    <a:schemeClr val="accent2"/>
                  </a:buClr>
                  <a:tabLst>
                    <a:tab pos="358775" algn="l"/>
                  </a:tabLst>
                </a:pPr>
                <a14:m>
                  <m:oMath xmlns:m="http://schemas.openxmlformats.org/officeDocument/2006/math">
                    <m:r>
                      <a:rPr lang="vi-VN" sz="2000" b="1" i="1">
                        <a:solidFill>
                          <a:srgbClr val="E3E3E3"/>
                        </a:solidFill>
                        <a:latin typeface="Cambria Math" panose="02040503050406030204" pitchFamily="18" charset="0"/>
                        <a:ea typeface="Cambria Math" panose="02040503050406030204" pitchFamily="18" charset="0"/>
                      </a:rPr>
                      <m:t>∆</m:t>
                    </m:r>
                    <m:r>
                      <a:rPr lang="en-US" sz="2000" b="1" i="1" baseline="-25000" smtClean="0">
                        <a:solidFill>
                          <a:srgbClr val="E3E3E3"/>
                        </a:solidFill>
                        <a:latin typeface="Cambria Math" panose="02040503050406030204" pitchFamily="18" charset="0"/>
                        <a:ea typeface="Cambria Math" panose="02040503050406030204" pitchFamily="18" charset="0"/>
                      </a:rPr>
                      <m:t>𝒍</m:t>
                    </m:r>
                  </m:oMath>
                </a14:m>
                <a:r>
                  <a:rPr lang="en-US" sz="2000" b="1">
                    <a:solidFill>
                      <a:srgbClr val="E3E3E3"/>
                    </a:solidFill>
                    <a:latin typeface="Oswald" panose="00000500000000000000" pitchFamily="2" charset="0"/>
                  </a:rPr>
                  <a:t>:</a:t>
                </a:r>
                <a:r>
                  <a:rPr lang="vi-VN" sz="2000" b="1">
                    <a:solidFill>
                      <a:srgbClr val="E3E3E3"/>
                    </a:solidFill>
                    <a:latin typeface="Oswald" panose="00000500000000000000" pitchFamily="2" charset="0"/>
                  </a:rPr>
                  <a:t> giá trị tăng lớn nhất của hàm mục tiêu trong bước tiếp theo</a:t>
                </a:r>
              </a:p>
              <a:p>
                <a:pPr>
                  <a:buClr>
                    <a:schemeClr val="accent2"/>
                  </a:buClr>
                  <a:tabLst>
                    <a:tab pos="358775" algn="l"/>
                  </a:tabLst>
                </a:pPr>
                <a:r>
                  <a:rPr lang="vi-VN" sz="2000" b="1">
                    <a:solidFill>
                      <a:srgbClr val="E3E3E3"/>
                    </a:solidFill>
                    <a:latin typeface="Oswald" panose="00000500000000000000" pitchFamily="2" charset="0"/>
                  </a:rPr>
                  <a:t>t</a:t>
                </a:r>
                <a:r>
                  <a:rPr lang="vi-VN" sz="2000" b="1" baseline="-25000">
                    <a:solidFill>
                      <a:srgbClr val="E3E3E3"/>
                    </a:solidFill>
                    <a:latin typeface="Oswald" panose="00000500000000000000" pitchFamily="2" charset="0"/>
                  </a:rPr>
                  <a:t>j</a:t>
                </a:r>
                <a:r>
                  <a:rPr lang="vi-VN" sz="2000" b="1">
                    <a:solidFill>
                      <a:srgbClr val="E3E3E3"/>
                    </a:solidFill>
                    <a:latin typeface="Oswald" panose="00000500000000000000" pitchFamily="2" charset="0"/>
                  </a:rPr>
                  <a:t>: số lần biến thứ j được thay đổi trong bước tiếp theo</a:t>
                </a:r>
                <a:endParaRPr lang="vi-VN" sz="2000" b="1">
                  <a:latin typeface="Oswald" panose="00000500000000000000" pitchFamily="2" charset="0"/>
                </a:endParaRPr>
              </a:p>
            </p:txBody>
          </p:sp>
        </mc:Choice>
        <mc:Fallback xmlns="">
          <p:sp>
            <p:nvSpPr>
              <p:cNvPr id="2" name="TextBox 1">
                <a:extLst>
                  <a:ext uri="{FF2B5EF4-FFF2-40B4-BE49-F238E27FC236}">
                    <a16:creationId xmlns:a16="http://schemas.microsoft.com/office/drawing/2014/main" id="{BE6481B6-1AD8-506E-5A41-29F576FF3A53}"/>
                  </a:ext>
                </a:extLst>
              </p:cNvPr>
              <p:cNvSpPr txBox="1">
                <a:spLocks noRot="1" noChangeAspect="1" noMove="1" noResize="1" noEditPoints="1" noAdjustHandles="1" noChangeArrowheads="1" noChangeShapeType="1" noTextEdit="1"/>
              </p:cNvSpPr>
              <p:nvPr/>
            </p:nvSpPr>
            <p:spPr>
              <a:xfrm>
                <a:off x="1259927" y="1947171"/>
                <a:ext cx="7323899" cy="1631216"/>
              </a:xfrm>
              <a:prstGeom prst="rect">
                <a:avLst/>
              </a:prstGeom>
              <a:blipFill>
                <a:blip r:embed="rId5"/>
                <a:stretch>
                  <a:fillRect l="-916" t="-1866" b="-5597"/>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EE858F10-8F80-37C1-D8A5-21604E28F4BE}"/>
                  </a:ext>
                </a:extLst>
              </p:cNvPr>
              <p:cNvSpPr txBox="1"/>
              <p:nvPr/>
            </p:nvSpPr>
            <p:spPr>
              <a:xfrm>
                <a:off x="-1089734" y="5438866"/>
                <a:ext cx="7323899" cy="1323439"/>
              </a:xfrm>
              <a:prstGeom prst="rect">
                <a:avLst/>
              </a:prstGeom>
              <a:noFill/>
            </p:spPr>
            <p:txBody>
              <a:bodyPr wrap="square">
                <a:spAutoFit/>
              </a:bodyPr>
              <a:lstStyle/>
              <a:p>
                <a:pPr indent="358775">
                  <a:buClr>
                    <a:schemeClr val="accent2"/>
                  </a:buClr>
                  <a:buFont typeface="Wingdings" panose="05000000000000000000" pitchFamily="2" charset="2"/>
                  <a:buChar char="v"/>
                  <a:tabLst>
                    <a:tab pos="358775" algn="l"/>
                  </a:tabLst>
                </a:pPr>
                <a:r>
                  <a:rPr lang="en-US" sz="2000" b="1">
                    <a:solidFill>
                      <a:schemeClr val="bg1"/>
                    </a:solidFill>
                    <a:latin typeface="Oswald" panose="00000500000000000000" pitchFamily="2" charset="0"/>
                  </a:rPr>
                  <a:t>Bước 2: </a:t>
                </a:r>
                <a:r>
                  <a:rPr lang="vi-VN" sz="2000" b="1">
                    <a:solidFill>
                      <a:schemeClr val="bg1"/>
                    </a:solidFill>
                    <a:latin typeface="Oswald" panose="00000500000000000000" pitchFamily="2" charset="0"/>
                  </a:rPr>
                  <a:t>Lặp qua các biến trong tập hợp V:</a:t>
                </a: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oMath>
                </a14:m>
                <a:r>
                  <a:rPr lang="vi-VN" sz="2000" b="1">
                    <a:solidFill>
                      <a:schemeClr val="bg1"/>
                    </a:solidFill>
                    <a:latin typeface="Oswald" panose="00000500000000000000" pitchFamily="2" charset="0"/>
                  </a:rPr>
                  <a:t> = max(</a:t>
                </a:r>
                <a14:m>
                  <m:oMath xmlns:m="http://schemas.openxmlformats.org/officeDocument/2006/math">
                    <m:r>
                      <a:rPr lang="vi-VN" sz="2000" b="1" i="1">
                        <a:solidFill>
                          <a:schemeClr val="bg1"/>
                        </a:solidFill>
                        <a:latin typeface="Cambria Math" panose="02040503050406030204" pitchFamily="18" charset="0"/>
                      </a:rPr>
                      <m:t>∆</m:t>
                    </m:r>
                  </m:oMath>
                </a14:m>
                <a:r>
                  <a:rPr lang="vi-VN" sz="2000" b="1">
                    <a:solidFill>
                      <a:schemeClr val="bg1"/>
                    </a:solidFill>
                    <a:latin typeface="Oswald" panose="00000500000000000000" pitchFamily="2" charset="0"/>
                  </a:rPr>
                  <a:t>, max</a:t>
                </a:r>
                <a:r>
                  <a:rPr lang="vi-VN" sz="2000" b="1" baseline="-25000">
                    <a:solidFill>
                      <a:schemeClr val="bg1"/>
                    </a:solidFill>
                    <a:latin typeface="Oswald" panose="00000500000000000000" pitchFamily="2" charset="0"/>
                  </a:rPr>
                  <a:t>j</a:t>
                </a:r>
                <a:r>
                  <a:rPr lang="vi-VN" sz="2000" b="1">
                    <a:solidFill>
                      <a:schemeClr val="bg1"/>
                    </a:solidFill>
                    <a:latin typeface="Oswald" panose="00000500000000000000" pitchFamily="2" charset="0"/>
                  </a:rPr>
                  <a:t> F({e, j}))</a:t>
                </a: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oMath>
                </a14:m>
                <a:r>
                  <a:rPr lang="vi-VN" sz="2000" b="1" baseline="-25000">
                    <a:solidFill>
                      <a:schemeClr val="bg1"/>
                    </a:solidFill>
                    <a:latin typeface="Oswald" panose="00000500000000000000" pitchFamily="2" charset="0"/>
                  </a:rPr>
                  <a:t>u</a:t>
                </a:r>
                <a:r>
                  <a:rPr lang="vi-VN" sz="2000" b="1">
                    <a:solidFill>
                      <a:schemeClr val="bg1"/>
                    </a:solidFill>
                    <a:latin typeface="Oswald" panose="00000500000000000000" pitchFamily="2" charset="0"/>
                  </a:rPr>
                  <a:t> = </a:t>
                </a:r>
                <a14:m>
                  <m:oMath xmlns:m="http://schemas.openxmlformats.org/officeDocument/2006/math">
                    <m:r>
                      <a:rPr lang="vi-VN" sz="2000" b="1" i="1">
                        <a:solidFill>
                          <a:schemeClr val="bg1"/>
                        </a:solidFill>
                        <a:latin typeface="Cambria Math" panose="02040503050406030204" pitchFamily="18" charset="0"/>
                      </a:rPr>
                      <m:t>∆</m:t>
                    </m:r>
                  </m:oMath>
                </a14:m>
                <a:r>
                  <a:rPr lang="vi-VN" sz="2000" b="1">
                    <a:solidFill>
                      <a:schemeClr val="bg1"/>
                    </a:solidFill>
                    <a:latin typeface="Oswald" panose="00000500000000000000" pitchFamily="2" charset="0"/>
                  </a:rPr>
                  <a:t> / (1 - </a:t>
                </a:r>
                <a:r>
                  <a:rPr lang="el-GR" sz="2000" b="1">
                    <a:solidFill>
                      <a:schemeClr val="bg1"/>
                    </a:solidFill>
                    <a:latin typeface="Oswald" panose="00000500000000000000" pitchFamily="2" charset="0"/>
                  </a:rPr>
                  <a:t>ε)</a:t>
                </a: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oMath>
                </a14:m>
                <a:r>
                  <a:rPr lang="vi-VN" sz="2000" b="1">
                    <a:solidFill>
                      <a:schemeClr val="bg1"/>
                    </a:solidFill>
                    <a:latin typeface="Oswald" panose="00000500000000000000" pitchFamily="2" charset="0"/>
                  </a:rPr>
                  <a:t> = </a:t>
                </a:r>
                <a14:m>
                  <m:oMath xmlns:m="http://schemas.openxmlformats.org/officeDocument/2006/math">
                    <m:r>
                      <a:rPr lang="vi-VN" sz="2000" b="1" i="1">
                        <a:solidFill>
                          <a:schemeClr val="bg1"/>
                        </a:solidFill>
                        <a:latin typeface="Cambria Math" panose="02040503050406030204" pitchFamily="18" charset="0"/>
                      </a:rPr>
                      <m:t>∆</m:t>
                    </m:r>
                  </m:oMath>
                </a14:m>
                <a:r>
                  <a:rPr lang="vi-VN" sz="2000" b="1">
                    <a:solidFill>
                      <a:schemeClr val="bg1"/>
                    </a:solidFill>
                    <a:latin typeface="Oswald" panose="00000500000000000000" pitchFamily="2" charset="0"/>
                  </a:rPr>
                  <a:t> / ((1 + </a:t>
                </a:r>
                <a:r>
                  <a:rPr lang="el-GR" sz="2000" b="1">
                    <a:solidFill>
                      <a:schemeClr val="bg1"/>
                    </a:solidFill>
                    <a:latin typeface="Oswald" panose="00000500000000000000" pitchFamily="2" charset="0"/>
                  </a:rPr>
                  <a:t>ε)(1 + </a:t>
                </a:r>
                <a:r>
                  <a:rPr lang="vi-VN" sz="2000" b="1">
                    <a:solidFill>
                      <a:schemeClr val="bg1"/>
                    </a:solidFill>
                    <a:latin typeface="Oswald" panose="00000500000000000000" pitchFamily="2" charset="0"/>
                  </a:rPr>
                  <a:t>y))</a:t>
                </a:r>
              </a:p>
            </p:txBody>
          </p:sp>
        </mc:Choice>
        <mc:Fallback xmlns="">
          <p:sp>
            <p:nvSpPr>
              <p:cNvPr id="6" name="TextBox 5">
                <a:extLst>
                  <a:ext uri="{FF2B5EF4-FFF2-40B4-BE49-F238E27FC236}">
                    <a16:creationId xmlns:a16="http://schemas.microsoft.com/office/drawing/2014/main" id="{EE858F10-8F80-37C1-D8A5-21604E28F4BE}"/>
                  </a:ext>
                </a:extLst>
              </p:cNvPr>
              <p:cNvSpPr txBox="1">
                <a:spLocks noRot="1" noChangeAspect="1" noMove="1" noResize="1" noEditPoints="1" noAdjustHandles="1" noChangeArrowheads="1" noChangeShapeType="1" noTextEdit="1"/>
              </p:cNvSpPr>
              <p:nvPr/>
            </p:nvSpPr>
            <p:spPr>
              <a:xfrm>
                <a:off x="-1089734" y="5438866"/>
                <a:ext cx="7323899" cy="1323439"/>
              </a:xfrm>
              <a:prstGeom prst="rect">
                <a:avLst/>
              </a:prstGeom>
              <a:blipFill>
                <a:blip r:embed="rId6"/>
                <a:stretch>
                  <a:fillRect l="-832" t="-2304" b="-7373"/>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CD703FCF-BED0-3C39-CE32-25FD4B5891AE}"/>
                  </a:ext>
                </a:extLst>
              </p:cNvPr>
              <p:cNvSpPr txBox="1"/>
              <p:nvPr/>
            </p:nvSpPr>
            <p:spPr>
              <a:xfrm>
                <a:off x="-6617844" y="1712894"/>
                <a:ext cx="7323899" cy="1463478"/>
              </a:xfrm>
              <a:prstGeom prst="rect">
                <a:avLst/>
              </a:prstGeom>
              <a:noFill/>
            </p:spPr>
            <p:txBody>
              <a:bodyPr wrap="square">
                <a:spAutoFit/>
              </a:bodyPr>
              <a:lstStyle/>
              <a:p>
                <a:pPr marL="342900" indent="-342900" algn="l">
                  <a:buClr>
                    <a:schemeClr val="accent2"/>
                  </a:buClr>
                  <a:buFont typeface="Wingdings" panose="05000000000000000000" pitchFamily="2" charset="2"/>
                  <a:buChar char="v"/>
                </a:pPr>
                <a:r>
                  <a:rPr lang="en-US" sz="2000" b="1">
                    <a:solidFill>
                      <a:schemeClr val="bg1"/>
                    </a:solidFill>
                    <a:latin typeface="Oswald" panose="00000500000000000000" pitchFamily="2" charset="0"/>
                  </a:rPr>
                  <a:t>Bước 3: </a:t>
                </a:r>
                <a:r>
                  <a:rPr lang="vi-VN" sz="2000" b="1" i="0">
                    <a:solidFill>
                      <a:schemeClr val="bg1"/>
                    </a:solidFill>
                    <a:effectLst/>
                    <a:latin typeface="Oswald" panose="00000500000000000000" pitchFamily="2" charset="0"/>
                  </a:rPr>
                  <a:t>Lập tập hợp các giá trị khả thi cho các biến:</a:t>
                </a:r>
              </a:p>
              <a:p>
                <a:pPr marL="457200" lvl="1"/>
                <a:r>
                  <a:rPr lang="en-US" sz="2000" b="1">
                    <a:solidFill>
                      <a:schemeClr val="bg1"/>
                    </a:solidFill>
                    <a:latin typeface="Oswald" panose="00000500000000000000" pitchFamily="2" charset="0"/>
                  </a:rPr>
                  <a:t>		o</a:t>
                </a:r>
                <a:r>
                  <a:rPr lang="vi-VN" sz="2000" b="1" i="0">
                    <a:solidFill>
                      <a:schemeClr val="bg1"/>
                    </a:solidFill>
                    <a:effectLst/>
                    <a:latin typeface="Oswald" panose="00000500000000000000" pitchFamily="2" charset="0"/>
                  </a:rPr>
                  <a:t> = {(1 + </a:t>
                </a:r>
                <a14:m>
                  <m:oMath xmlns:m="http://schemas.openxmlformats.org/officeDocument/2006/math">
                    <m:r>
                      <a:rPr lang="vi-VN" sz="2000" b="1" i="1" smtClean="0">
                        <a:solidFill>
                          <a:schemeClr val="bg1"/>
                        </a:solidFill>
                        <a:latin typeface="Cambria Math" panose="02040503050406030204" pitchFamily="18" charset="0"/>
                        <a:ea typeface="Cambria Math" panose="02040503050406030204" pitchFamily="18" charset="0"/>
                      </a:rPr>
                      <m:t>𝜸</m:t>
                    </m:r>
                  </m:oMath>
                </a14:m>
                <a:r>
                  <a:rPr lang="vi-VN" sz="2000" b="1" i="0">
                    <a:solidFill>
                      <a:schemeClr val="bg1"/>
                    </a:solidFill>
                    <a:effectLst/>
                    <a:latin typeface="Oswald" panose="00000500000000000000" pitchFamily="2" charset="0"/>
                  </a:rPr>
                  <a:t>)</a:t>
                </a:r>
                <a:r>
                  <a:rPr lang="en-US" sz="2000" b="1" baseline="30000">
                    <a:solidFill>
                      <a:schemeClr val="bg1"/>
                    </a:solidFill>
                    <a:latin typeface="Oswald" panose="00000500000000000000" pitchFamily="2" charset="0"/>
                  </a:rPr>
                  <a:t>j</a:t>
                </a:r>
                <a:r>
                  <a:rPr lang="vi-VN" sz="2000" b="1" i="0">
                    <a:solidFill>
                      <a:schemeClr val="bg1"/>
                    </a:solidFill>
                    <a:effectLst/>
                    <a:latin typeface="Oswald" panose="00000500000000000000" pitchFamily="2" charset="0"/>
                  </a:rPr>
                  <a:t> | </a:t>
                </a:r>
                <a14:m>
                  <m:oMath xmlns:m="http://schemas.openxmlformats.org/officeDocument/2006/math">
                    <m:f>
                      <m:fPr>
                        <m:ctrlPr>
                          <a:rPr lang="vi-VN" sz="2000" b="1" i="1" smtClean="0">
                            <a:solidFill>
                              <a:schemeClr val="bg1"/>
                            </a:solidFill>
                            <a:effectLst/>
                            <a:latin typeface="Cambria Math" panose="02040503050406030204" pitchFamily="18" charset="0"/>
                          </a:rPr>
                        </m:ctrlPr>
                      </m:fPr>
                      <m:num>
                        <m:r>
                          <a:rPr lang="vi-VN" sz="2000" b="1" i="1" smtClean="0">
                            <a:solidFill>
                              <a:schemeClr val="bg1"/>
                            </a:solidFill>
                            <a:latin typeface="Cambria Math" panose="02040503050406030204" pitchFamily="18" charset="0"/>
                          </a:rPr>
                          <m:t>∆</m:t>
                        </m:r>
                        <m:r>
                          <a:rPr lang="en-US" sz="2000" b="1" i="1" smtClean="0">
                            <a:solidFill>
                              <a:schemeClr val="bg1"/>
                            </a:solidFill>
                            <a:latin typeface="Cambria Math" panose="02040503050406030204" pitchFamily="18" charset="0"/>
                          </a:rPr>
                          <m:t>𝒍</m:t>
                        </m:r>
                      </m:num>
                      <m:den>
                        <m:r>
                          <a:rPr lang="en-US" sz="2000" b="1" i="1" smtClean="0">
                            <a:solidFill>
                              <a:schemeClr val="bg1"/>
                            </a:solidFill>
                            <a:effectLst/>
                            <a:latin typeface="Cambria Math" panose="02040503050406030204" pitchFamily="18" charset="0"/>
                          </a:rPr>
                          <m:t>𝑩</m:t>
                        </m:r>
                        <m:r>
                          <a:rPr lang="en-US" sz="2000" b="1" i="1" smtClean="0">
                            <a:solidFill>
                              <a:schemeClr val="bg1"/>
                            </a:solidFill>
                            <a:effectLst/>
                            <a:latin typeface="Cambria Math" panose="02040503050406030204" pitchFamily="18" charset="0"/>
                          </a:rPr>
                          <m:t>.</m:t>
                        </m:r>
                        <m:r>
                          <a:rPr lang="en-US" sz="2000" b="1" i="1" smtClean="0">
                            <a:solidFill>
                              <a:schemeClr val="bg1"/>
                            </a:solidFill>
                            <a:effectLst/>
                            <a:latin typeface="Cambria Math" panose="02040503050406030204" pitchFamily="18" charset="0"/>
                          </a:rPr>
                          <m:t>𝑴</m:t>
                        </m:r>
                      </m:den>
                    </m:f>
                  </m:oMath>
                </a14:m>
                <a:r>
                  <a:rPr lang="vi-VN" sz="2000" b="1" i="0">
                    <a:solidFill>
                      <a:schemeClr val="bg1"/>
                    </a:solidFill>
                    <a:effectLst/>
                    <a:latin typeface="Oswald" panose="00000500000000000000" pitchFamily="2" charset="0"/>
                  </a:rPr>
                  <a:t>≤ (1 +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rPr>
                      <m:t>𝜸</m:t>
                    </m:r>
                  </m:oMath>
                </a14:m>
                <a:r>
                  <a:rPr lang="vi-VN" sz="2000" b="1" i="0">
                    <a:solidFill>
                      <a:schemeClr val="bg1"/>
                    </a:solidFill>
                    <a:effectLst/>
                    <a:latin typeface="Oswald" panose="00000500000000000000" pitchFamily="2" charset="0"/>
                  </a:rPr>
                  <a:t>)</a:t>
                </a:r>
                <a:r>
                  <a:rPr lang="en-US" sz="2000" b="1" i="0" baseline="30000">
                    <a:solidFill>
                      <a:schemeClr val="bg1"/>
                    </a:solidFill>
                    <a:effectLst/>
                    <a:latin typeface="Oswald" panose="00000500000000000000" pitchFamily="2" charset="0"/>
                  </a:rPr>
                  <a:t>j</a:t>
                </a:r>
                <a:r>
                  <a:rPr lang="vi-VN" sz="2000" b="1" i="0">
                    <a:solidFill>
                      <a:schemeClr val="bg1"/>
                    </a:solidFill>
                    <a:effectLst/>
                    <a:latin typeface="Oswald" panose="00000500000000000000" pitchFamily="2" charset="0"/>
                  </a:rPr>
                  <a:t> ≤ (1 + </a:t>
                </a:r>
                <a:r>
                  <a:rPr lang="el-GR" sz="2000" b="1" i="0">
                    <a:solidFill>
                      <a:schemeClr val="bg1"/>
                    </a:solidFill>
                    <a:effectLst/>
                    <a:latin typeface="Google Sans"/>
                  </a:rPr>
                  <a:t>ε)</a:t>
                </a:r>
                <a:r>
                  <a:rPr lang="vi-VN" b="1"/>
                  <a:t> </a:t>
                </a:r>
                <a14:m>
                  <m:oMath xmlns:m="http://schemas.openxmlformats.org/officeDocument/2006/math">
                    <m:r>
                      <a:rPr lang="vi-VN" sz="2000" b="1" i="0" smtClean="0">
                        <a:solidFill>
                          <a:schemeClr val="bg1"/>
                        </a:solidFill>
                        <a:latin typeface="Cambria Math" panose="02040503050406030204" pitchFamily="18" charset="0"/>
                      </a:rPr>
                      <m:t>∆ </m:t>
                    </m:r>
                  </m:oMath>
                </a14:m>
                <a:r>
                  <a:rPr lang="vi-VN" sz="2000" b="1" i="0" baseline="-25000">
                    <a:solidFill>
                      <a:schemeClr val="bg1"/>
                    </a:solidFill>
                    <a:effectLst/>
                    <a:latin typeface="Oswald" panose="00000500000000000000" pitchFamily="2" charset="0"/>
                  </a:rPr>
                  <a:t>u</a:t>
                </a:r>
                <a:r>
                  <a:rPr lang="vi-VN" sz="2000" b="1" i="0">
                    <a:solidFill>
                      <a:schemeClr val="bg1"/>
                    </a:solidFill>
                    <a:effectLst/>
                    <a:latin typeface="Oswald" panose="00000500000000000000" pitchFamily="2" charset="0"/>
                  </a:rPr>
                  <a:t>}</a:t>
                </a:r>
              </a:p>
              <a:p>
                <a:pPr lvl="3"/>
                <a:r>
                  <a:rPr lang="en-US" sz="2000" b="1" i="0">
                    <a:solidFill>
                      <a:schemeClr val="bg1"/>
                    </a:solidFill>
                    <a:effectLst/>
                    <a:latin typeface="Oswald" panose="00000500000000000000" pitchFamily="2" charset="0"/>
                  </a:rPr>
                  <a:t>	</a:t>
                </a:r>
                <a:r>
                  <a:rPr lang="vi-VN" sz="2000" b="1" i="0">
                    <a:solidFill>
                      <a:schemeClr val="bg1"/>
                    </a:solidFill>
                    <a:effectLst/>
                    <a:latin typeface="Oswald" panose="00000500000000000000" pitchFamily="2" charset="0"/>
                  </a:rPr>
                  <a:t>Lặp qua các giá trị khả thi trong tập hợp O:</a:t>
                </a:r>
              </a:p>
              <a:p>
                <a:pPr marL="457200" lvl="4"/>
                <a:r>
                  <a:rPr lang="en-US" sz="2000" b="1" i="0">
                    <a:solidFill>
                      <a:schemeClr val="bg1"/>
                    </a:solidFill>
                    <a:effectLst/>
                    <a:latin typeface="Oswald" panose="00000500000000000000" pitchFamily="2" charset="0"/>
                  </a:rPr>
                  <a:t>		</a:t>
                </a:r>
                <a:r>
                  <a:rPr lang="vi-VN" sz="2000" b="1" i="0">
                    <a:solidFill>
                      <a:schemeClr val="bg1"/>
                    </a:solidFill>
                    <a:effectLst/>
                    <a:latin typeface="Oswald" panose="00000500000000000000" pitchFamily="2" charset="0"/>
                  </a:rPr>
                  <a:t>Tính o = M(1 +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rPr>
                      <m:t>𝜸</m:t>
                    </m:r>
                  </m:oMath>
                </a14:m>
                <a:r>
                  <a:rPr lang="vi-VN" sz="2000" b="1" i="0">
                    <a:solidFill>
                      <a:schemeClr val="bg1"/>
                    </a:solidFill>
                    <a:effectLst/>
                    <a:latin typeface="Oswald" panose="00000500000000000000" pitchFamily="2" charset="0"/>
                  </a:rPr>
                  <a:t>)</a:t>
                </a:r>
                <a:r>
                  <a:rPr lang="en-US" sz="2000" b="1" i="0" baseline="30000">
                    <a:solidFill>
                      <a:schemeClr val="bg1"/>
                    </a:solidFill>
                    <a:effectLst/>
                    <a:latin typeface="Oswald" panose="00000500000000000000" pitchFamily="2" charset="0"/>
                  </a:rPr>
                  <a:t>j</a:t>
                </a:r>
                <a:endParaRPr lang="vi-VN" sz="2000" b="1" i="0" baseline="30000">
                  <a:solidFill>
                    <a:schemeClr val="bg1"/>
                  </a:solidFill>
                  <a:effectLst/>
                  <a:latin typeface="Oswald" panose="00000500000000000000" pitchFamily="2" charset="0"/>
                </a:endParaRPr>
              </a:p>
            </p:txBody>
          </p:sp>
        </mc:Choice>
        <mc:Fallback xmlns="">
          <p:sp>
            <p:nvSpPr>
              <p:cNvPr id="7" name="TextBox 6">
                <a:extLst>
                  <a:ext uri="{FF2B5EF4-FFF2-40B4-BE49-F238E27FC236}">
                    <a16:creationId xmlns:a16="http://schemas.microsoft.com/office/drawing/2014/main" id="{CD703FCF-BED0-3C39-CE32-25FD4B5891AE}"/>
                  </a:ext>
                </a:extLst>
              </p:cNvPr>
              <p:cNvSpPr txBox="1">
                <a:spLocks noRot="1" noChangeAspect="1" noMove="1" noResize="1" noEditPoints="1" noAdjustHandles="1" noChangeArrowheads="1" noChangeShapeType="1" noTextEdit="1"/>
              </p:cNvSpPr>
              <p:nvPr/>
            </p:nvSpPr>
            <p:spPr>
              <a:xfrm>
                <a:off x="-6617844" y="1712894"/>
                <a:ext cx="7323899" cy="1463478"/>
              </a:xfrm>
              <a:prstGeom prst="rect">
                <a:avLst/>
              </a:prstGeom>
              <a:blipFill>
                <a:blip r:embed="rId7"/>
                <a:stretch>
                  <a:fillRect l="-749" t="-2500" b="-6667"/>
                </a:stretch>
              </a:blipFill>
            </p:spPr>
            <p:txBody>
              <a:bodyPr/>
              <a:lstStyle/>
              <a:p>
                <a:r>
                  <a:rPr lang="vi-VN">
                    <a:noFill/>
                  </a:rPr>
                  <a:t> </a:t>
                </a:r>
              </a:p>
            </p:txBody>
          </p:sp>
        </mc:Fallback>
      </mc:AlternateContent>
    </p:spTree>
    <p:extLst>
      <p:ext uri="{BB962C8B-B14F-4D97-AF65-F5344CB8AC3E}">
        <p14:creationId xmlns:p14="http://schemas.microsoft.com/office/powerpoint/2010/main" val="18261716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grpSp>
        <p:nvGrpSpPr>
          <p:cNvPr id="715" name="Google Shape;715;p25"/>
          <p:cNvGrpSpPr/>
          <p:nvPr/>
        </p:nvGrpSpPr>
        <p:grpSpPr>
          <a:xfrm>
            <a:off x="299286" y="189025"/>
            <a:ext cx="133205" cy="119344"/>
            <a:chOff x="222150" y="185025"/>
            <a:chExt cx="170100" cy="152400"/>
          </a:xfrm>
        </p:grpSpPr>
        <p:cxnSp>
          <p:nvCxnSpPr>
            <p:cNvPr id="716" name="Google Shape;716;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7" name="Google Shape;717;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19" name="Google Shape;719;p25"/>
          <p:cNvGrpSpPr/>
          <p:nvPr/>
        </p:nvGrpSpPr>
        <p:grpSpPr>
          <a:xfrm>
            <a:off x="286625" y="3999999"/>
            <a:ext cx="145867" cy="958251"/>
            <a:chOff x="286625" y="3923799"/>
            <a:chExt cx="145867" cy="958251"/>
          </a:xfrm>
        </p:grpSpPr>
        <p:sp>
          <p:nvSpPr>
            <p:cNvPr id="720" name="Google Shape;720;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25"/>
            <p:cNvGrpSpPr/>
            <p:nvPr/>
          </p:nvGrpSpPr>
          <p:grpSpPr>
            <a:xfrm>
              <a:off x="298112" y="4342643"/>
              <a:ext cx="110182" cy="126862"/>
              <a:chOff x="281100" y="2027800"/>
              <a:chExt cx="140700" cy="162000"/>
            </a:xfrm>
          </p:grpSpPr>
          <p:sp>
            <p:nvSpPr>
              <p:cNvPr id="722" name="Google Shape;722;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5"/>
              <p:cNvGrpSpPr/>
              <p:nvPr/>
            </p:nvGrpSpPr>
            <p:grpSpPr>
              <a:xfrm>
                <a:off x="308875" y="2088450"/>
                <a:ext cx="85200" cy="40700"/>
                <a:chOff x="308875" y="2087000"/>
                <a:chExt cx="85200" cy="40700"/>
              </a:xfrm>
            </p:grpSpPr>
            <p:cxnSp>
              <p:nvCxnSpPr>
                <p:cNvPr id="724" name="Google Shape;724;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6" name="Google Shape;726;p25"/>
            <p:cNvGrpSpPr/>
            <p:nvPr/>
          </p:nvGrpSpPr>
          <p:grpSpPr>
            <a:xfrm>
              <a:off x="286625" y="3923799"/>
              <a:ext cx="133200" cy="133200"/>
              <a:chOff x="286625" y="3648899"/>
              <a:chExt cx="133200" cy="133200"/>
            </a:xfrm>
          </p:grpSpPr>
          <p:sp>
            <p:nvSpPr>
              <p:cNvPr id="727" name="Google Shape;727;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9" name="Google Shape;729;p2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0" name="Google Shape;730;p2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25"/>
          <p:cNvGrpSpPr/>
          <p:nvPr/>
        </p:nvGrpSpPr>
        <p:grpSpPr>
          <a:xfrm>
            <a:off x="7819199" y="752550"/>
            <a:ext cx="604800" cy="147600"/>
            <a:chOff x="7688649" y="828750"/>
            <a:chExt cx="604800" cy="147600"/>
          </a:xfrm>
        </p:grpSpPr>
        <p:sp>
          <p:nvSpPr>
            <p:cNvPr id="735" name="Google Shape;735;p2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 name="Picture 20">
            <a:extLst>
              <a:ext uri="{FF2B5EF4-FFF2-40B4-BE49-F238E27FC236}">
                <a16:creationId xmlns:a16="http://schemas.microsoft.com/office/drawing/2014/main" id="{FFB58B9C-395B-BD18-C05D-6242426AF591}"/>
              </a:ext>
            </a:extLst>
          </p:cNvPr>
          <p:cNvPicPr>
            <a:picLocks noChangeAspect="1"/>
          </p:cNvPicPr>
          <p:nvPr/>
        </p:nvPicPr>
        <p:blipFill>
          <a:blip r:embed="rId4"/>
          <a:stretch>
            <a:fillRect/>
          </a:stretch>
        </p:blipFill>
        <p:spPr>
          <a:xfrm>
            <a:off x="-16236301" y="6346959"/>
            <a:ext cx="7618457" cy="343054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Google Shape;576;p22">
            <a:extLst>
              <a:ext uri="{FF2B5EF4-FFF2-40B4-BE49-F238E27FC236}">
                <a16:creationId xmlns:a16="http://schemas.microsoft.com/office/drawing/2014/main" id="{BD8E0A63-2FDD-FF14-2500-358C2F0E359C}"/>
              </a:ext>
            </a:extLst>
          </p:cNvPr>
          <p:cNvSpPr txBox="1"/>
          <p:nvPr/>
        </p:nvSpPr>
        <p:spPr>
          <a:xfrm>
            <a:off x="796200" y="626250"/>
            <a:ext cx="4765373"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 với f(o) chưa biết</a:t>
            </a:r>
            <a:endParaRPr sz="3000" b="1">
              <a:solidFill>
                <a:schemeClr val="accent2"/>
              </a:solidFill>
              <a:latin typeface="Oswald"/>
              <a:ea typeface="Oswald"/>
              <a:cs typeface="Oswald"/>
              <a:sym typeface="Oswald"/>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BE6481B6-1AD8-506E-5A41-29F576FF3A53}"/>
                  </a:ext>
                </a:extLst>
              </p:cNvPr>
              <p:cNvSpPr txBox="1"/>
              <p:nvPr/>
            </p:nvSpPr>
            <p:spPr>
              <a:xfrm>
                <a:off x="-6749754" y="5946697"/>
                <a:ext cx="7323899" cy="1631216"/>
              </a:xfrm>
              <a:prstGeom prst="rect">
                <a:avLst/>
              </a:prstGeom>
              <a:noFill/>
            </p:spPr>
            <p:txBody>
              <a:bodyPr wrap="square">
                <a:spAutoFit/>
              </a:bodyPr>
              <a:lstStyle/>
              <a:p>
                <a:pPr indent="358775">
                  <a:buClr>
                    <a:schemeClr val="accent2"/>
                  </a:buClr>
                  <a:buFont typeface="Wingdings" panose="05000000000000000000" pitchFamily="2" charset="2"/>
                  <a:buChar char="v"/>
                  <a:tabLst>
                    <a:tab pos="358775" algn="l"/>
                  </a:tabLst>
                </a:pPr>
                <a:r>
                  <a:rPr lang="en-US" sz="2000" b="1">
                    <a:solidFill>
                      <a:srgbClr val="E3E3E3"/>
                    </a:solidFill>
                    <a:latin typeface="Oswald" panose="00000500000000000000" pitchFamily="2" charset="0"/>
                  </a:rPr>
                  <a:t>Bước 1: </a:t>
                </a:r>
                <a:r>
                  <a:rPr lang="vi-VN" sz="2000" b="1">
                    <a:solidFill>
                      <a:srgbClr val="E3E3E3"/>
                    </a:solidFill>
                    <a:latin typeface="Oswald" panose="00000500000000000000" pitchFamily="2" charset="0"/>
                  </a:rPr>
                  <a:t>Khởi tạo các biến sau:</a:t>
                </a:r>
              </a:p>
              <a:p>
                <a:pPr>
                  <a:buClr>
                    <a:schemeClr val="accent2"/>
                  </a:buClr>
                  <a:tabLst>
                    <a:tab pos="358775" algn="l"/>
                  </a:tabLst>
                </a:pPr>
                <a14:m>
                  <m:oMath xmlns:m="http://schemas.openxmlformats.org/officeDocument/2006/math">
                    <m:r>
                      <a:rPr lang="vi-VN" sz="2000" b="1" i="1">
                        <a:solidFill>
                          <a:srgbClr val="E3E3E3"/>
                        </a:solidFill>
                        <a:latin typeface="Cambria Math" panose="02040503050406030204" pitchFamily="18" charset="0"/>
                        <a:ea typeface="Cambria Math" panose="02040503050406030204" pitchFamily="18" charset="0"/>
                      </a:rPr>
                      <m:t>∆ </m:t>
                    </m:r>
                  </m:oMath>
                </a14:m>
                <a:r>
                  <a:rPr lang="vi-VN" sz="2000" b="1">
                    <a:solidFill>
                      <a:srgbClr val="E3E3E3"/>
                    </a:solidFill>
                    <a:latin typeface="Oswald" panose="00000500000000000000" pitchFamily="2" charset="0"/>
                  </a:rPr>
                  <a:t>: giá trị hiện tại của hàm mục tiêu</a:t>
                </a:r>
                <a:endParaRPr lang="en-US" sz="2000" b="1">
                  <a:solidFill>
                    <a:srgbClr val="E3E3E3"/>
                  </a:solidFill>
                  <a:latin typeface="Oswald" panose="00000500000000000000" pitchFamily="2" charset="0"/>
                </a:endParaRPr>
              </a:p>
              <a:p>
                <a:pPr>
                  <a:buClr>
                    <a:schemeClr val="accent2"/>
                  </a:buClr>
                  <a:tabLst>
                    <a:tab pos="358775" algn="l"/>
                  </a:tabLst>
                </a:pPr>
                <a14:m>
                  <m:oMath xmlns:m="http://schemas.openxmlformats.org/officeDocument/2006/math">
                    <m:r>
                      <a:rPr lang="vi-VN" sz="2000" b="1" i="1" smtClean="0">
                        <a:solidFill>
                          <a:srgbClr val="E3E3E3"/>
                        </a:solidFill>
                        <a:latin typeface="Cambria Math" panose="02040503050406030204" pitchFamily="18" charset="0"/>
                        <a:ea typeface="Cambria Math" panose="02040503050406030204" pitchFamily="18" charset="0"/>
                      </a:rPr>
                      <m:t>∆</m:t>
                    </m:r>
                  </m:oMath>
                </a14:m>
                <a:r>
                  <a:rPr lang="vi-VN" sz="2000" b="1" baseline="-25000">
                    <a:solidFill>
                      <a:srgbClr val="E3E3E3"/>
                    </a:solidFill>
                    <a:latin typeface="Oswald" panose="00000500000000000000" pitchFamily="2" charset="0"/>
                  </a:rPr>
                  <a:t>u</a:t>
                </a:r>
                <a:r>
                  <a:rPr lang="vi-VN" sz="2000" b="1">
                    <a:solidFill>
                      <a:srgbClr val="E3E3E3"/>
                    </a:solidFill>
                    <a:latin typeface="Oswald" panose="00000500000000000000" pitchFamily="2" charset="0"/>
                  </a:rPr>
                  <a:t>: giá trị tăng của hàm mục tiêu trong bước tiếp theo</a:t>
                </a:r>
              </a:p>
              <a:p>
                <a:pPr>
                  <a:buClr>
                    <a:schemeClr val="accent2"/>
                  </a:buClr>
                  <a:tabLst>
                    <a:tab pos="358775" algn="l"/>
                  </a:tabLst>
                </a:pPr>
                <a14:m>
                  <m:oMath xmlns:m="http://schemas.openxmlformats.org/officeDocument/2006/math">
                    <m:r>
                      <a:rPr lang="vi-VN" sz="2000" b="1" i="1">
                        <a:solidFill>
                          <a:srgbClr val="E3E3E3"/>
                        </a:solidFill>
                        <a:latin typeface="Cambria Math" panose="02040503050406030204" pitchFamily="18" charset="0"/>
                        <a:ea typeface="Cambria Math" panose="02040503050406030204" pitchFamily="18" charset="0"/>
                      </a:rPr>
                      <m:t>∆</m:t>
                    </m:r>
                    <m:r>
                      <a:rPr lang="en-US" sz="2000" b="1" i="1" baseline="-25000" smtClean="0">
                        <a:solidFill>
                          <a:srgbClr val="E3E3E3"/>
                        </a:solidFill>
                        <a:latin typeface="Cambria Math" panose="02040503050406030204" pitchFamily="18" charset="0"/>
                        <a:ea typeface="Cambria Math" panose="02040503050406030204" pitchFamily="18" charset="0"/>
                      </a:rPr>
                      <m:t>𝒍</m:t>
                    </m:r>
                  </m:oMath>
                </a14:m>
                <a:r>
                  <a:rPr lang="en-US" sz="2000" b="1">
                    <a:solidFill>
                      <a:srgbClr val="E3E3E3"/>
                    </a:solidFill>
                    <a:latin typeface="Oswald" panose="00000500000000000000" pitchFamily="2" charset="0"/>
                  </a:rPr>
                  <a:t>:</a:t>
                </a:r>
                <a:r>
                  <a:rPr lang="vi-VN" sz="2000" b="1">
                    <a:solidFill>
                      <a:srgbClr val="E3E3E3"/>
                    </a:solidFill>
                    <a:latin typeface="Oswald" panose="00000500000000000000" pitchFamily="2" charset="0"/>
                  </a:rPr>
                  <a:t> giá trị tăng lớn nhất của hàm mục tiêu trong bước tiếp theo</a:t>
                </a:r>
              </a:p>
              <a:p>
                <a:pPr>
                  <a:buClr>
                    <a:schemeClr val="accent2"/>
                  </a:buClr>
                  <a:tabLst>
                    <a:tab pos="358775" algn="l"/>
                  </a:tabLst>
                </a:pPr>
                <a:r>
                  <a:rPr lang="vi-VN" sz="2000" b="1">
                    <a:solidFill>
                      <a:srgbClr val="E3E3E3"/>
                    </a:solidFill>
                    <a:latin typeface="Oswald" panose="00000500000000000000" pitchFamily="2" charset="0"/>
                  </a:rPr>
                  <a:t>t</a:t>
                </a:r>
                <a:r>
                  <a:rPr lang="vi-VN" sz="2000" b="1" baseline="-25000">
                    <a:solidFill>
                      <a:srgbClr val="E3E3E3"/>
                    </a:solidFill>
                    <a:latin typeface="Oswald" panose="00000500000000000000" pitchFamily="2" charset="0"/>
                  </a:rPr>
                  <a:t>j</a:t>
                </a:r>
                <a:r>
                  <a:rPr lang="vi-VN" sz="2000" b="1">
                    <a:solidFill>
                      <a:srgbClr val="E3E3E3"/>
                    </a:solidFill>
                    <a:latin typeface="Oswald" panose="00000500000000000000" pitchFamily="2" charset="0"/>
                  </a:rPr>
                  <a:t>: số lần biến thứ j được thay đổi trong bước tiếp theo</a:t>
                </a:r>
                <a:endParaRPr lang="vi-VN" sz="2000" b="1">
                  <a:latin typeface="Oswald" panose="00000500000000000000" pitchFamily="2" charset="0"/>
                </a:endParaRPr>
              </a:p>
            </p:txBody>
          </p:sp>
        </mc:Choice>
        <mc:Fallback xmlns="">
          <p:sp>
            <p:nvSpPr>
              <p:cNvPr id="2" name="TextBox 1">
                <a:extLst>
                  <a:ext uri="{FF2B5EF4-FFF2-40B4-BE49-F238E27FC236}">
                    <a16:creationId xmlns:a16="http://schemas.microsoft.com/office/drawing/2014/main" id="{BE6481B6-1AD8-506E-5A41-29F576FF3A53}"/>
                  </a:ext>
                </a:extLst>
              </p:cNvPr>
              <p:cNvSpPr txBox="1">
                <a:spLocks noRot="1" noChangeAspect="1" noMove="1" noResize="1" noEditPoints="1" noAdjustHandles="1" noChangeArrowheads="1" noChangeShapeType="1" noTextEdit="1"/>
              </p:cNvSpPr>
              <p:nvPr/>
            </p:nvSpPr>
            <p:spPr>
              <a:xfrm>
                <a:off x="-6749754" y="5946697"/>
                <a:ext cx="7323899" cy="1631216"/>
              </a:xfrm>
              <a:prstGeom prst="rect">
                <a:avLst/>
              </a:prstGeom>
              <a:blipFill>
                <a:blip r:embed="rId5"/>
                <a:stretch>
                  <a:fillRect l="-916" t="-2247" b="-5993"/>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EE858F10-8F80-37C1-D8A5-21604E28F4BE}"/>
                  </a:ext>
                </a:extLst>
              </p:cNvPr>
              <p:cNvSpPr txBox="1"/>
              <p:nvPr/>
            </p:nvSpPr>
            <p:spPr>
              <a:xfrm>
                <a:off x="1820101" y="1910030"/>
                <a:ext cx="7323899" cy="1705275"/>
              </a:xfrm>
              <a:prstGeom prst="rect">
                <a:avLst/>
              </a:prstGeom>
              <a:noFill/>
            </p:spPr>
            <p:txBody>
              <a:bodyPr wrap="square">
                <a:spAutoFit/>
              </a:bodyPr>
              <a:lstStyle/>
              <a:p>
                <a:pPr indent="358775">
                  <a:buClr>
                    <a:schemeClr val="accent2"/>
                  </a:buClr>
                  <a:buFont typeface="Wingdings" panose="05000000000000000000" pitchFamily="2" charset="2"/>
                  <a:buChar char="v"/>
                  <a:tabLst>
                    <a:tab pos="358775" algn="l"/>
                  </a:tabLst>
                </a:pPr>
                <a:r>
                  <a:rPr lang="en-US" sz="2000" b="1">
                    <a:solidFill>
                      <a:schemeClr val="bg1"/>
                    </a:solidFill>
                    <a:latin typeface="Oswald" panose="00000500000000000000" pitchFamily="2" charset="0"/>
                  </a:rPr>
                  <a:t>Bước 2: </a:t>
                </a:r>
                <a:r>
                  <a:rPr lang="vi-VN" sz="2000" b="1">
                    <a:solidFill>
                      <a:schemeClr val="bg1"/>
                    </a:solidFill>
                    <a:latin typeface="Oswald" panose="00000500000000000000" pitchFamily="2" charset="0"/>
                  </a:rPr>
                  <a:t>Lặp qua các biến trong tập hợp V:</a:t>
                </a: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oMath>
                </a14:m>
                <a:r>
                  <a:rPr lang="vi-VN" sz="2000" b="1">
                    <a:solidFill>
                      <a:schemeClr val="bg1"/>
                    </a:solidFill>
                    <a:latin typeface="Oswald" panose="00000500000000000000" pitchFamily="2" charset="0"/>
                  </a:rPr>
                  <a:t> = max(</a:t>
                </a:r>
                <a14:m>
                  <m:oMath xmlns:m="http://schemas.openxmlformats.org/officeDocument/2006/math">
                    <m:r>
                      <a:rPr lang="vi-VN" sz="2000" b="1" i="1">
                        <a:solidFill>
                          <a:schemeClr val="bg1"/>
                        </a:solidFill>
                        <a:latin typeface="Cambria Math" panose="02040503050406030204" pitchFamily="18" charset="0"/>
                      </a:rPr>
                      <m:t>∆</m:t>
                    </m:r>
                  </m:oMath>
                </a14:m>
                <a:r>
                  <a:rPr lang="vi-VN" sz="2000" b="1">
                    <a:solidFill>
                      <a:schemeClr val="bg1"/>
                    </a:solidFill>
                    <a:latin typeface="Oswald" panose="00000500000000000000" pitchFamily="2" charset="0"/>
                  </a:rPr>
                  <a:t>, max</a:t>
                </a:r>
                <a:r>
                  <a:rPr lang="vi-VN" sz="2000" b="1" baseline="-25000">
                    <a:solidFill>
                      <a:schemeClr val="bg1"/>
                    </a:solidFill>
                    <a:latin typeface="Oswald" panose="00000500000000000000" pitchFamily="2" charset="0"/>
                  </a:rPr>
                  <a:t>j</a:t>
                </a:r>
                <a14:m>
                  <m:oMath xmlns:m="http://schemas.openxmlformats.org/officeDocument/2006/math">
                    <m:r>
                      <a:rPr lang="en-US" sz="2000" b="1" i="0" baseline="-25000" smtClean="0">
                        <a:solidFill>
                          <a:schemeClr val="bg1"/>
                        </a:solidFill>
                        <a:latin typeface="Cambria Math" panose="02040503050406030204" pitchFamily="18" charset="0"/>
                        <a:ea typeface="Cambria Math" panose="02040503050406030204" pitchFamily="18" charset="0"/>
                      </a:rPr>
                      <m:t> </m:t>
                    </m:r>
                    <m:r>
                      <a:rPr lang="vi-VN" sz="2000" b="1" i="1" baseline="-25000" smtClean="0">
                        <a:solidFill>
                          <a:schemeClr val="bg1"/>
                        </a:solidFill>
                        <a:latin typeface="Cambria Math" panose="02040503050406030204" pitchFamily="18" charset="0"/>
                        <a:ea typeface="Cambria Math" panose="02040503050406030204" pitchFamily="18" charset="0"/>
                      </a:rPr>
                      <m:t>∈</m:t>
                    </m:r>
                    <m:r>
                      <a:rPr lang="en-US" sz="2000" b="1" i="1" baseline="-25000" smtClean="0">
                        <a:solidFill>
                          <a:schemeClr val="bg1"/>
                        </a:solidFill>
                        <a:latin typeface="Cambria Math" panose="02040503050406030204" pitchFamily="18" charset="0"/>
                        <a:ea typeface="Cambria Math" panose="02040503050406030204" pitchFamily="18" charset="0"/>
                      </a:rPr>
                      <m:t>𝑲</m:t>
                    </m:r>
                  </m:oMath>
                </a14:m>
                <a:r>
                  <a:rPr lang="vi-VN" sz="2000" b="1">
                    <a:solidFill>
                      <a:schemeClr val="bg1"/>
                    </a:solidFill>
                    <a:latin typeface="Oswald" panose="00000500000000000000" pitchFamily="2" charset="0"/>
                  </a:rPr>
                  <a:t> F({e, j}))</a:t>
                </a: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oMath>
                </a14:m>
                <a:r>
                  <a:rPr lang="vi-VN" sz="2000" b="1" baseline="-25000">
                    <a:solidFill>
                      <a:schemeClr val="bg1"/>
                    </a:solidFill>
                    <a:latin typeface="Oswald" panose="00000500000000000000" pitchFamily="2" charset="0"/>
                  </a:rPr>
                  <a:t>u</a:t>
                </a:r>
                <a:r>
                  <a:rPr lang="vi-VN" sz="2000" b="1">
                    <a:solidFill>
                      <a:schemeClr val="bg1"/>
                    </a:solidFill>
                    <a:latin typeface="Oswald" panose="00000500000000000000" pitchFamily="2" charset="0"/>
                  </a:rPr>
                  <a:t> = </a:t>
                </a:r>
                <a14:m>
                  <m:oMath xmlns:m="http://schemas.openxmlformats.org/officeDocument/2006/math">
                    <m:f>
                      <m:fPr>
                        <m:ctrlPr>
                          <a:rPr lang="el-GR" sz="2000" b="1" i="1" smtClean="0">
                            <a:solidFill>
                              <a:schemeClr val="bg1"/>
                            </a:solidFill>
                            <a:latin typeface="Cambria Math" panose="02040503050406030204" pitchFamily="18" charset="0"/>
                          </a:rPr>
                        </m:ctrlPr>
                      </m:fPr>
                      <m:num>
                        <m:r>
                          <a:rPr lang="vi-VN" sz="2000" b="1" i="1">
                            <a:solidFill>
                              <a:schemeClr val="bg1"/>
                            </a:solidFill>
                            <a:latin typeface="Cambria Math" panose="02040503050406030204" pitchFamily="18" charset="0"/>
                          </a:rPr>
                          <m:t>∆</m:t>
                        </m:r>
                      </m:num>
                      <m:den>
                        <m:r>
                          <m:rPr>
                            <m:nor/>
                          </m:rPr>
                          <a:rPr lang="vi-VN" sz="2000" b="1">
                            <a:solidFill>
                              <a:schemeClr val="bg1"/>
                            </a:solidFill>
                            <a:latin typeface="Oswald" panose="00000500000000000000" pitchFamily="2" charset="0"/>
                          </a:rPr>
                          <m:t>1 − </m:t>
                        </m:r>
                        <m:r>
                          <m:rPr>
                            <m:nor/>
                          </m:rPr>
                          <a:rPr lang="el-GR" sz="2000" b="1">
                            <a:solidFill>
                              <a:schemeClr val="bg1"/>
                            </a:solidFill>
                            <a:latin typeface="Oswald" panose="00000500000000000000" pitchFamily="2" charset="0"/>
                          </a:rPr>
                          <m:t>ε</m:t>
                        </m:r>
                      </m:den>
                    </m:f>
                  </m:oMath>
                </a14:m>
                <a:endParaRPr lang="el-GR" sz="2000" b="1">
                  <a:solidFill>
                    <a:schemeClr val="bg1"/>
                  </a:solidFill>
                  <a:latin typeface="Oswald" panose="00000500000000000000" pitchFamily="2" charset="0"/>
                </a:endParaRP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r>
                      <a:rPr lang="en-US" sz="2000" b="1" i="1" baseline="-25000"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𝒍</m:t>
                    </m:r>
                  </m:oMath>
                </a14:m>
                <a:r>
                  <a:rPr lang="vi-VN" sz="2000" b="1">
                    <a:solidFill>
                      <a:schemeClr val="bg1"/>
                    </a:solidFill>
                    <a:latin typeface="Oswald" panose="00000500000000000000" pitchFamily="2" charset="0"/>
                  </a:rPr>
                  <a:t> = </a:t>
                </a:r>
                <a14:m>
                  <m:oMath xmlns:m="http://schemas.openxmlformats.org/officeDocument/2006/math">
                    <m:f>
                      <m:fPr>
                        <m:ctrlPr>
                          <a:rPr lang="vi-VN" sz="2000" b="1" i="1" smtClean="0">
                            <a:solidFill>
                              <a:schemeClr val="bg1"/>
                            </a:solidFill>
                            <a:latin typeface="Cambria Math" panose="02040503050406030204" pitchFamily="18" charset="0"/>
                          </a:rPr>
                        </m:ctrlPr>
                      </m:fPr>
                      <m:num>
                        <m:r>
                          <a:rPr lang="vi-VN" sz="2000" b="1" i="1">
                            <a:solidFill>
                              <a:schemeClr val="bg1"/>
                            </a:solidFill>
                            <a:latin typeface="Cambria Math" panose="02040503050406030204" pitchFamily="18" charset="0"/>
                          </a:rPr>
                          <m:t>∆</m:t>
                        </m:r>
                      </m:num>
                      <m:den>
                        <m:r>
                          <m:rPr>
                            <m:nor/>
                          </m:rPr>
                          <a:rPr lang="vi-VN" sz="2000" b="1">
                            <a:solidFill>
                              <a:schemeClr val="bg1"/>
                            </a:solidFill>
                            <a:latin typeface="Oswald" panose="00000500000000000000" pitchFamily="2" charset="0"/>
                          </a:rPr>
                          <m:t>(1 + </m:t>
                        </m:r>
                        <m:r>
                          <m:rPr>
                            <m:nor/>
                          </m:rPr>
                          <a:rPr lang="el-GR" sz="2000" b="1">
                            <a:solidFill>
                              <a:schemeClr val="bg1"/>
                            </a:solidFill>
                            <a:latin typeface="Oswald" panose="00000500000000000000" pitchFamily="2" charset="0"/>
                          </a:rPr>
                          <m:t>ε</m:t>
                        </m:r>
                        <m:r>
                          <m:rPr>
                            <m:nor/>
                          </m:rPr>
                          <a:rPr lang="el-GR" sz="2000" b="1">
                            <a:solidFill>
                              <a:schemeClr val="bg1"/>
                            </a:solidFill>
                            <a:latin typeface="Oswald" panose="00000500000000000000" pitchFamily="2" charset="0"/>
                          </a:rPr>
                          <m:t>)(1 +</m:t>
                        </m:r>
                        <m:r>
                          <a:rPr lang="vi-VN" sz="2000" b="1" i="1">
                            <a:solidFill>
                              <a:srgbClr val="E3E3E3"/>
                            </a:solidFill>
                            <a:latin typeface="Cambria Math" panose="02040503050406030204" pitchFamily="18" charset="0"/>
                            <a:ea typeface="Cambria Math" panose="02040503050406030204" pitchFamily="18" charset="0"/>
                            <a:cs typeface="Arial" panose="020B0604020202020204" pitchFamily="34" charset="0"/>
                          </a:rPr>
                          <m:t>𝜸</m:t>
                        </m:r>
                        <m:r>
                          <m:rPr>
                            <m:nor/>
                          </m:rPr>
                          <a:rPr lang="vi-VN" sz="2000" b="1">
                            <a:solidFill>
                              <a:schemeClr val="bg1"/>
                            </a:solidFill>
                            <a:latin typeface="Oswald" panose="00000500000000000000" pitchFamily="2" charset="0"/>
                          </a:rPr>
                          <m:t>)</m:t>
                        </m:r>
                      </m:den>
                    </m:f>
                  </m:oMath>
                </a14:m>
                <a:endParaRPr lang="vi-VN" sz="2000" b="1">
                  <a:solidFill>
                    <a:schemeClr val="bg1"/>
                  </a:solidFill>
                  <a:latin typeface="Oswald" panose="00000500000000000000" pitchFamily="2" charset="0"/>
                </a:endParaRPr>
              </a:p>
            </p:txBody>
          </p:sp>
        </mc:Choice>
        <mc:Fallback xmlns="">
          <p:sp>
            <p:nvSpPr>
              <p:cNvPr id="6" name="TextBox 5">
                <a:extLst>
                  <a:ext uri="{FF2B5EF4-FFF2-40B4-BE49-F238E27FC236}">
                    <a16:creationId xmlns:a16="http://schemas.microsoft.com/office/drawing/2014/main" id="{EE858F10-8F80-37C1-D8A5-21604E28F4BE}"/>
                  </a:ext>
                </a:extLst>
              </p:cNvPr>
              <p:cNvSpPr txBox="1">
                <a:spLocks noRot="1" noChangeAspect="1" noMove="1" noResize="1" noEditPoints="1" noAdjustHandles="1" noChangeArrowheads="1" noChangeShapeType="1" noTextEdit="1"/>
              </p:cNvSpPr>
              <p:nvPr/>
            </p:nvSpPr>
            <p:spPr>
              <a:xfrm>
                <a:off x="1820101" y="1910030"/>
                <a:ext cx="7323899" cy="1705275"/>
              </a:xfrm>
              <a:prstGeom prst="rect">
                <a:avLst/>
              </a:prstGeom>
              <a:blipFill>
                <a:blip r:embed="rId6"/>
                <a:stretch>
                  <a:fillRect l="-916" t="-1786"/>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CD703FCF-BED0-3C39-CE32-25FD4B5891AE}"/>
                  </a:ext>
                </a:extLst>
              </p:cNvPr>
              <p:cNvSpPr txBox="1"/>
              <p:nvPr/>
            </p:nvSpPr>
            <p:spPr>
              <a:xfrm>
                <a:off x="-6617844" y="1712894"/>
                <a:ext cx="7323899" cy="1463478"/>
              </a:xfrm>
              <a:prstGeom prst="rect">
                <a:avLst/>
              </a:prstGeom>
              <a:noFill/>
            </p:spPr>
            <p:txBody>
              <a:bodyPr wrap="square">
                <a:spAutoFit/>
              </a:bodyPr>
              <a:lstStyle/>
              <a:p>
                <a:pPr marL="342900" indent="-342900" algn="l">
                  <a:buClr>
                    <a:schemeClr val="accent2"/>
                  </a:buClr>
                  <a:buFont typeface="Wingdings" panose="05000000000000000000" pitchFamily="2" charset="2"/>
                  <a:buChar char="v"/>
                </a:pPr>
                <a:r>
                  <a:rPr lang="en-US" sz="2000" b="1">
                    <a:solidFill>
                      <a:schemeClr val="bg1"/>
                    </a:solidFill>
                    <a:latin typeface="Oswald" panose="00000500000000000000" pitchFamily="2" charset="0"/>
                  </a:rPr>
                  <a:t>Bước 3: </a:t>
                </a:r>
                <a:r>
                  <a:rPr lang="vi-VN" sz="2000" b="1" i="0">
                    <a:solidFill>
                      <a:schemeClr val="bg1"/>
                    </a:solidFill>
                    <a:effectLst/>
                    <a:latin typeface="Oswald" panose="00000500000000000000" pitchFamily="2" charset="0"/>
                  </a:rPr>
                  <a:t>Lập tập hợp các giá trị khả thi cho các biến:</a:t>
                </a:r>
              </a:p>
              <a:p>
                <a:pPr marL="457200" lvl="1"/>
                <a:r>
                  <a:rPr lang="en-US" sz="2000" b="1">
                    <a:solidFill>
                      <a:schemeClr val="bg1"/>
                    </a:solidFill>
                    <a:latin typeface="Oswald" panose="00000500000000000000" pitchFamily="2" charset="0"/>
                  </a:rPr>
                  <a:t>		o</a:t>
                </a:r>
                <a:r>
                  <a:rPr lang="vi-VN" sz="2000" b="1" i="0">
                    <a:solidFill>
                      <a:schemeClr val="bg1"/>
                    </a:solidFill>
                    <a:effectLst/>
                    <a:latin typeface="Oswald" panose="00000500000000000000" pitchFamily="2" charset="0"/>
                  </a:rPr>
                  <a:t> = {(1 + </a:t>
                </a:r>
                <a14:m>
                  <m:oMath xmlns:m="http://schemas.openxmlformats.org/officeDocument/2006/math">
                    <m:r>
                      <a:rPr lang="vi-VN" sz="2000" b="1" i="1" smtClean="0">
                        <a:solidFill>
                          <a:schemeClr val="bg1"/>
                        </a:solidFill>
                        <a:latin typeface="Cambria Math" panose="02040503050406030204" pitchFamily="18" charset="0"/>
                        <a:ea typeface="Cambria Math" panose="02040503050406030204" pitchFamily="18" charset="0"/>
                      </a:rPr>
                      <m:t>𝜸</m:t>
                    </m:r>
                  </m:oMath>
                </a14:m>
                <a:r>
                  <a:rPr lang="vi-VN" sz="2000" b="1" i="0">
                    <a:solidFill>
                      <a:schemeClr val="bg1"/>
                    </a:solidFill>
                    <a:effectLst/>
                    <a:latin typeface="Oswald" panose="00000500000000000000" pitchFamily="2" charset="0"/>
                  </a:rPr>
                  <a:t>)</a:t>
                </a:r>
                <a:r>
                  <a:rPr lang="en-US" sz="2000" b="1" baseline="30000">
                    <a:solidFill>
                      <a:schemeClr val="bg1"/>
                    </a:solidFill>
                    <a:latin typeface="Oswald" panose="00000500000000000000" pitchFamily="2" charset="0"/>
                  </a:rPr>
                  <a:t>j</a:t>
                </a:r>
                <a:r>
                  <a:rPr lang="vi-VN" sz="2000" b="1" i="0">
                    <a:solidFill>
                      <a:schemeClr val="bg1"/>
                    </a:solidFill>
                    <a:effectLst/>
                    <a:latin typeface="Oswald" panose="00000500000000000000" pitchFamily="2" charset="0"/>
                  </a:rPr>
                  <a:t> | </a:t>
                </a:r>
                <a14:m>
                  <m:oMath xmlns:m="http://schemas.openxmlformats.org/officeDocument/2006/math">
                    <m:f>
                      <m:fPr>
                        <m:ctrlPr>
                          <a:rPr lang="vi-VN" sz="2000" b="1" i="1" smtClean="0">
                            <a:solidFill>
                              <a:schemeClr val="bg1"/>
                            </a:solidFill>
                            <a:effectLst/>
                            <a:latin typeface="Cambria Math" panose="02040503050406030204" pitchFamily="18" charset="0"/>
                          </a:rPr>
                        </m:ctrlPr>
                      </m:fPr>
                      <m:num>
                        <m:r>
                          <a:rPr lang="vi-VN" sz="2000" b="1" i="1" smtClean="0">
                            <a:solidFill>
                              <a:schemeClr val="bg1"/>
                            </a:solidFill>
                            <a:latin typeface="Cambria Math" panose="02040503050406030204" pitchFamily="18" charset="0"/>
                          </a:rPr>
                          <m:t>∆</m:t>
                        </m:r>
                        <m:r>
                          <a:rPr lang="en-US" sz="2000" b="1" i="1" smtClean="0">
                            <a:solidFill>
                              <a:schemeClr val="bg1"/>
                            </a:solidFill>
                            <a:latin typeface="Cambria Math" panose="02040503050406030204" pitchFamily="18" charset="0"/>
                          </a:rPr>
                          <m:t>𝒍</m:t>
                        </m:r>
                      </m:num>
                      <m:den>
                        <m:r>
                          <a:rPr lang="en-US" sz="2000" b="1" i="1" smtClean="0">
                            <a:solidFill>
                              <a:schemeClr val="bg1"/>
                            </a:solidFill>
                            <a:effectLst/>
                            <a:latin typeface="Cambria Math" panose="02040503050406030204" pitchFamily="18" charset="0"/>
                          </a:rPr>
                          <m:t>𝑩</m:t>
                        </m:r>
                        <m:r>
                          <a:rPr lang="en-US" sz="2000" b="1" i="1" smtClean="0">
                            <a:solidFill>
                              <a:schemeClr val="bg1"/>
                            </a:solidFill>
                            <a:effectLst/>
                            <a:latin typeface="Cambria Math" panose="02040503050406030204" pitchFamily="18" charset="0"/>
                          </a:rPr>
                          <m:t>.</m:t>
                        </m:r>
                        <m:r>
                          <a:rPr lang="en-US" sz="2000" b="1" i="1" smtClean="0">
                            <a:solidFill>
                              <a:schemeClr val="bg1"/>
                            </a:solidFill>
                            <a:effectLst/>
                            <a:latin typeface="Cambria Math" panose="02040503050406030204" pitchFamily="18" charset="0"/>
                          </a:rPr>
                          <m:t>𝑴</m:t>
                        </m:r>
                      </m:den>
                    </m:f>
                  </m:oMath>
                </a14:m>
                <a:r>
                  <a:rPr lang="vi-VN" sz="2000" b="1" i="0">
                    <a:solidFill>
                      <a:schemeClr val="bg1"/>
                    </a:solidFill>
                    <a:effectLst/>
                    <a:latin typeface="Oswald" panose="00000500000000000000" pitchFamily="2" charset="0"/>
                  </a:rPr>
                  <a:t>≤ (1 +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rPr>
                      <m:t>𝜸</m:t>
                    </m:r>
                  </m:oMath>
                </a14:m>
                <a:r>
                  <a:rPr lang="vi-VN" sz="2000" b="1" i="0">
                    <a:solidFill>
                      <a:schemeClr val="bg1"/>
                    </a:solidFill>
                    <a:effectLst/>
                    <a:latin typeface="Oswald" panose="00000500000000000000" pitchFamily="2" charset="0"/>
                  </a:rPr>
                  <a:t>)</a:t>
                </a:r>
                <a:r>
                  <a:rPr lang="en-US" sz="2000" b="1" i="0" baseline="30000">
                    <a:solidFill>
                      <a:schemeClr val="bg1"/>
                    </a:solidFill>
                    <a:effectLst/>
                    <a:latin typeface="Oswald" panose="00000500000000000000" pitchFamily="2" charset="0"/>
                  </a:rPr>
                  <a:t>j</a:t>
                </a:r>
                <a:r>
                  <a:rPr lang="vi-VN" sz="2000" b="1" i="0">
                    <a:solidFill>
                      <a:schemeClr val="bg1"/>
                    </a:solidFill>
                    <a:effectLst/>
                    <a:latin typeface="Oswald" panose="00000500000000000000" pitchFamily="2" charset="0"/>
                  </a:rPr>
                  <a:t> ≤ (1 + </a:t>
                </a:r>
                <a:r>
                  <a:rPr lang="el-GR" sz="2000" b="1" i="0">
                    <a:solidFill>
                      <a:schemeClr val="bg1"/>
                    </a:solidFill>
                    <a:effectLst/>
                    <a:latin typeface="Google Sans"/>
                  </a:rPr>
                  <a:t>ε)</a:t>
                </a:r>
                <a:r>
                  <a:rPr lang="vi-VN" b="1"/>
                  <a:t> </a:t>
                </a:r>
                <a14:m>
                  <m:oMath xmlns:m="http://schemas.openxmlformats.org/officeDocument/2006/math">
                    <m:r>
                      <a:rPr lang="vi-VN" sz="2000" b="1" i="0" smtClean="0">
                        <a:solidFill>
                          <a:schemeClr val="bg1"/>
                        </a:solidFill>
                        <a:latin typeface="Cambria Math" panose="02040503050406030204" pitchFamily="18" charset="0"/>
                      </a:rPr>
                      <m:t>∆ </m:t>
                    </m:r>
                  </m:oMath>
                </a14:m>
                <a:r>
                  <a:rPr lang="vi-VN" sz="2000" b="1" i="0" baseline="-25000">
                    <a:solidFill>
                      <a:schemeClr val="bg1"/>
                    </a:solidFill>
                    <a:effectLst/>
                    <a:latin typeface="Oswald" panose="00000500000000000000" pitchFamily="2" charset="0"/>
                  </a:rPr>
                  <a:t>u</a:t>
                </a:r>
                <a:r>
                  <a:rPr lang="vi-VN" sz="2000" b="1" i="0">
                    <a:solidFill>
                      <a:schemeClr val="bg1"/>
                    </a:solidFill>
                    <a:effectLst/>
                    <a:latin typeface="Oswald" panose="00000500000000000000" pitchFamily="2" charset="0"/>
                  </a:rPr>
                  <a:t>}</a:t>
                </a:r>
              </a:p>
              <a:p>
                <a:pPr lvl="3"/>
                <a:r>
                  <a:rPr lang="en-US" sz="2000" b="1" i="0">
                    <a:solidFill>
                      <a:schemeClr val="bg1"/>
                    </a:solidFill>
                    <a:effectLst/>
                    <a:latin typeface="Oswald" panose="00000500000000000000" pitchFamily="2" charset="0"/>
                  </a:rPr>
                  <a:t>	</a:t>
                </a:r>
                <a:r>
                  <a:rPr lang="vi-VN" sz="2000" b="1" i="0">
                    <a:solidFill>
                      <a:schemeClr val="bg1"/>
                    </a:solidFill>
                    <a:effectLst/>
                    <a:latin typeface="Oswald" panose="00000500000000000000" pitchFamily="2" charset="0"/>
                  </a:rPr>
                  <a:t>Lặp qua các giá trị khả thi trong tập hợp O:</a:t>
                </a:r>
              </a:p>
              <a:p>
                <a:pPr marL="457200" lvl="4"/>
                <a:r>
                  <a:rPr lang="en-US" sz="2000" b="1" i="0">
                    <a:solidFill>
                      <a:schemeClr val="bg1"/>
                    </a:solidFill>
                    <a:effectLst/>
                    <a:latin typeface="Oswald" panose="00000500000000000000" pitchFamily="2" charset="0"/>
                  </a:rPr>
                  <a:t>		</a:t>
                </a:r>
                <a:r>
                  <a:rPr lang="vi-VN" sz="2000" b="1" i="0">
                    <a:solidFill>
                      <a:schemeClr val="bg1"/>
                    </a:solidFill>
                    <a:effectLst/>
                    <a:latin typeface="Oswald" panose="00000500000000000000" pitchFamily="2" charset="0"/>
                  </a:rPr>
                  <a:t>Tính o = M(1 +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rPr>
                      <m:t>𝜸</m:t>
                    </m:r>
                  </m:oMath>
                </a14:m>
                <a:r>
                  <a:rPr lang="vi-VN" sz="2000" b="1" i="0">
                    <a:solidFill>
                      <a:schemeClr val="bg1"/>
                    </a:solidFill>
                    <a:effectLst/>
                    <a:latin typeface="Oswald" panose="00000500000000000000" pitchFamily="2" charset="0"/>
                  </a:rPr>
                  <a:t>)</a:t>
                </a:r>
                <a:r>
                  <a:rPr lang="en-US" sz="2000" b="1" i="0" baseline="30000">
                    <a:solidFill>
                      <a:schemeClr val="bg1"/>
                    </a:solidFill>
                    <a:effectLst/>
                    <a:latin typeface="Oswald" panose="00000500000000000000" pitchFamily="2" charset="0"/>
                  </a:rPr>
                  <a:t>j</a:t>
                </a:r>
                <a:endParaRPr lang="vi-VN" sz="2000" b="1" i="0" baseline="30000">
                  <a:solidFill>
                    <a:schemeClr val="bg1"/>
                  </a:solidFill>
                  <a:effectLst/>
                  <a:latin typeface="Oswald" panose="00000500000000000000" pitchFamily="2" charset="0"/>
                </a:endParaRPr>
              </a:p>
            </p:txBody>
          </p:sp>
        </mc:Choice>
        <mc:Fallback xmlns="">
          <p:sp>
            <p:nvSpPr>
              <p:cNvPr id="7" name="TextBox 6">
                <a:extLst>
                  <a:ext uri="{FF2B5EF4-FFF2-40B4-BE49-F238E27FC236}">
                    <a16:creationId xmlns:a16="http://schemas.microsoft.com/office/drawing/2014/main" id="{CD703FCF-BED0-3C39-CE32-25FD4B5891AE}"/>
                  </a:ext>
                </a:extLst>
              </p:cNvPr>
              <p:cNvSpPr txBox="1">
                <a:spLocks noRot="1" noChangeAspect="1" noMove="1" noResize="1" noEditPoints="1" noAdjustHandles="1" noChangeArrowheads="1" noChangeShapeType="1" noTextEdit="1"/>
              </p:cNvSpPr>
              <p:nvPr/>
            </p:nvSpPr>
            <p:spPr>
              <a:xfrm>
                <a:off x="-6617844" y="1712894"/>
                <a:ext cx="7323899" cy="1463478"/>
              </a:xfrm>
              <a:prstGeom prst="rect">
                <a:avLst/>
              </a:prstGeom>
              <a:blipFill>
                <a:blip r:embed="rId7"/>
                <a:stretch>
                  <a:fillRect l="-749" t="-2500" b="-6667"/>
                </a:stretch>
              </a:blipFill>
            </p:spPr>
            <p:txBody>
              <a:bodyPr/>
              <a:lstStyle/>
              <a:p>
                <a:r>
                  <a:rPr lang="vi-VN">
                    <a:noFill/>
                  </a:rPr>
                  <a:t> </a:t>
                </a:r>
              </a:p>
            </p:txBody>
          </p:sp>
        </mc:Fallback>
      </mc:AlternateContent>
    </p:spTree>
    <p:extLst>
      <p:ext uri="{BB962C8B-B14F-4D97-AF65-F5344CB8AC3E}">
        <p14:creationId xmlns:p14="http://schemas.microsoft.com/office/powerpoint/2010/main" val="18864679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19"/>
          <p:cNvSpPr txBox="1"/>
          <p:nvPr/>
        </p:nvSpPr>
        <p:spPr>
          <a:xfrm>
            <a:off x="1444200" y="2572875"/>
            <a:ext cx="836400" cy="51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FFEA7D"/>
                </a:solidFill>
                <a:latin typeface="Oswald"/>
                <a:ea typeface="Oswald"/>
                <a:cs typeface="Oswald"/>
                <a:sym typeface="Oswald"/>
              </a:rPr>
              <a:t>01</a:t>
            </a:r>
            <a:endParaRPr sz="3000" b="1">
              <a:solidFill>
                <a:srgbClr val="FFEA7D"/>
              </a:solidFill>
              <a:latin typeface="Oswald"/>
              <a:ea typeface="Oswald"/>
              <a:cs typeface="Oswald"/>
              <a:sym typeface="Oswald"/>
            </a:endParaRPr>
          </a:p>
        </p:txBody>
      </p:sp>
      <p:sp>
        <p:nvSpPr>
          <p:cNvPr id="412" name="Google Shape;412;p19"/>
          <p:cNvSpPr txBox="1"/>
          <p:nvPr/>
        </p:nvSpPr>
        <p:spPr>
          <a:xfrm>
            <a:off x="3279825" y="2572875"/>
            <a:ext cx="836400" cy="51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E5A083"/>
                </a:solidFill>
                <a:latin typeface="Oswald"/>
                <a:ea typeface="Oswald"/>
                <a:cs typeface="Oswald"/>
                <a:sym typeface="Oswald"/>
              </a:rPr>
              <a:t>02</a:t>
            </a:r>
            <a:endParaRPr sz="3000" b="1">
              <a:solidFill>
                <a:srgbClr val="E5A083"/>
              </a:solidFill>
              <a:latin typeface="Oswald"/>
              <a:ea typeface="Oswald"/>
              <a:cs typeface="Oswald"/>
              <a:sym typeface="Oswald"/>
            </a:endParaRPr>
          </a:p>
        </p:txBody>
      </p:sp>
      <p:sp>
        <p:nvSpPr>
          <p:cNvPr id="413" name="Google Shape;413;p19"/>
          <p:cNvSpPr txBox="1"/>
          <p:nvPr/>
        </p:nvSpPr>
        <p:spPr>
          <a:xfrm>
            <a:off x="5115450" y="2572875"/>
            <a:ext cx="836400" cy="51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E07A88"/>
                </a:solidFill>
                <a:latin typeface="Oswald"/>
                <a:ea typeface="Oswald"/>
                <a:cs typeface="Oswald"/>
                <a:sym typeface="Oswald"/>
              </a:rPr>
              <a:t>03</a:t>
            </a:r>
            <a:endParaRPr sz="3000" b="1">
              <a:solidFill>
                <a:srgbClr val="E07A88"/>
              </a:solidFill>
              <a:latin typeface="Oswald"/>
              <a:ea typeface="Oswald"/>
              <a:cs typeface="Oswald"/>
              <a:sym typeface="Oswald"/>
            </a:endParaRPr>
          </a:p>
        </p:txBody>
      </p:sp>
      <p:sp>
        <p:nvSpPr>
          <p:cNvPr id="414" name="Google Shape;414;p19"/>
          <p:cNvSpPr txBox="1"/>
          <p:nvPr/>
        </p:nvSpPr>
        <p:spPr>
          <a:xfrm>
            <a:off x="6951075" y="2572875"/>
            <a:ext cx="836400" cy="51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4BFEB"/>
                </a:solidFill>
                <a:latin typeface="Oswald"/>
                <a:ea typeface="Oswald"/>
                <a:cs typeface="Oswald"/>
                <a:sym typeface="Oswald"/>
              </a:rPr>
              <a:t>04</a:t>
            </a:r>
            <a:endParaRPr sz="3000" b="1">
              <a:solidFill>
                <a:srgbClr val="24BFEB"/>
              </a:solidFill>
              <a:latin typeface="Oswald"/>
              <a:ea typeface="Oswald"/>
              <a:cs typeface="Oswald"/>
              <a:sym typeface="Oswald"/>
            </a:endParaRPr>
          </a:p>
        </p:txBody>
      </p:sp>
      <p:sp>
        <p:nvSpPr>
          <p:cNvPr id="415" name="Google Shape;415;p19"/>
          <p:cNvSpPr txBox="1"/>
          <p:nvPr/>
        </p:nvSpPr>
        <p:spPr>
          <a:xfrm>
            <a:off x="766074" y="3866486"/>
            <a:ext cx="2192651"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chemeClr val="dk2"/>
                </a:solidFill>
                <a:latin typeface="Oswald"/>
                <a:ea typeface="Oswald"/>
                <a:cs typeface="Oswald"/>
                <a:sym typeface="Oswald"/>
              </a:rPr>
              <a:t>Giới thiệu bài toán</a:t>
            </a:r>
            <a:endParaRPr sz="2000" b="1">
              <a:solidFill>
                <a:schemeClr val="dk2"/>
              </a:solidFill>
              <a:latin typeface="Oswald"/>
              <a:ea typeface="Oswald"/>
              <a:cs typeface="Oswald"/>
              <a:sym typeface="Oswald"/>
            </a:endParaRPr>
          </a:p>
        </p:txBody>
      </p:sp>
      <p:sp>
        <p:nvSpPr>
          <p:cNvPr id="417" name="Google Shape;417;p19"/>
          <p:cNvSpPr txBox="1"/>
          <p:nvPr/>
        </p:nvSpPr>
        <p:spPr>
          <a:xfrm>
            <a:off x="2609824" y="1384513"/>
            <a:ext cx="2176401"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Oswald"/>
                <a:ea typeface="Oswald"/>
                <a:cs typeface="Oswald"/>
                <a:sym typeface="Oswald"/>
              </a:rPr>
              <a:t>Bối cảnh liên quan</a:t>
            </a:r>
            <a:endParaRPr sz="2000" b="1">
              <a:solidFill>
                <a:schemeClr val="dk2"/>
              </a:solidFill>
              <a:latin typeface="Oswald"/>
              <a:ea typeface="Oswald"/>
              <a:cs typeface="Oswald"/>
              <a:sym typeface="Oswald"/>
            </a:endParaRPr>
          </a:p>
        </p:txBody>
      </p:sp>
      <p:sp>
        <p:nvSpPr>
          <p:cNvPr id="419" name="Google Shape;419;p19"/>
          <p:cNvSpPr txBox="1"/>
          <p:nvPr/>
        </p:nvSpPr>
        <p:spPr>
          <a:xfrm>
            <a:off x="4352789" y="3837396"/>
            <a:ext cx="2361722"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Oswald"/>
                <a:ea typeface="Oswald"/>
                <a:cs typeface="Oswald"/>
                <a:sym typeface="Oswald"/>
              </a:rPr>
              <a:t>Phân tích thuật toán</a:t>
            </a:r>
            <a:endParaRPr sz="2000" b="1">
              <a:solidFill>
                <a:schemeClr val="dk2"/>
              </a:solidFill>
              <a:latin typeface="Oswald"/>
              <a:ea typeface="Oswald"/>
              <a:cs typeface="Oswald"/>
              <a:sym typeface="Oswald"/>
            </a:endParaRPr>
          </a:p>
        </p:txBody>
      </p:sp>
      <p:sp>
        <p:nvSpPr>
          <p:cNvPr id="421" name="Google Shape;421;p19"/>
          <p:cNvSpPr txBox="1"/>
          <p:nvPr/>
        </p:nvSpPr>
        <p:spPr>
          <a:xfrm>
            <a:off x="6468825" y="1754496"/>
            <a:ext cx="18009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2"/>
                </a:solidFill>
                <a:latin typeface="Oswald"/>
                <a:ea typeface="Oswald"/>
                <a:cs typeface="Oswald"/>
                <a:sym typeface="Oswald"/>
              </a:rPr>
              <a:t>Demo</a:t>
            </a:r>
            <a:endParaRPr sz="2000" b="1">
              <a:solidFill>
                <a:schemeClr val="dk2"/>
              </a:solidFill>
              <a:latin typeface="Oswald"/>
              <a:ea typeface="Oswald"/>
              <a:cs typeface="Oswald"/>
              <a:sym typeface="Oswald"/>
            </a:endParaRPr>
          </a:p>
        </p:txBody>
      </p:sp>
      <p:cxnSp>
        <p:nvCxnSpPr>
          <p:cNvPr id="423" name="Google Shape;423;p19"/>
          <p:cNvCxnSpPr>
            <a:cxnSpLocks/>
            <a:stCxn id="411" idx="2"/>
            <a:endCxn id="415" idx="0"/>
          </p:cNvCxnSpPr>
          <p:nvPr/>
        </p:nvCxnSpPr>
        <p:spPr>
          <a:xfrm>
            <a:off x="1862400" y="3083175"/>
            <a:ext cx="0" cy="783311"/>
          </a:xfrm>
          <a:prstGeom prst="straightConnector1">
            <a:avLst/>
          </a:prstGeom>
          <a:noFill/>
          <a:ln w="9525" cap="flat" cmpd="sng">
            <a:solidFill>
              <a:schemeClr val="dk2"/>
            </a:solidFill>
            <a:prstDash val="solid"/>
            <a:round/>
            <a:headEnd type="none" w="med" len="med"/>
            <a:tailEnd type="stealth" w="med" len="med"/>
          </a:ln>
        </p:spPr>
      </p:cxnSp>
      <p:cxnSp>
        <p:nvCxnSpPr>
          <p:cNvPr id="424" name="Google Shape;424;p19"/>
          <p:cNvCxnSpPr>
            <a:cxnSpLocks/>
            <a:stCxn id="412" idx="0"/>
            <a:endCxn id="417" idx="2"/>
          </p:cNvCxnSpPr>
          <p:nvPr/>
        </p:nvCxnSpPr>
        <p:spPr>
          <a:xfrm flipV="1">
            <a:off x="3698025" y="1784713"/>
            <a:ext cx="0" cy="788162"/>
          </a:xfrm>
          <a:prstGeom prst="straightConnector1">
            <a:avLst/>
          </a:prstGeom>
          <a:noFill/>
          <a:ln w="9525" cap="flat" cmpd="sng">
            <a:solidFill>
              <a:schemeClr val="dk2"/>
            </a:solidFill>
            <a:prstDash val="solid"/>
            <a:round/>
            <a:headEnd type="none" w="med" len="med"/>
            <a:tailEnd type="stealth" w="med" len="med"/>
          </a:ln>
        </p:spPr>
      </p:cxnSp>
      <p:cxnSp>
        <p:nvCxnSpPr>
          <p:cNvPr id="425" name="Google Shape;425;p19"/>
          <p:cNvCxnSpPr>
            <a:cxnSpLocks/>
            <a:stCxn id="413" idx="2"/>
            <a:endCxn id="419" idx="0"/>
          </p:cNvCxnSpPr>
          <p:nvPr/>
        </p:nvCxnSpPr>
        <p:spPr>
          <a:xfrm>
            <a:off x="5533650" y="3083175"/>
            <a:ext cx="0" cy="754221"/>
          </a:xfrm>
          <a:prstGeom prst="straightConnector1">
            <a:avLst/>
          </a:prstGeom>
          <a:noFill/>
          <a:ln w="9525" cap="flat" cmpd="sng">
            <a:solidFill>
              <a:schemeClr val="dk2"/>
            </a:solidFill>
            <a:prstDash val="solid"/>
            <a:round/>
            <a:headEnd type="none" w="med" len="med"/>
            <a:tailEnd type="stealth" w="med" len="med"/>
          </a:ln>
        </p:spPr>
      </p:cxnSp>
      <p:cxnSp>
        <p:nvCxnSpPr>
          <p:cNvPr id="426" name="Google Shape;426;p19"/>
          <p:cNvCxnSpPr>
            <a:cxnSpLocks/>
            <a:endCxn id="421" idx="2"/>
          </p:cNvCxnSpPr>
          <p:nvPr/>
        </p:nvCxnSpPr>
        <p:spPr>
          <a:xfrm flipV="1">
            <a:off x="7362390" y="2154696"/>
            <a:ext cx="6885" cy="673329"/>
          </a:xfrm>
          <a:prstGeom prst="straightConnector1">
            <a:avLst/>
          </a:prstGeom>
          <a:noFill/>
          <a:ln w="9525" cap="flat" cmpd="sng">
            <a:solidFill>
              <a:schemeClr val="dk2"/>
            </a:solidFill>
            <a:prstDash val="solid"/>
            <a:round/>
            <a:headEnd type="none" w="med" len="med"/>
            <a:tailEnd type="stealth" w="med" len="med"/>
          </a:ln>
        </p:spPr>
      </p:cxnSp>
      <p:cxnSp>
        <p:nvCxnSpPr>
          <p:cNvPr id="427" name="Google Shape;427;p19"/>
          <p:cNvCxnSpPr>
            <a:endCxn id="412" idx="1"/>
          </p:cNvCxnSpPr>
          <p:nvPr/>
        </p:nvCxnSpPr>
        <p:spPr>
          <a:xfrm>
            <a:off x="2280525" y="2828025"/>
            <a:ext cx="999300" cy="0"/>
          </a:xfrm>
          <a:prstGeom prst="straightConnector1">
            <a:avLst/>
          </a:prstGeom>
          <a:noFill/>
          <a:ln w="9525" cap="flat" cmpd="sng">
            <a:solidFill>
              <a:schemeClr val="dk2"/>
            </a:solidFill>
            <a:prstDash val="solid"/>
            <a:round/>
            <a:headEnd type="none" w="med" len="med"/>
            <a:tailEnd type="stealth" w="med" len="med"/>
          </a:ln>
        </p:spPr>
      </p:cxnSp>
      <p:cxnSp>
        <p:nvCxnSpPr>
          <p:cNvPr id="428" name="Google Shape;428;p19"/>
          <p:cNvCxnSpPr/>
          <p:nvPr/>
        </p:nvCxnSpPr>
        <p:spPr>
          <a:xfrm>
            <a:off x="4116188" y="2828025"/>
            <a:ext cx="999300" cy="0"/>
          </a:xfrm>
          <a:prstGeom prst="straightConnector1">
            <a:avLst/>
          </a:prstGeom>
          <a:noFill/>
          <a:ln w="9525" cap="flat" cmpd="sng">
            <a:solidFill>
              <a:schemeClr val="dk2"/>
            </a:solidFill>
            <a:prstDash val="solid"/>
            <a:round/>
            <a:headEnd type="none" w="med" len="med"/>
            <a:tailEnd type="stealth" w="med" len="med"/>
          </a:ln>
        </p:spPr>
      </p:cxnSp>
      <p:cxnSp>
        <p:nvCxnSpPr>
          <p:cNvPr id="429" name="Google Shape;429;p19"/>
          <p:cNvCxnSpPr/>
          <p:nvPr/>
        </p:nvCxnSpPr>
        <p:spPr>
          <a:xfrm>
            <a:off x="5951863" y="2828025"/>
            <a:ext cx="999300" cy="0"/>
          </a:xfrm>
          <a:prstGeom prst="straightConnector1">
            <a:avLst/>
          </a:prstGeom>
          <a:noFill/>
          <a:ln w="9525" cap="flat" cmpd="sng">
            <a:solidFill>
              <a:schemeClr val="dk2"/>
            </a:solidFill>
            <a:prstDash val="solid"/>
            <a:round/>
            <a:headEnd type="none" w="med" len="med"/>
            <a:tailEnd type="stealth"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11"/>
                                        </p:tgtEl>
                                        <p:attrNameLst>
                                          <p:attrName>style.visibility</p:attrName>
                                        </p:attrNameLst>
                                      </p:cBhvr>
                                      <p:to>
                                        <p:strVal val="visible"/>
                                      </p:to>
                                    </p:set>
                                    <p:animEffect transition="in" filter="barn(inVertical)">
                                      <p:cBhvr>
                                        <p:cTn id="7" dur="500"/>
                                        <p:tgtEl>
                                          <p:spTgt spid="411"/>
                                        </p:tgtEl>
                                      </p:cBhvr>
                                    </p:animEffect>
                                  </p:childTnLst>
                                </p:cTn>
                              </p:par>
                              <p:par>
                                <p:cTn id="8" presetID="16" presetClass="entr" presetSubtype="21" fill="hold" nodeType="withEffect">
                                  <p:stCondLst>
                                    <p:cond delay="0"/>
                                  </p:stCondLst>
                                  <p:childTnLst>
                                    <p:set>
                                      <p:cBhvr>
                                        <p:cTn id="9" dur="1" fill="hold">
                                          <p:stCondLst>
                                            <p:cond delay="0"/>
                                          </p:stCondLst>
                                        </p:cTn>
                                        <p:tgtEl>
                                          <p:spTgt spid="423"/>
                                        </p:tgtEl>
                                        <p:attrNameLst>
                                          <p:attrName>style.visibility</p:attrName>
                                        </p:attrNameLst>
                                      </p:cBhvr>
                                      <p:to>
                                        <p:strVal val="visible"/>
                                      </p:to>
                                    </p:set>
                                    <p:animEffect transition="in" filter="barn(inVertical)">
                                      <p:cBhvr>
                                        <p:cTn id="10" dur="500"/>
                                        <p:tgtEl>
                                          <p:spTgt spid="423"/>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415"/>
                                        </p:tgtEl>
                                        <p:attrNameLst>
                                          <p:attrName>style.visibility</p:attrName>
                                        </p:attrNameLst>
                                      </p:cBhvr>
                                      <p:to>
                                        <p:strVal val="visible"/>
                                      </p:to>
                                    </p:set>
                                    <p:animEffect transition="in" filter="barn(inVertical)">
                                      <p:cBhvr>
                                        <p:cTn id="13" dur="500"/>
                                        <p:tgtEl>
                                          <p:spTgt spid="415"/>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nodeType="clickEffect">
                                  <p:stCondLst>
                                    <p:cond delay="0"/>
                                  </p:stCondLst>
                                  <p:childTnLst>
                                    <p:set>
                                      <p:cBhvr>
                                        <p:cTn id="17" dur="1" fill="hold">
                                          <p:stCondLst>
                                            <p:cond delay="0"/>
                                          </p:stCondLst>
                                        </p:cTn>
                                        <p:tgtEl>
                                          <p:spTgt spid="427"/>
                                        </p:tgtEl>
                                        <p:attrNameLst>
                                          <p:attrName>style.visibility</p:attrName>
                                        </p:attrNameLst>
                                      </p:cBhvr>
                                      <p:to>
                                        <p:strVal val="visible"/>
                                      </p:to>
                                    </p:set>
                                    <p:animEffect transition="in" filter="wheel(1)">
                                      <p:cBhvr>
                                        <p:cTn id="18" dur="2000"/>
                                        <p:tgtEl>
                                          <p:spTgt spid="427"/>
                                        </p:tgtEl>
                                      </p:cBhvr>
                                    </p:animEffect>
                                  </p:childTnLst>
                                </p:cTn>
                              </p:par>
                              <p:par>
                                <p:cTn id="19" presetID="21" presetClass="entr" presetSubtype="1" fill="hold" grpId="0" nodeType="withEffect">
                                  <p:stCondLst>
                                    <p:cond delay="0"/>
                                  </p:stCondLst>
                                  <p:childTnLst>
                                    <p:set>
                                      <p:cBhvr>
                                        <p:cTn id="20" dur="1" fill="hold">
                                          <p:stCondLst>
                                            <p:cond delay="0"/>
                                          </p:stCondLst>
                                        </p:cTn>
                                        <p:tgtEl>
                                          <p:spTgt spid="412"/>
                                        </p:tgtEl>
                                        <p:attrNameLst>
                                          <p:attrName>style.visibility</p:attrName>
                                        </p:attrNameLst>
                                      </p:cBhvr>
                                      <p:to>
                                        <p:strVal val="visible"/>
                                      </p:to>
                                    </p:set>
                                    <p:animEffect transition="in" filter="wheel(1)">
                                      <p:cBhvr>
                                        <p:cTn id="21" dur="2000"/>
                                        <p:tgtEl>
                                          <p:spTgt spid="412"/>
                                        </p:tgtEl>
                                      </p:cBhvr>
                                    </p:animEffect>
                                  </p:childTnLst>
                                </p:cTn>
                              </p:par>
                              <p:par>
                                <p:cTn id="22" presetID="21" presetClass="entr" presetSubtype="1" fill="hold" nodeType="withEffect">
                                  <p:stCondLst>
                                    <p:cond delay="0"/>
                                  </p:stCondLst>
                                  <p:childTnLst>
                                    <p:set>
                                      <p:cBhvr>
                                        <p:cTn id="23" dur="1" fill="hold">
                                          <p:stCondLst>
                                            <p:cond delay="0"/>
                                          </p:stCondLst>
                                        </p:cTn>
                                        <p:tgtEl>
                                          <p:spTgt spid="424"/>
                                        </p:tgtEl>
                                        <p:attrNameLst>
                                          <p:attrName>style.visibility</p:attrName>
                                        </p:attrNameLst>
                                      </p:cBhvr>
                                      <p:to>
                                        <p:strVal val="visible"/>
                                      </p:to>
                                    </p:set>
                                    <p:animEffect transition="in" filter="wheel(1)">
                                      <p:cBhvr>
                                        <p:cTn id="24" dur="2000"/>
                                        <p:tgtEl>
                                          <p:spTgt spid="424"/>
                                        </p:tgtEl>
                                      </p:cBhvr>
                                    </p:animEffect>
                                  </p:childTnLst>
                                </p:cTn>
                              </p:par>
                              <p:par>
                                <p:cTn id="25" presetID="21" presetClass="entr" presetSubtype="1" fill="hold" grpId="0" nodeType="withEffect">
                                  <p:stCondLst>
                                    <p:cond delay="0"/>
                                  </p:stCondLst>
                                  <p:childTnLst>
                                    <p:set>
                                      <p:cBhvr>
                                        <p:cTn id="26" dur="1" fill="hold">
                                          <p:stCondLst>
                                            <p:cond delay="0"/>
                                          </p:stCondLst>
                                        </p:cTn>
                                        <p:tgtEl>
                                          <p:spTgt spid="417"/>
                                        </p:tgtEl>
                                        <p:attrNameLst>
                                          <p:attrName>style.visibility</p:attrName>
                                        </p:attrNameLst>
                                      </p:cBhvr>
                                      <p:to>
                                        <p:strVal val="visible"/>
                                      </p:to>
                                    </p:set>
                                    <p:animEffect transition="in" filter="wheel(1)">
                                      <p:cBhvr>
                                        <p:cTn id="27" dur="2000"/>
                                        <p:tgtEl>
                                          <p:spTgt spid="417"/>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428"/>
                                        </p:tgtEl>
                                        <p:attrNameLst>
                                          <p:attrName>style.visibility</p:attrName>
                                        </p:attrNameLst>
                                      </p:cBhvr>
                                      <p:to>
                                        <p:strVal val="visible"/>
                                      </p:to>
                                    </p:set>
                                    <p:anim calcmode="lin" valueType="num">
                                      <p:cBhvr additive="base">
                                        <p:cTn id="32" dur="500" fill="hold"/>
                                        <p:tgtEl>
                                          <p:spTgt spid="428"/>
                                        </p:tgtEl>
                                        <p:attrNameLst>
                                          <p:attrName>ppt_x</p:attrName>
                                        </p:attrNameLst>
                                      </p:cBhvr>
                                      <p:tavLst>
                                        <p:tav tm="0">
                                          <p:val>
                                            <p:strVal val="#ppt_x"/>
                                          </p:val>
                                        </p:tav>
                                        <p:tav tm="100000">
                                          <p:val>
                                            <p:strVal val="#ppt_x"/>
                                          </p:val>
                                        </p:tav>
                                      </p:tavLst>
                                    </p:anim>
                                    <p:anim calcmode="lin" valueType="num">
                                      <p:cBhvr additive="base">
                                        <p:cTn id="33" dur="500" fill="hold"/>
                                        <p:tgtEl>
                                          <p:spTgt spid="428"/>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0"/>
                                  </p:stCondLst>
                                  <p:childTnLst>
                                    <p:set>
                                      <p:cBhvr>
                                        <p:cTn id="35" dur="1" fill="hold">
                                          <p:stCondLst>
                                            <p:cond delay="0"/>
                                          </p:stCondLst>
                                        </p:cTn>
                                        <p:tgtEl>
                                          <p:spTgt spid="413"/>
                                        </p:tgtEl>
                                        <p:attrNameLst>
                                          <p:attrName>style.visibility</p:attrName>
                                        </p:attrNameLst>
                                      </p:cBhvr>
                                      <p:to>
                                        <p:strVal val="visible"/>
                                      </p:to>
                                    </p:set>
                                    <p:anim calcmode="lin" valueType="num">
                                      <p:cBhvr additive="base">
                                        <p:cTn id="36" dur="500" fill="hold"/>
                                        <p:tgtEl>
                                          <p:spTgt spid="413"/>
                                        </p:tgtEl>
                                        <p:attrNameLst>
                                          <p:attrName>ppt_x</p:attrName>
                                        </p:attrNameLst>
                                      </p:cBhvr>
                                      <p:tavLst>
                                        <p:tav tm="0">
                                          <p:val>
                                            <p:strVal val="#ppt_x"/>
                                          </p:val>
                                        </p:tav>
                                        <p:tav tm="100000">
                                          <p:val>
                                            <p:strVal val="#ppt_x"/>
                                          </p:val>
                                        </p:tav>
                                      </p:tavLst>
                                    </p:anim>
                                    <p:anim calcmode="lin" valueType="num">
                                      <p:cBhvr additive="base">
                                        <p:cTn id="37" dur="500" fill="hold"/>
                                        <p:tgtEl>
                                          <p:spTgt spid="413"/>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425"/>
                                        </p:tgtEl>
                                        <p:attrNameLst>
                                          <p:attrName>style.visibility</p:attrName>
                                        </p:attrNameLst>
                                      </p:cBhvr>
                                      <p:to>
                                        <p:strVal val="visible"/>
                                      </p:to>
                                    </p:set>
                                    <p:anim calcmode="lin" valueType="num">
                                      <p:cBhvr additive="base">
                                        <p:cTn id="40" dur="500" fill="hold"/>
                                        <p:tgtEl>
                                          <p:spTgt spid="425"/>
                                        </p:tgtEl>
                                        <p:attrNameLst>
                                          <p:attrName>ppt_x</p:attrName>
                                        </p:attrNameLst>
                                      </p:cBhvr>
                                      <p:tavLst>
                                        <p:tav tm="0">
                                          <p:val>
                                            <p:strVal val="#ppt_x"/>
                                          </p:val>
                                        </p:tav>
                                        <p:tav tm="100000">
                                          <p:val>
                                            <p:strVal val="#ppt_x"/>
                                          </p:val>
                                        </p:tav>
                                      </p:tavLst>
                                    </p:anim>
                                    <p:anim calcmode="lin" valueType="num">
                                      <p:cBhvr additive="base">
                                        <p:cTn id="41" dur="500" fill="hold"/>
                                        <p:tgtEl>
                                          <p:spTgt spid="425"/>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419"/>
                                        </p:tgtEl>
                                        <p:attrNameLst>
                                          <p:attrName>style.visibility</p:attrName>
                                        </p:attrNameLst>
                                      </p:cBhvr>
                                      <p:to>
                                        <p:strVal val="visible"/>
                                      </p:to>
                                    </p:set>
                                    <p:anim calcmode="lin" valueType="num">
                                      <p:cBhvr additive="base">
                                        <p:cTn id="44" dur="500" fill="hold"/>
                                        <p:tgtEl>
                                          <p:spTgt spid="419"/>
                                        </p:tgtEl>
                                        <p:attrNameLst>
                                          <p:attrName>ppt_x</p:attrName>
                                        </p:attrNameLst>
                                      </p:cBhvr>
                                      <p:tavLst>
                                        <p:tav tm="0">
                                          <p:val>
                                            <p:strVal val="#ppt_x"/>
                                          </p:val>
                                        </p:tav>
                                        <p:tav tm="100000">
                                          <p:val>
                                            <p:strVal val="#ppt_x"/>
                                          </p:val>
                                        </p:tav>
                                      </p:tavLst>
                                    </p:anim>
                                    <p:anim calcmode="lin" valueType="num">
                                      <p:cBhvr additive="base">
                                        <p:cTn id="45" dur="500" fill="hold"/>
                                        <p:tgtEl>
                                          <p:spTgt spid="419"/>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53" presetClass="entr" presetSubtype="16" fill="hold" nodeType="clickEffect">
                                  <p:stCondLst>
                                    <p:cond delay="0"/>
                                  </p:stCondLst>
                                  <p:childTnLst>
                                    <p:set>
                                      <p:cBhvr>
                                        <p:cTn id="49" dur="1" fill="hold">
                                          <p:stCondLst>
                                            <p:cond delay="0"/>
                                          </p:stCondLst>
                                        </p:cTn>
                                        <p:tgtEl>
                                          <p:spTgt spid="429"/>
                                        </p:tgtEl>
                                        <p:attrNameLst>
                                          <p:attrName>style.visibility</p:attrName>
                                        </p:attrNameLst>
                                      </p:cBhvr>
                                      <p:to>
                                        <p:strVal val="visible"/>
                                      </p:to>
                                    </p:set>
                                    <p:anim calcmode="lin" valueType="num">
                                      <p:cBhvr>
                                        <p:cTn id="50" dur="500" fill="hold"/>
                                        <p:tgtEl>
                                          <p:spTgt spid="429"/>
                                        </p:tgtEl>
                                        <p:attrNameLst>
                                          <p:attrName>ppt_w</p:attrName>
                                        </p:attrNameLst>
                                      </p:cBhvr>
                                      <p:tavLst>
                                        <p:tav tm="0">
                                          <p:val>
                                            <p:fltVal val="0"/>
                                          </p:val>
                                        </p:tav>
                                        <p:tav tm="100000">
                                          <p:val>
                                            <p:strVal val="#ppt_w"/>
                                          </p:val>
                                        </p:tav>
                                      </p:tavLst>
                                    </p:anim>
                                    <p:anim calcmode="lin" valueType="num">
                                      <p:cBhvr>
                                        <p:cTn id="51" dur="500" fill="hold"/>
                                        <p:tgtEl>
                                          <p:spTgt spid="429"/>
                                        </p:tgtEl>
                                        <p:attrNameLst>
                                          <p:attrName>ppt_h</p:attrName>
                                        </p:attrNameLst>
                                      </p:cBhvr>
                                      <p:tavLst>
                                        <p:tav tm="0">
                                          <p:val>
                                            <p:fltVal val="0"/>
                                          </p:val>
                                        </p:tav>
                                        <p:tav tm="100000">
                                          <p:val>
                                            <p:strVal val="#ppt_h"/>
                                          </p:val>
                                        </p:tav>
                                      </p:tavLst>
                                    </p:anim>
                                    <p:animEffect transition="in" filter="fade">
                                      <p:cBhvr>
                                        <p:cTn id="52" dur="500"/>
                                        <p:tgtEl>
                                          <p:spTgt spid="429"/>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414"/>
                                        </p:tgtEl>
                                        <p:attrNameLst>
                                          <p:attrName>style.visibility</p:attrName>
                                        </p:attrNameLst>
                                      </p:cBhvr>
                                      <p:to>
                                        <p:strVal val="visible"/>
                                      </p:to>
                                    </p:set>
                                    <p:anim calcmode="lin" valueType="num">
                                      <p:cBhvr>
                                        <p:cTn id="55" dur="500" fill="hold"/>
                                        <p:tgtEl>
                                          <p:spTgt spid="414"/>
                                        </p:tgtEl>
                                        <p:attrNameLst>
                                          <p:attrName>ppt_w</p:attrName>
                                        </p:attrNameLst>
                                      </p:cBhvr>
                                      <p:tavLst>
                                        <p:tav tm="0">
                                          <p:val>
                                            <p:fltVal val="0"/>
                                          </p:val>
                                        </p:tav>
                                        <p:tav tm="100000">
                                          <p:val>
                                            <p:strVal val="#ppt_w"/>
                                          </p:val>
                                        </p:tav>
                                      </p:tavLst>
                                    </p:anim>
                                    <p:anim calcmode="lin" valueType="num">
                                      <p:cBhvr>
                                        <p:cTn id="56" dur="500" fill="hold"/>
                                        <p:tgtEl>
                                          <p:spTgt spid="414"/>
                                        </p:tgtEl>
                                        <p:attrNameLst>
                                          <p:attrName>ppt_h</p:attrName>
                                        </p:attrNameLst>
                                      </p:cBhvr>
                                      <p:tavLst>
                                        <p:tav tm="0">
                                          <p:val>
                                            <p:fltVal val="0"/>
                                          </p:val>
                                        </p:tav>
                                        <p:tav tm="100000">
                                          <p:val>
                                            <p:strVal val="#ppt_h"/>
                                          </p:val>
                                        </p:tav>
                                      </p:tavLst>
                                    </p:anim>
                                    <p:animEffect transition="in" filter="fade">
                                      <p:cBhvr>
                                        <p:cTn id="57" dur="500"/>
                                        <p:tgtEl>
                                          <p:spTgt spid="414"/>
                                        </p:tgtEl>
                                      </p:cBhvr>
                                    </p:animEffect>
                                  </p:childTnLst>
                                </p:cTn>
                              </p:par>
                              <p:par>
                                <p:cTn id="58" presetID="53" presetClass="entr" presetSubtype="16" fill="hold" nodeType="withEffect">
                                  <p:stCondLst>
                                    <p:cond delay="0"/>
                                  </p:stCondLst>
                                  <p:childTnLst>
                                    <p:set>
                                      <p:cBhvr>
                                        <p:cTn id="59" dur="1" fill="hold">
                                          <p:stCondLst>
                                            <p:cond delay="0"/>
                                          </p:stCondLst>
                                        </p:cTn>
                                        <p:tgtEl>
                                          <p:spTgt spid="426"/>
                                        </p:tgtEl>
                                        <p:attrNameLst>
                                          <p:attrName>style.visibility</p:attrName>
                                        </p:attrNameLst>
                                      </p:cBhvr>
                                      <p:to>
                                        <p:strVal val="visible"/>
                                      </p:to>
                                    </p:set>
                                    <p:anim calcmode="lin" valueType="num">
                                      <p:cBhvr>
                                        <p:cTn id="60" dur="500" fill="hold"/>
                                        <p:tgtEl>
                                          <p:spTgt spid="426"/>
                                        </p:tgtEl>
                                        <p:attrNameLst>
                                          <p:attrName>ppt_w</p:attrName>
                                        </p:attrNameLst>
                                      </p:cBhvr>
                                      <p:tavLst>
                                        <p:tav tm="0">
                                          <p:val>
                                            <p:fltVal val="0"/>
                                          </p:val>
                                        </p:tav>
                                        <p:tav tm="100000">
                                          <p:val>
                                            <p:strVal val="#ppt_w"/>
                                          </p:val>
                                        </p:tav>
                                      </p:tavLst>
                                    </p:anim>
                                    <p:anim calcmode="lin" valueType="num">
                                      <p:cBhvr>
                                        <p:cTn id="61" dur="500" fill="hold"/>
                                        <p:tgtEl>
                                          <p:spTgt spid="426"/>
                                        </p:tgtEl>
                                        <p:attrNameLst>
                                          <p:attrName>ppt_h</p:attrName>
                                        </p:attrNameLst>
                                      </p:cBhvr>
                                      <p:tavLst>
                                        <p:tav tm="0">
                                          <p:val>
                                            <p:fltVal val="0"/>
                                          </p:val>
                                        </p:tav>
                                        <p:tav tm="100000">
                                          <p:val>
                                            <p:strVal val="#ppt_h"/>
                                          </p:val>
                                        </p:tav>
                                      </p:tavLst>
                                    </p:anim>
                                    <p:animEffect transition="in" filter="fade">
                                      <p:cBhvr>
                                        <p:cTn id="62" dur="500"/>
                                        <p:tgtEl>
                                          <p:spTgt spid="426"/>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421"/>
                                        </p:tgtEl>
                                        <p:attrNameLst>
                                          <p:attrName>style.visibility</p:attrName>
                                        </p:attrNameLst>
                                      </p:cBhvr>
                                      <p:to>
                                        <p:strVal val="visible"/>
                                      </p:to>
                                    </p:set>
                                    <p:anim calcmode="lin" valueType="num">
                                      <p:cBhvr>
                                        <p:cTn id="65" dur="500" fill="hold"/>
                                        <p:tgtEl>
                                          <p:spTgt spid="421"/>
                                        </p:tgtEl>
                                        <p:attrNameLst>
                                          <p:attrName>ppt_w</p:attrName>
                                        </p:attrNameLst>
                                      </p:cBhvr>
                                      <p:tavLst>
                                        <p:tav tm="0">
                                          <p:val>
                                            <p:fltVal val="0"/>
                                          </p:val>
                                        </p:tav>
                                        <p:tav tm="100000">
                                          <p:val>
                                            <p:strVal val="#ppt_w"/>
                                          </p:val>
                                        </p:tav>
                                      </p:tavLst>
                                    </p:anim>
                                    <p:anim calcmode="lin" valueType="num">
                                      <p:cBhvr>
                                        <p:cTn id="66" dur="500" fill="hold"/>
                                        <p:tgtEl>
                                          <p:spTgt spid="421"/>
                                        </p:tgtEl>
                                        <p:attrNameLst>
                                          <p:attrName>ppt_h</p:attrName>
                                        </p:attrNameLst>
                                      </p:cBhvr>
                                      <p:tavLst>
                                        <p:tav tm="0">
                                          <p:val>
                                            <p:fltVal val="0"/>
                                          </p:val>
                                        </p:tav>
                                        <p:tav tm="100000">
                                          <p:val>
                                            <p:strVal val="#ppt_h"/>
                                          </p:val>
                                        </p:tav>
                                      </p:tavLst>
                                    </p:anim>
                                    <p:animEffect transition="in" filter="fade">
                                      <p:cBhvr>
                                        <p:cTn id="67" dur="500"/>
                                        <p:tgtEl>
                                          <p:spTgt spid="4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1" grpId="0"/>
      <p:bldP spid="412" grpId="0"/>
      <p:bldP spid="413" grpId="0"/>
      <p:bldP spid="414" grpId="0"/>
      <p:bldP spid="415" grpId="0"/>
      <p:bldP spid="417" grpId="0"/>
      <p:bldP spid="419" grpId="0"/>
      <p:bldP spid="42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grpSp>
        <p:nvGrpSpPr>
          <p:cNvPr id="715" name="Google Shape;715;p25"/>
          <p:cNvGrpSpPr/>
          <p:nvPr/>
        </p:nvGrpSpPr>
        <p:grpSpPr>
          <a:xfrm>
            <a:off x="299286" y="189025"/>
            <a:ext cx="133205" cy="119344"/>
            <a:chOff x="222150" y="185025"/>
            <a:chExt cx="170100" cy="152400"/>
          </a:xfrm>
        </p:grpSpPr>
        <p:cxnSp>
          <p:nvCxnSpPr>
            <p:cNvPr id="716" name="Google Shape;716;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7" name="Google Shape;717;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19" name="Google Shape;719;p25"/>
          <p:cNvGrpSpPr/>
          <p:nvPr/>
        </p:nvGrpSpPr>
        <p:grpSpPr>
          <a:xfrm>
            <a:off x="286625" y="3999999"/>
            <a:ext cx="145867" cy="958251"/>
            <a:chOff x="286625" y="3923799"/>
            <a:chExt cx="145867" cy="958251"/>
          </a:xfrm>
        </p:grpSpPr>
        <p:sp>
          <p:nvSpPr>
            <p:cNvPr id="720" name="Google Shape;720;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25"/>
            <p:cNvGrpSpPr/>
            <p:nvPr/>
          </p:nvGrpSpPr>
          <p:grpSpPr>
            <a:xfrm>
              <a:off x="298112" y="4342643"/>
              <a:ext cx="110182" cy="126862"/>
              <a:chOff x="281100" y="2027800"/>
              <a:chExt cx="140700" cy="162000"/>
            </a:xfrm>
          </p:grpSpPr>
          <p:sp>
            <p:nvSpPr>
              <p:cNvPr id="722" name="Google Shape;722;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5"/>
              <p:cNvGrpSpPr/>
              <p:nvPr/>
            </p:nvGrpSpPr>
            <p:grpSpPr>
              <a:xfrm>
                <a:off x="308875" y="2088450"/>
                <a:ext cx="85200" cy="40700"/>
                <a:chOff x="308875" y="2087000"/>
                <a:chExt cx="85200" cy="40700"/>
              </a:xfrm>
            </p:grpSpPr>
            <p:cxnSp>
              <p:nvCxnSpPr>
                <p:cNvPr id="724" name="Google Shape;724;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6" name="Google Shape;726;p25"/>
            <p:cNvGrpSpPr/>
            <p:nvPr/>
          </p:nvGrpSpPr>
          <p:grpSpPr>
            <a:xfrm>
              <a:off x="286625" y="3923799"/>
              <a:ext cx="133200" cy="133200"/>
              <a:chOff x="286625" y="3648899"/>
              <a:chExt cx="133200" cy="133200"/>
            </a:xfrm>
          </p:grpSpPr>
          <p:sp>
            <p:nvSpPr>
              <p:cNvPr id="727" name="Google Shape;727;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9" name="Google Shape;729;p2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0" name="Google Shape;730;p2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25"/>
          <p:cNvGrpSpPr/>
          <p:nvPr/>
        </p:nvGrpSpPr>
        <p:grpSpPr>
          <a:xfrm>
            <a:off x="7819199" y="752550"/>
            <a:ext cx="604800" cy="147600"/>
            <a:chOff x="7688649" y="828750"/>
            <a:chExt cx="604800" cy="147600"/>
          </a:xfrm>
        </p:grpSpPr>
        <p:sp>
          <p:nvSpPr>
            <p:cNvPr id="735" name="Google Shape;735;p2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 name="Picture 20">
            <a:extLst>
              <a:ext uri="{FF2B5EF4-FFF2-40B4-BE49-F238E27FC236}">
                <a16:creationId xmlns:a16="http://schemas.microsoft.com/office/drawing/2014/main" id="{FFB58B9C-395B-BD18-C05D-6242426AF591}"/>
              </a:ext>
            </a:extLst>
          </p:cNvPr>
          <p:cNvPicPr>
            <a:picLocks noChangeAspect="1"/>
          </p:cNvPicPr>
          <p:nvPr/>
        </p:nvPicPr>
        <p:blipFill>
          <a:blip r:embed="rId4"/>
          <a:stretch>
            <a:fillRect/>
          </a:stretch>
        </p:blipFill>
        <p:spPr>
          <a:xfrm>
            <a:off x="-16236301" y="6346959"/>
            <a:ext cx="7618457" cy="343054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Google Shape;576;p22">
            <a:extLst>
              <a:ext uri="{FF2B5EF4-FFF2-40B4-BE49-F238E27FC236}">
                <a16:creationId xmlns:a16="http://schemas.microsoft.com/office/drawing/2014/main" id="{BD8E0A63-2FDD-FF14-2500-358C2F0E359C}"/>
              </a:ext>
            </a:extLst>
          </p:cNvPr>
          <p:cNvSpPr txBox="1"/>
          <p:nvPr/>
        </p:nvSpPr>
        <p:spPr>
          <a:xfrm>
            <a:off x="796200" y="626250"/>
            <a:ext cx="4765373"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 với f(o) chưa biết</a:t>
            </a:r>
            <a:endParaRPr sz="3000" b="1">
              <a:solidFill>
                <a:schemeClr val="accent2"/>
              </a:solidFill>
              <a:latin typeface="Oswald"/>
              <a:ea typeface="Oswald"/>
              <a:cs typeface="Oswald"/>
              <a:sym typeface="Oswald"/>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BE6481B6-1AD8-506E-5A41-29F576FF3A53}"/>
                  </a:ext>
                </a:extLst>
              </p:cNvPr>
              <p:cNvSpPr txBox="1"/>
              <p:nvPr/>
            </p:nvSpPr>
            <p:spPr>
              <a:xfrm>
                <a:off x="-6749754" y="5946697"/>
                <a:ext cx="7323899" cy="1631216"/>
              </a:xfrm>
              <a:prstGeom prst="rect">
                <a:avLst/>
              </a:prstGeom>
              <a:noFill/>
            </p:spPr>
            <p:txBody>
              <a:bodyPr wrap="square">
                <a:spAutoFit/>
              </a:bodyPr>
              <a:lstStyle/>
              <a:p>
                <a:pPr indent="358775">
                  <a:buClr>
                    <a:schemeClr val="accent2"/>
                  </a:buClr>
                  <a:buFont typeface="Wingdings" panose="05000000000000000000" pitchFamily="2" charset="2"/>
                  <a:buChar char="v"/>
                  <a:tabLst>
                    <a:tab pos="358775" algn="l"/>
                  </a:tabLst>
                </a:pPr>
                <a:r>
                  <a:rPr lang="en-US" sz="2000" b="1">
                    <a:solidFill>
                      <a:srgbClr val="E3E3E3"/>
                    </a:solidFill>
                    <a:latin typeface="Oswald" panose="00000500000000000000" pitchFamily="2" charset="0"/>
                  </a:rPr>
                  <a:t>Bước 1: </a:t>
                </a:r>
                <a:r>
                  <a:rPr lang="vi-VN" sz="2000" b="1">
                    <a:solidFill>
                      <a:srgbClr val="E3E3E3"/>
                    </a:solidFill>
                    <a:latin typeface="Oswald" panose="00000500000000000000" pitchFamily="2" charset="0"/>
                  </a:rPr>
                  <a:t>Khởi tạo các biến sau:</a:t>
                </a:r>
              </a:p>
              <a:p>
                <a:pPr>
                  <a:buClr>
                    <a:schemeClr val="accent2"/>
                  </a:buClr>
                  <a:tabLst>
                    <a:tab pos="358775" algn="l"/>
                  </a:tabLst>
                </a:pPr>
                <a14:m>
                  <m:oMath xmlns:m="http://schemas.openxmlformats.org/officeDocument/2006/math">
                    <m:r>
                      <a:rPr lang="vi-VN" sz="2000" b="1" i="1">
                        <a:solidFill>
                          <a:srgbClr val="E3E3E3"/>
                        </a:solidFill>
                        <a:latin typeface="Cambria Math" panose="02040503050406030204" pitchFamily="18" charset="0"/>
                        <a:ea typeface="Cambria Math" panose="02040503050406030204" pitchFamily="18" charset="0"/>
                      </a:rPr>
                      <m:t>∆ </m:t>
                    </m:r>
                  </m:oMath>
                </a14:m>
                <a:r>
                  <a:rPr lang="vi-VN" sz="2000" b="1">
                    <a:solidFill>
                      <a:srgbClr val="E3E3E3"/>
                    </a:solidFill>
                    <a:latin typeface="Oswald" panose="00000500000000000000" pitchFamily="2" charset="0"/>
                  </a:rPr>
                  <a:t>: giá trị hiện tại của hàm mục tiêu</a:t>
                </a:r>
                <a:endParaRPr lang="en-US" sz="2000" b="1">
                  <a:solidFill>
                    <a:srgbClr val="E3E3E3"/>
                  </a:solidFill>
                  <a:latin typeface="Oswald" panose="00000500000000000000" pitchFamily="2" charset="0"/>
                </a:endParaRPr>
              </a:p>
              <a:p>
                <a:pPr>
                  <a:buClr>
                    <a:schemeClr val="accent2"/>
                  </a:buClr>
                  <a:tabLst>
                    <a:tab pos="358775" algn="l"/>
                  </a:tabLst>
                </a:pPr>
                <a14:m>
                  <m:oMath xmlns:m="http://schemas.openxmlformats.org/officeDocument/2006/math">
                    <m:r>
                      <a:rPr lang="vi-VN" sz="2000" b="1" i="1" smtClean="0">
                        <a:solidFill>
                          <a:srgbClr val="E3E3E3"/>
                        </a:solidFill>
                        <a:latin typeface="Cambria Math" panose="02040503050406030204" pitchFamily="18" charset="0"/>
                        <a:ea typeface="Cambria Math" panose="02040503050406030204" pitchFamily="18" charset="0"/>
                      </a:rPr>
                      <m:t>∆</m:t>
                    </m:r>
                  </m:oMath>
                </a14:m>
                <a:r>
                  <a:rPr lang="vi-VN" sz="2000" b="1" baseline="-25000">
                    <a:solidFill>
                      <a:srgbClr val="E3E3E3"/>
                    </a:solidFill>
                    <a:latin typeface="Oswald" panose="00000500000000000000" pitchFamily="2" charset="0"/>
                  </a:rPr>
                  <a:t>u</a:t>
                </a:r>
                <a:r>
                  <a:rPr lang="vi-VN" sz="2000" b="1">
                    <a:solidFill>
                      <a:srgbClr val="E3E3E3"/>
                    </a:solidFill>
                    <a:latin typeface="Oswald" panose="00000500000000000000" pitchFamily="2" charset="0"/>
                  </a:rPr>
                  <a:t>: giá trị tăng của hàm mục tiêu trong bước tiếp theo</a:t>
                </a:r>
              </a:p>
              <a:p>
                <a:pPr>
                  <a:buClr>
                    <a:schemeClr val="accent2"/>
                  </a:buClr>
                  <a:tabLst>
                    <a:tab pos="358775" algn="l"/>
                  </a:tabLst>
                </a:pPr>
                <a14:m>
                  <m:oMath xmlns:m="http://schemas.openxmlformats.org/officeDocument/2006/math">
                    <m:r>
                      <a:rPr lang="vi-VN" sz="2000" b="1" i="1">
                        <a:solidFill>
                          <a:srgbClr val="E3E3E3"/>
                        </a:solidFill>
                        <a:latin typeface="Cambria Math" panose="02040503050406030204" pitchFamily="18" charset="0"/>
                        <a:ea typeface="Cambria Math" panose="02040503050406030204" pitchFamily="18" charset="0"/>
                      </a:rPr>
                      <m:t>∆</m:t>
                    </m:r>
                    <m:r>
                      <a:rPr lang="en-US" sz="2000" b="1" i="1" baseline="-25000" smtClean="0">
                        <a:solidFill>
                          <a:srgbClr val="E3E3E3"/>
                        </a:solidFill>
                        <a:latin typeface="Cambria Math" panose="02040503050406030204" pitchFamily="18" charset="0"/>
                        <a:ea typeface="Cambria Math" panose="02040503050406030204" pitchFamily="18" charset="0"/>
                      </a:rPr>
                      <m:t>𝒍</m:t>
                    </m:r>
                  </m:oMath>
                </a14:m>
                <a:r>
                  <a:rPr lang="en-US" sz="2000" b="1">
                    <a:solidFill>
                      <a:srgbClr val="E3E3E3"/>
                    </a:solidFill>
                    <a:latin typeface="Oswald" panose="00000500000000000000" pitchFamily="2" charset="0"/>
                  </a:rPr>
                  <a:t>:</a:t>
                </a:r>
                <a:r>
                  <a:rPr lang="vi-VN" sz="2000" b="1">
                    <a:solidFill>
                      <a:srgbClr val="E3E3E3"/>
                    </a:solidFill>
                    <a:latin typeface="Oswald" panose="00000500000000000000" pitchFamily="2" charset="0"/>
                  </a:rPr>
                  <a:t> giá trị tăng lớn nhất của hàm mục tiêu trong bước tiếp theo</a:t>
                </a:r>
              </a:p>
              <a:p>
                <a:pPr>
                  <a:buClr>
                    <a:schemeClr val="accent2"/>
                  </a:buClr>
                  <a:tabLst>
                    <a:tab pos="358775" algn="l"/>
                  </a:tabLst>
                </a:pPr>
                <a:r>
                  <a:rPr lang="vi-VN" sz="2000" b="1">
                    <a:solidFill>
                      <a:srgbClr val="E3E3E3"/>
                    </a:solidFill>
                    <a:latin typeface="Oswald" panose="00000500000000000000" pitchFamily="2" charset="0"/>
                  </a:rPr>
                  <a:t>t</a:t>
                </a:r>
                <a:r>
                  <a:rPr lang="vi-VN" sz="2000" b="1" baseline="-25000">
                    <a:solidFill>
                      <a:srgbClr val="E3E3E3"/>
                    </a:solidFill>
                    <a:latin typeface="Oswald" panose="00000500000000000000" pitchFamily="2" charset="0"/>
                  </a:rPr>
                  <a:t>j</a:t>
                </a:r>
                <a:r>
                  <a:rPr lang="vi-VN" sz="2000" b="1">
                    <a:solidFill>
                      <a:srgbClr val="E3E3E3"/>
                    </a:solidFill>
                    <a:latin typeface="Oswald" panose="00000500000000000000" pitchFamily="2" charset="0"/>
                  </a:rPr>
                  <a:t>: số lần biến thứ j được thay đổi trong bước tiếp theo</a:t>
                </a:r>
                <a:endParaRPr lang="vi-VN" sz="2000" b="1">
                  <a:latin typeface="Oswald" panose="00000500000000000000" pitchFamily="2" charset="0"/>
                </a:endParaRPr>
              </a:p>
            </p:txBody>
          </p:sp>
        </mc:Choice>
        <mc:Fallback xmlns="">
          <p:sp>
            <p:nvSpPr>
              <p:cNvPr id="2" name="TextBox 1">
                <a:extLst>
                  <a:ext uri="{FF2B5EF4-FFF2-40B4-BE49-F238E27FC236}">
                    <a16:creationId xmlns:a16="http://schemas.microsoft.com/office/drawing/2014/main" id="{BE6481B6-1AD8-506E-5A41-29F576FF3A53}"/>
                  </a:ext>
                </a:extLst>
              </p:cNvPr>
              <p:cNvSpPr txBox="1">
                <a:spLocks noRot="1" noChangeAspect="1" noMove="1" noResize="1" noEditPoints="1" noAdjustHandles="1" noChangeArrowheads="1" noChangeShapeType="1" noTextEdit="1"/>
              </p:cNvSpPr>
              <p:nvPr/>
            </p:nvSpPr>
            <p:spPr>
              <a:xfrm>
                <a:off x="-6749754" y="5946697"/>
                <a:ext cx="7323899" cy="1631216"/>
              </a:xfrm>
              <a:prstGeom prst="rect">
                <a:avLst/>
              </a:prstGeom>
              <a:blipFill>
                <a:blip r:embed="rId5"/>
                <a:stretch>
                  <a:fillRect l="-916" t="-2247" b="-5993"/>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EE858F10-8F80-37C1-D8A5-21604E28F4BE}"/>
                  </a:ext>
                </a:extLst>
              </p:cNvPr>
              <p:cNvSpPr txBox="1"/>
              <p:nvPr/>
            </p:nvSpPr>
            <p:spPr>
              <a:xfrm>
                <a:off x="2442235" y="6725275"/>
                <a:ext cx="7323899" cy="1705275"/>
              </a:xfrm>
              <a:prstGeom prst="rect">
                <a:avLst/>
              </a:prstGeom>
              <a:noFill/>
            </p:spPr>
            <p:txBody>
              <a:bodyPr wrap="square">
                <a:spAutoFit/>
              </a:bodyPr>
              <a:lstStyle/>
              <a:p>
                <a:pPr indent="358775">
                  <a:buClr>
                    <a:schemeClr val="accent2"/>
                  </a:buClr>
                  <a:buFont typeface="Wingdings" panose="05000000000000000000" pitchFamily="2" charset="2"/>
                  <a:buChar char="v"/>
                  <a:tabLst>
                    <a:tab pos="358775" algn="l"/>
                  </a:tabLst>
                </a:pPr>
                <a:r>
                  <a:rPr lang="en-US" sz="2000" b="1">
                    <a:solidFill>
                      <a:schemeClr val="bg1"/>
                    </a:solidFill>
                    <a:latin typeface="Oswald" panose="00000500000000000000" pitchFamily="2" charset="0"/>
                  </a:rPr>
                  <a:t>Bước 2: </a:t>
                </a:r>
                <a:r>
                  <a:rPr lang="vi-VN" sz="2000" b="1">
                    <a:solidFill>
                      <a:schemeClr val="bg1"/>
                    </a:solidFill>
                    <a:latin typeface="Oswald" panose="00000500000000000000" pitchFamily="2" charset="0"/>
                  </a:rPr>
                  <a:t>Lặp qua các biến trong tập hợp V:</a:t>
                </a: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oMath>
                </a14:m>
                <a:r>
                  <a:rPr lang="vi-VN" sz="2000" b="1">
                    <a:solidFill>
                      <a:schemeClr val="bg1"/>
                    </a:solidFill>
                    <a:latin typeface="Oswald" panose="00000500000000000000" pitchFamily="2" charset="0"/>
                  </a:rPr>
                  <a:t> = max(</a:t>
                </a:r>
                <a14:m>
                  <m:oMath xmlns:m="http://schemas.openxmlformats.org/officeDocument/2006/math">
                    <m:r>
                      <a:rPr lang="vi-VN" sz="2000" b="1" i="1">
                        <a:solidFill>
                          <a:schemeClr val="bg1"/>
                        </a:solidFill>
                        <a:latin typeface="Cambria Math" panose="02040503050406030204" pitchFamily="18" charset="0"/>
                      </a:rPr>
                      <m:t>∆</m:t>
                    </m:r>
                  </m:oMath>
                </a14:m>
                <a:r>
                  <a:rPr lang="vi-VN" sz="2000" b="1">
                    <a:solidFill>
                      <a:schemeClr val="bg1"/>
                    </a:solidFill>
                    <a:latin typeface="Oswald" panose="00000500000000000000" pitchFamily="2" charset="0"/>
                  </a:rPr>
                  <a:t>, max</a:t>
                </a:r>
                <a:r>
                  <a:rPr lang="vi-VN" sz="2000" b="1" baseline="-25000">
                    <a:solidFill>
                      <a:schemeClr val="bg1"/>
                    </a:solidFill>
                    <a:latin typeface="Oswald" panose="00000500000000000000" pitchFamily="2" charset="0"/>
                  </a:rPr>
                  <a:t>j</a:t>
                </a:r>
                <a14:m>
                  <m:oMath xmlns:m="http://schemas.openxmlformats.org/officeDocument/2006/math">
                    <m:r>
                      <a:rPr lang="en-US" sz="2000" b="1" i="0" baseline="-25000" smtClean="0">
                        <a:solidFill>
                          <a:schemeClr val="bg1"/>
                        </a:solidFill>
                        <a:latin typeface="Cambria Math" panose="02040503050406030204" pitchFamily="18" charset="0"/>
                        <a:ea typeface="Cambria Math" panose="02040503050406030204" pitchFamily="18" charset="0"/>
                      </a:rPr>
                      <m:t> </m:t>
                    </m:r>
                    <m:r>
                      <a:rPr lang="vi-VN" sz="2000" b="1" i="1" baseline="-25000" smtClean="0">
                        <a:solidFill>
                          <a:schemeClr val="bg1"/>
                        </a:solidFill>
                        <a:latin typeface="Cambria Math" panose="02040503050406030204" pitchFamily="18" charset="0"/>
                        <a:ea typeface="Cambria Math" panose="02040503050406030204" pitchFamily="18" charset="0"/>
                      </a:rPr>
                      <m:t>∈</m:t>
                    </m:r>
                    <m:r>
                      <a:rPr lang="en-US" sz="2000" b="1" i="1" baseline="-25000" smtClean="0">
                        <a:solidFill>
                          <a:schemeClr val="bg1"/>
                        </a:solidFill>
                        <a:latin typeface="Cambria Math" panose="02040503050406030204" pitchFamily="18" charset="0"/>
                        <a:ea typeface="Cambria Math" panose="02040503050406030204" pitchFamily="18" charset="0"/>
                      </a:rPr>
                      <m:t>𝑲</m:t>
                    </m:r>
                  </m:oMath>
                </a14:m>
                <a:r>
                  <a:rPr lang="vi-VN" sz="2000" b="1">
                    <a:solidFill>
                      <a:schemeClr val="bg1"/>
                    </a:solidFill>
                    <a:latin typeface="Oswald" panose="00000500000000000000" pitchFamily="2" charset="0"/>
                  </a:rPr>
                  <a:t> F({e, j}))</a:t>
                </a: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oMath>
                </a14:m>
                <a:r>
                  <a:rPr lang="vi-VN" sz="2000" b="1" baseline="-25000">
                    <a:solidFill>
                      <a:schemeClr val="bg1"/>
                    </a:solidFill>
                    <a:latin typeface="Oswald" panose="00000500000000000000" pitchFamily="2" charset="0"/>
                  </a:rPr>
                  <a:t>u</a:t>
                </a:r>
                <a:r>
                  <a:rPr lang="vi-VN" sz="2000" b="1">
                    <a:solidFill>
                      <a:schemeClr val="bg1"/>
                    </a:solidFill>
                    <a:latin typeface="Oswald" panose="00000500000000000000" pitchFamily="2" charset="0"/>
                  </a:rPr>
                  <a:t> = </a:t>
                </a:r>
                <a14:m>
                  <m:oMath xmlns:m="http://schemas.openxmlformats.org/officeDocument/2006/math">
                    <m:f>
                      <m:fPr>
                        <m:ctrlPr>
                          <a:rPr lang="el-GR" sz="2000" b="1" i="1" smtClean="0">
                            <a:solidFill>
                              <a:schemeClr val="bg1"/>
                            </a:solidFill>
                            <a:latin typeface="Cambria Math" panose="02040503050406030204" pitchFamily="18" charset="0"/>
                          </a:rPr>
                        </m:ctrlPr>
                      </m:fPr>
                      <m:num>
                        <m:r>
                          <a:rPr lang="vi-VN" sz="2000" b="1" i="1">
                            <a:solidFill>
                              <a:schemeClr val="bg1"/>
                            </a:solidFill>
                            <a:latin typeface="Cambria Math" panose="02040503050406030204" pitchFamily="18" charset="0"/>
                          </a:rPr>
                          <m:t>∆</m:t>
                        </m:r>
                      </m:num>
                      <m:den>
                        <m:r>
                          <m:rPr>
                            <m:nor/>
                          </m:rPr>
                          <a:rPr lang="vi-VN" sz="2000" b="1">
                            <a:solidFill>
                              <a:schemeClr val="bg1"/>
                            </a:solidFill>
                            <a:latin typeface="Oswald" panose="00000500000000000000" pitchFamily="2" charset="0"/>
                          </a:rPr>
                          <m:t>1 − </m:t>
                        </m:r>
                        <m:r>
                          <m:rPr>
                            <m:nor/>
                          </m:rPr>
                          <a:rPr lang="el-GR" sz="2000" b="1">
                            <a:solidFill>
                              <a:schemeClr val="bg1"/>
                            </a:solidFill>
                            <a:latin typeface="Oswald" panose="00000500000000000000" pitchFamily="2" charset="0"/>
                          </a:rPr>
                          <m:t>ε</m:t>
                        </m:r>
                      </m:den>
                    </m:f>
                  </m:oMath>
                </a14:m>
                <a:endParaRPr lang="el-GR" sz="2000" b="1">
                  <a:solidFill>
                    <a:schemeClr val="bg1"/>
                  </a:solidFill>
                  <a:latin typeface="Oswald" panose="00000500000000000000" pitchFamily="2" charset="0"/>
                </a:endParaRP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r>
                      <a:rPr lang="en-US" sz="2000" b="1" i="1" baseline="-25000"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𝒍</m:t>
                    </m:r>
                  </m:oMath>
                </a14:m>
                <a:r>
                  <a:rPr lang="vi-VN" sz="2000" b="1">
                    <a:solidFill>
                      <a:schemeClr val="bg1"/>
                    </a:solidFill>
                    <a:latin typeface="Oswald" panose="00000500000000000000" pitchFamily="2" charset="0"/>
                  </a:rPr>
                  <a:t> = </a:t>
                </a:r>
                <a14:m>
                  <m:oMath xmlns:m="http://schemas.openxmlformats.org/officeDocument/2006/math">
                    <m:f>
                      <m:fPr>
                        <m:ctrlPr>
                          <a:rPr lang="vi-VN" sz="2000" b="1" i="1" smtClean="0">
                            <a:solidFill>
                              <a:schemeClr val="bg1"/>
                            </a:solidFill>
                            <a:latin typeface="Cambria Math" panose="02040503050406030204" pitchFamily="18" charset="0"/>
                          </a:rPr>
                        </m:ctrlPr>
                      </m:fPr>
                      <m:num>
                        <m:r>
                          <a:rPr lang="vi-VN" sz="2000" b="1" i="1">
                            <a:solidFill>
                              <a:schemeClr val="bg1"/>
                            </a:solidFill>
                            <a:latin typeface="Cambria Math" panose="02040503050406030204" pitchFamily="18" charset="0"/>
                          </a:rPr>
                          <m:t>∆</m:t>
                        </m:r>
                      </m:num>
                      <m:den>
                        <m:r>
                          <m:rPr>
                            <m:nor/>
                          </m:rPr>
                          <a:rPr lang="vi-VN" sz="2000" b="1">
                            <a:solidFill>
                              <a:schemeClr val="bg1"/>
                            </a:solidFill>
                            <a:latin typeface="Oswald" panose="00000500000000000000" pitchFamily="2" charset="0"/>
                          </a:rPr>
                          <m:t>(1 + </m:t>
                        </m:r>
                        <m:r>
                          <m:rPr>
                            <m:nor/>
                          </m:rPr>
                          <a:rPr lang="el-GR" sz="2000" b="1">
                            <a:solidFill>
                              <a:schemeClr val="bg1"/>
                            </a:solidFill>
                            <a:latin typeface="Oswald" panose="00000500000000000000" pitchFamily="2" charset="0"/>
                          </a:rPr>
                          <m:t>ε</m:t>
                        </m:r>
                        <m:r>
                          <m:rPr>
                            <m:nor/>
                          </m:rPr>
                          <a:rPr lang="el-GR" sz="2000" b="1">
                            <a:solidFill>
                              <a:schemeClr val="bg1"/>
                            </a:solidFill>
                            <a:latin typeface="Oswald" panose="00000500000000000000" pitchFamily="2" charset="0"/>
                          </a:rPr>
                          <m:t>)(1 + </m:t>
                        </m:r>
                        <m:r>
                          <m:rPr>
                            <m:nor/>
                          </m:rPr>
                          <a:rPr lang="vi-VN" sz="2000" b="1">
                            <a:solidFill>
                              <a:schemeClr val="bg1"/>
                            </a:solidFill>
                            <a:latin typeface="Oswald" panose="00000500000000000000" pitchFamily="2" charset="0"/>
                          </a:rPr>
                          <m:t>y</m:t>
                        </m:r>
                        <m:r>
                          <m:rPr>
                            <m:nor/>
                          </m:rPr>
                          <a:rPr lang="vi-VN" sz="2000" b="1">
                            <a:solidFill>
                              <a:schemeClr val="bg1"/>
                            </a:solidFill>
                            <a:latin typeface="Oswald" panose="00000500000000000000" pitchFamily="2" charset="0"/>
                          </a:rPr>
                          <m:t>)</m:t>
                        </m:r>
                      </m:den>
                    </m:f>
                  </m:oMath>
                </a14:m>
                <a:endParaRPr lang="vi-VN" sz="2000" b="1">
                  <a:solidFill>
                    <a:schemeClr val="bg1"/>
                  </a:solidFill>
                  <a:latin typeface="Oswald" panose="00000500000000000000" pitchFamily="2" charset="0"/>
                </a:endParaRPr>
              </a:p>
            </p:txBody>
          </p:sp>
        </mc:Choice>
        <mc:Fallback xmlns="">
          <p:sp>
            <p:nvSpPr>
              <p:cNvPr id="6" name="TextBox 5">
                <a:extLst>
                  <a:ext uri="{FF2B5EF4-FFF2-40B4-BE49-F238E27FC236}">
                    <a16:creationId xmlns:a16="http://schemas.microsoft.com/office/drawing/2014/main" id="{EE858F10-8F80-37C1-D8A5-21604E28F4BE}"/>
                  </a:ext>
                </a:extLst>
              </p:cNvPr>
              <p:cNvSpPr txBox="1">
                <a:spLocks noRot="1" noChangeAspect="1" noMove="1" noResize="1" noEditPoints="1" noAdjustHandles="1" noChangeArrowheads="1" noChangeShapeType="1" noTextEdit="1"/>
              </p:cNvSpPr>
              <p:nvPr/>
            </p:nvSpPr>
            <p:spPr>
              <a:xfrm>
                <a:off x="2442235" y="6725275"/>
                <a:ext cx="7323899" cy="1705275"/>
              </a:xfrm>
              <a:prstGeom prst="rect">
                <a:avLst/>
              </a:prstGeom>
              <a:blipFill>
                <a:blip r:embed="rId6"/>
                <a:stretch>
                  <a:fillRect l="-916" t="-1786"/>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CD703FCF-BED0-3C39-CE32-25FD4B5891AE}"/>
                  </a:ext>
                </a:extLst>
              </p:cNvPr>
              <p:cNvSpPr txBox="1"/>
              <p:nvPr/>
            </p:nvSpPr>
            <p:spPr>
              <a:xfrm>
                <a:off x="1329300" y="2079175"/>
                <a:ext cx="7323899" cy="1463478"/>
              </a:xfrm>
              <a:prstGeom prst="rect">
                <a:avLst/>
              </a:prstGeom>
              <a:noFill/>
            </p:spPr>
            <p:txBody>
              <a:bodyPr wrap="square">
                <a:spAutoFit/>
              </a:bodyPr>
              <a:lstStyle/>
              <a:p>
                <a:pPr marL="342900" indent="-342900" algn="l">
                  <a:buClr>
                    <a:schemeClr val="accent2"/>
                  </a:buClr>
                  <a:buFont typeface="Wingdings" panose="05000000000000000000" pitchFamily="2" charset="2"/>
                  <a:buChar char="v"/>
                </a:pPr>
                <a:r>
                  <a:rPr lang="en-US" sz="2000" b="1">
                    <a:solidFill>
                      <a:schemeClr val="bg1"/>
                    </a:solidFill>
                    <a:latin typeface="Oswald" panose="00000500000000000000" pitchFamily="2" charset="0"/>
                  </a:rPr>
                  <a:t>Bước 3: </a:t>
                </a:r>
                <a:r>
                  <a:rPr lang="vi-VN" sz="2000" b="1" i="0">
                    <a:solidFill>
                      <a:schemeClr val="bg1"/>
                    </a:solidFill>
                    <a:effectLst/>
                    <a:latin typeface="Oswald" panose="00000500000000000000" pitchFamily="2" charset="0"/>
                  </a:rPr>
                  <a:t>Lập tập hợp các giá trị khả thi cho các biến:</a:t>
                </a:r>
              </a:p>
              <a:p>
                <a:pPr marL="457200" lvl="1"/>
                <a:r>
                  <a:rPr lang="en-US" sz="2000" b="1">
                    <a:solidFill>
                      <a:schemeClr val="bg1"/>
                    </a:solidFill>
                    <a:latin typeface="Oswald" panose="00000500000000000000" pitchFamily="2" charset="0"/>
                  </a:rPr>
                  <a:t>		O</a:t>
                </a:r>
                <a:r>
                  <a:rPr lang="vi-VN" sz="2000" b="1" i="0">
                    <a:solidFill>
                      <a:schemeClr val="bg1"/>
                    </a:solidFill>
                    <a:effectLst/>
                    <a:latin typeface="Oswald" panose="00000500000000000000" pitchFamily="2" charset="0"/>
                  </a:rPr>
                  <a:t> = {(1 + </a:t>
                </a:r>
                <a14:m>
                  <m:oMath xmlns:m="http://schemas.openxmlformats.org/officeDocument/2006/math">
                    <m:r>
                      <a:rPr lang="vi-VN" sz="2000" b="1" i="1" smtClean="0">
                        <a:solidFill>
                          <a:schemeClr val="bg1"/>
                        </a:solidFill>
                        <a:latin typeface="Cambria Math" panose="02040503050406030204" pitchFamily="18" charset="0"/>
                        <a:ea typeface="Cambria Math" panose="02040503050406030204" pitchFamily="18" charset="0"/>
                      </a:rPr>
                      <m:t>𝜸</m:t>
                    </m:r>
                  </m:oMath>
                </a14:m>
                <a:r>
                  <a:rPr lang="vi-VN" sz="2000" b="1" i="0">
                    <a:solidFill>
                      <a:schemeClr val="bg1"/>
                    </a:solidFill>
                    <a:effectLst/>
                    <a:latin typeface="Oswald" panose="00000500000000000000" pitchFamily="2" charset="0"/>
                  </a:rPr>
                  <a:t>)</a:t>
                </a:r>
                <a:r>
                  <a:rPr lang="en-US" sz="2000" b="1" baseline="30000">
                    <a:solidFill>
                      <a:schemeClr val="bg1"/>
                    </a:solidFill>
                    <a:latin typeface="Oswald" panose="00000500000000000000" pitchFamily="2" charset="0"/>
                  </a:rPr>
                  <a:t>j</a:t>
                </a:r>
                <a:r>
                  <a:rPr lang="vi-VN" sz="2000" b="1" i="0">
                    <a:solidFill>
                      <a:schemeClr val="bg1"/>
                    </a:solidFill>
                    <a:effectLst/>
                    <a:latin typeface="Oswald" panose="00000500000000000000" pitchFamily="2" charset="0"/>
                  </a:rPr>
                  <a:t> | </a:t>
                </a:r>
                <a14:m>
                  <m:oMath xmlns:m="http://schemas.openxmlformats.org/officeDocument/2006/math">
                    <m:f>
                      <m:fPr>
                        <m:ctrlPr>
                          <a:rPr lang="vi-VN" sz="2000" b="1" i="1" smtClean="0">
                            <a:solidFill>
                              <a:schemeClr val="bg1"/>
                            </a:solidFill>
                            <a:effectLst/>
                            <a:latin typeface="Cambria Math" panose="02040503050406030204" pitchFamily="18" charset="0"/>
                          </a:rPr>
                        </m:ctrlPr>
                      </m:fPr>
                      <m:num>
                        <m:r>
                          <a:rPr lang="vi-VN" sz="2000" b="1" i="1" smtClean="0">
                            <a:solidFill>
                              <a:schemeClr val="bg1"/>
                            </a:solidFill>
                            <a:latin typeface="Cambria Math" panose="02040503050406030204" pitchFamily="18" charset="0"/>
                          </a:rPr>
                          <m:t>∆</m:t>
                        </m:r>
                        <m:r>
                          <a:rPr lang="en-US" sz="2000" b="1" i="1" baseline="-25000" smtClean="0">
                            <a:solidFill>
                              <a:schemeClr val="bg1"/>
                            </a:solidFill>
                            <a:latin typeface="Cambria Math" panose="02040503050406030204" pitchFamily="18" charset="0"/>
                          </a:rPr>
                          <m:t>𝒍</m:t>
                        </m:r>
                      </m:num>
                      <m:den>
                        <m:r>
                          <a:rPr lang="en-US" sz="2000" b="1" i="1" smtClean="0">
                            <a:solidFill>
                              <a:schemeClr val="bg1"/>
                            </a:solidFill>
                            <a:effectLst/>
                            <a:latin typeface="Cambria Math" panose="02040503050406030204" pitchFamily="18" charset="0"/>
                          </a:rPr>
                          <m:t>𝑩</m:t>
                        </m:r>
                        <m:r>
                          <a:rPr lang="en-US" sz="2000" b="1" i="1" smtClean="0">
                            <a:solidFill>
                              <a:schemeClr val="bg1"/>
                            </a:solidFill>
                            <a:effectLst/>
                            <a:latin typeface="Cambria Math" panose="02040503050406030204" pitchFamily="18" charset="0"/>
                          </a:rPr>
                          <m:t>.</m:t>
                        </m:r>
                        <m:r>
                          <a:rPr lang="en-US" sz="2000" b="1" i="1" smtClean="0">
                            <a:solidFill>
                              <a:schemeClr val="bg1"/>
                            </a:solidFill>
                            <a:effectLst/>
                            <a:latin typeface="Cambria Math" panose="02040503050406030204" pitchFamily="18" charset="0"/>
                          </a:rPr>
                          <m:t>𝑴</m:t>
                        </m:r>
                      </m:den>
                    </m:f>
                  </m:oMath>
                </a14:m>
                <a:r>
                  <a:rPr lang="vi-VN" sz="2000" b="1" i="0">
                    <a:solidFill>
                      <a:schemeClr val="bg1"/>
                    </a:solidFill>
                    <a:effectLst/>
                    <a:latin typeface="Oswald" panose="00000500000000000000" pitchFamily="2" charset="0"/>
                  </a:rPr>
                  <a:t>≤ (1 +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rPr>
                      <m:t>𝜸</m:t>
                    </m:r>
                  </m:oMath>
                </a14:m>
                <a:r>
                  <a:rPr lang="vi-VN" sz="2000" b="1" i="0">
                    <a:solidFill>
                      <a:schemeClr val="bg1"/>
                    </a:solidFill>
                    <a:effectLst/>
                    <a:latin typeface="Oswald" panose="00000500000000000000" pitchFamily="2" charset="0"/>
                  </a:rPr>
                  <a:t>)</a:t>
                </a:r>
                <a:r>
                  <a:rPr lang="en-US" sz="2000" b="1" i="0" baseline="30000">
                    <a:solidFill>
                      <a:schemeClr val="bg1"/>
                    </a:solidFill>
                    <a:effectLst/>
                    <a:latin typeface="Oswald" panose="00000500000000000000" pitchFamily="2" charset="0"/>
                  </a:rPr>
                  <a:t>j</a:t>
                </a:r>
                <a:r>
                  <a:rPr lang="vi-VN" sz="2000" b="1" i="0">
                    <a:solidFill>
                      <a:schemeClr val="bg1"/>
                    </a:solidFill>
                    <a:effectLst/>
                    <a:latin typeface="Oswald" panose="00000500000000000000" pitchFamily="2" charset="0"/>
                  </a:rPr>
                  <a:t> ≤ (1 + </a:t>
                </a:r>
                <a:r>
                  <a:rPr lang="el-GR" sz="2000" b="1" i="0">
                    <a:solidFill>
                      <a:schemeClr val="bg1"/>
                    </a:solidFill>
                    <a:effectLst/>
                    <a:latin typeface="Google Sans"/>
                  </a:rPr>
                  <a:t>ε)</a:t>
                </a:r>
                <a:r>
                  <a:rPr lang="vi-VN" b="1"/>
                  <a:t> </a:t>
                </a:r>
                <a14:m>
                  <m:oMath xmlns:m="http://schemas.openxmlformats.org/officeDocument/2006/math">
                    <m:r>
                      <a:rPr lang="vi-VN" sz="2000" b="1" i="0" smtClean="0">
                        <a:solidFill>
                          <a:schemeClr val="bg1"/>
                        </a:solidFill>
                        <a:latin typeface="Cambria Math" panose="02040503050406030204" pitchFamily="18" charset="0"/>
                      </a:rPr>
                      <m:t>∆ </m:t>
                    </m:r>
                  </m:oMath>
                </a14:m>
                <a:r>
                  <a:rPr lang="vi-VN" sz="2000" b="1" i="0" baseline="-25000">
                    <a:solidFill>
                      <a:schemeClr val="bg1"/>
                    </a:solidFill>
                    <a:effectLst/>
                    <a:latin typeface="Oswald" panose="00000500000000000000" pitchFamily="2" charset="0"/>
                  </a:rPr>
                  <a:t>u</a:t>
                </a:r>
                <a:r>
                  <a:rPr lang="vi-VN" sz="2000" b="1" i="0">
                    <a:solidFill>
                      <a:schemeClr val="bg1"/>
                    </a:solidFill>
                    <a:effectLst/>
                    <a:latin typeface="Oswald" panose="00000500000000000000" pitchFamily="2" charset="0"/>
                  </a:rPr>
                  <a:t>}</a:t>
                </a:r>
              </a:p>
              <a:p>
                <a:pPr lvl="3"/>
                <a:r>
                  <a:rPr lang="en-US" sz="2000" b="1" i="0">
                    <a:solidFill>
                      <a:schemeClr val="bg1"/>
                    </a:solidFill>
                    <a:effectLst/>
                    <a:latin typeface="Oswald" panose="00000500000000000000" pitchFamily="2" charset="0"/>
                  </a:rPr>
                  <a:t>	</a:t>
                </a:r>
                <a:r>
                  <a:rPr lang="vi-VN" sz="2000" b="1" i="0">
                    <a:solidFill>
                      <a:schemeClr val="bg1"/>
                    </a:solidFill>
                    <a:effectLst/>
                    <a:latin typeface="Oswald" panose="00000500000000000000" pitchFamily="2" charset="0"/>
                  </a:rPr>
                  <a:t>Lặp qua các giá trị khả thi trong tập hợp O:</a:t>
                </a:r>
              </a:p>
              <a:p>
                <a:pPr marL="457200" lvl="4"/>
                <a:r>
                  <a:rPr lang="en-US" sz="2000" b="1" i="0">
                    <a:solidFill>
                      <a:schemeClr val="bg1"/>
                    </a:solidFill>
                    <a:effectLst/>
                    <a:latin typeface="Oswald" panose="00000500000000000000" pitchFamily="2" charset="0"/>
                  </a:rPr>
                  <a:t>		</a:t>
                </a:r>
                <a:r>
                  <a:rPr lang="vi-VN" sz="2000" b="1" i="0">
                    <a:solidFill>
                      <a:schemeClr val="bg1"/>
                    </a:solidFill>
                    <a:effectLst/>
                    <a:latin typeface="Oswald" panose="00000500000000000000" pitchFamily="2" charset="0"/>
                  </a:rPr>
                  <a:t>Tính o = M(1 +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rPr>
                      <m:t>𝜸</m:t>
                    </m:r>
                  </m:oMath>
                </a14:m>
                <a:r>
                  <a:rPr lang="vi-VN" sz="2000" b="1" i="0">
                    <a:solidFill>
                      <a:schemeClr val="bg1"/>
                    </a:solidFill>
                    <a:effectLst/>
                    <a:latin typeface="Oswald" panose="00000500000000000000" pitchFamily="2" charset="0"/>
                  </a:rPr>
                  <a:t>)</a:t>
                </a:r>
                <a:r>
                  <a:rPr lang="en-US" sz="2000" b="1" i="0" baseline="30000">
                    <a:solidFill>
                      <a:schemeClr val="bg1"/>
                    </a:solidFill>
                    <a:effectLst/>
                    <a:latin typeface="Oswald" panose="00000500000000000000" pitchFamily="2" charset="0"/>
                  </a:rPr>
                  <a:t>j</a:t>
                </a:r>
                <a:endParaRPr lang="vi-VN" sz="2000" b="1" i="0" baseline="30000">
                  <a:solidFill>
                    <a:schemeClr val="bg1"/>
                  </a:solidFill>
                  <a:effectLst/>
                  <a:latin typeface="Oswald" panose="00000500000000000000" pitchFamily="2" charset="0"/>
                </a:endParaRPr>
              </a:p>
            </p:txBody>
          </p:sp>
        </mc:Choice>
        <mc:Fallback xmlns="">
          <p:sp>
            <p:nvSpPr>
              <p:cNvPr id="7" name="TextBox 6">
                <a:extLst>
                  <a:ext uri="{FF2B5EF4-FFF2-40B4-BE49-F238E27FC236}">
                    <a16:creationId xmlns:a16="http://schemas.microsoft.com/office/drawing/2014/main" id="{CD703FCF-BED0-3C39-CE32-25FD4B5891AE}"/>
                  </a:ext>
                </a:extLst>
              </p:cNvPr>
              <p:cNvSpPr txBox="1">
                <a:spLocks noRot="1" noChangeAspect="1" noMove="1" noResize="1" noEditPoints="1" noAdjustHandles="1" noChangeArrowheads="1" noChangeShapeType="1" noTextEdit="1"/>
              </p:cNvSpPr>
              <p:nvPr/>
            </p:nvSpPr>
            <p:spPr>
              <a:xfrm>
                <a:off x="1329300" y="2079175"/>
                <a:ext cx="7323899" cy="1463478"/>
              </a:xfrm>
              <a:prstGeom prst="rect">
                <a:avLst/>
              </a:prstGeom>
              <a:blipFill>
                <a:blip r:embed="rId7"/>
                <a:stretch>
                  <a:fillRect l="-749" t="-2083" b="-6250"/>
                </a:stretch>
              </a:blipFill>
            </p:spPr>
            <p:txBody>
              <a:bodyPr/>
              <a:lstStyle/>
              <a:p>
                <a:r>
                  <a:rPr lang="vi-VN">
                    <a:noFill/>
                  </a:rPr>
                  <a:t> </a:t>
                </a:r>
              </a:p>
            </p:txBody>
          </p:sp>
        </mc:Fallback>
      </mc:AlternateContent>
    </p:spTree>
    <p:extLst>
      <p:ext uri="{BB962C8B-B14F-4D97-AF65-F5344CB8AC3E}">
        <p14:creationId xmlns:p14="http://schemas.microsoft.com/office/powerpoint/2010/main" val="5253454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grpSp>
        <p:nvGrpSpPr>
          <p:cNvPr id="715" name="Google Shape;715;p25"/>
          <p:cNvGrpSpPr/>
          <p:nvPr/>
        </p:nvGrpSpPr>
        <p:grpSpPr>
          <a:xfrm>
            <a:off x="299286" y="189025"/>
            <a:ext cx="133205" cy="119344"/>
            <a:chOff x="222150" y="185025"/>
            <a:chExt cx="170100" cy="152400"/>
          </a:xfrm>
        </p:grpSpPr>
        <p:cxnSp>
          <p:nvCxnSpPr>
            <p:cNvPr id="716" name="Google Shape;716;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7" name="Google Shape;717;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19" name="Google Shape;719;p25"/>
          <p:cNvGrpSpPr/>
          <p:nvPr/>
        </p:nvGrpSpPr>
        <p:grpSpPr>
          <a:xfrm>
            <a:off x="286625" y="3999999"/>
            <a:ext cx="145867" cy="958251"/>
            <a:chOff x="286625" y="3923799"/>
            <a:chExt cx="145867" cy="958251"/>
          </a:xfrm>
        </p:grpSpPr>
        <p:sp>
          <p:nvSpPr>
            <p:cNvPr id="720" name="Google Shape;720;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25"/>
            <p:cNvGrpSpPr/>
            <p:nvPr/>
          </p:nvGrpSpPr>
          <p:grpSpPr>
            <a:xfrm>
              <a:off x="298112" y="4342643"/>
              <a:ext cx="110182" cy="126862"/>
              <a:chOff x="281100" y="2027800"/>
              <a:chExt cx="140700" cy="162000"/>
            </a:xfrm>
          </p:grpSpPr>
          <p:sp>
            <p:nvSpPr>
              <p:cNvPr id="722" name="Google Shape;722;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5"/>
              <p:cNvGrpSpPr/>
              <p:nvPr/>
            </p:nvGrpSpPr>
            <p:grpSpPr>
              <a:xfrm>
                <a:off x="308875" y="2088450"/>
                <a:ext cx="85200" cy="40700"/>
                <a:chOff x="308875" y="2087000"/>
                <a:chExt cx="85200" cy="40700"/>
              </a:xfrm>
            </p:grpSpPr>
            <p:cxnSp>
              <p:nvCxnSpPr>
                <p:cNvPr id="724" name="Google Shape;724;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6" name="Google Shape;726;p25"/>
            <p:cNvGrpSpPr/>
            <p:nvPr/>
          </p:nvGrpSpPr>
          <p:grpSpPr>
            <a:xfrm>
              <a:off x="286625" y="3923799"/>
              <a:ext cx="133200" cy="133200"/>
              <a:chOff x="286625" y="3648899"/>
              <a:chExt cx="133200" cy="133200"/>
            </a:xfrm>
          </p:grpSpPr>
          <p:sp>
            <p:nvSpPr>
              <p:cNvPr id="727" name="Google Shape;727;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9" name="Google Shape;729;p2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0" name="Google Shape;730;p2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25"/>
          <p:cNvGrpSpPr/>
          <p:nvPr/>
        </p:nvGrpSpPr>
        <p:grpSpPr>
          <a:xfrm>
            <a:off x="7819199" y="752550"/>
            <a:ext cx="604800" cy="147600"/>
            <a:chOff x="7688649" y="828750"/>
            <a:chExt cx="604800" cy="147600"/>
          </a:xfrm>
        </p:grpSpPr>
        <p:sp>
          <p:nvSpPr>
            <p:cNvPr id="735" name="Google Shape;735;p2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 name="Picture 20">
            <a:extLst>
              <a:ext uri="{FF2B5EF4-FFF2-40B4-BE49-F238E27FC236}">
                <a16:creationId xmlns:a16="http://schemas.microsoft.com/office/drawing/2014/main" id="{FFB58B9C-395B-BD18-C05D-6242426AF591}"/>
              </a:ext>
            </a:extLst>
          </p:cNvPr>
          <p:cNvPicPr>
            <a:picLocks noChangeAspect="1"/>
          </p:cNvPicPr>
          <p:nvPr/>
        </p:nvPicPr>
        <p:blipFill>
          <a:blip r:embed="rId4"/>
          <a:stretch>
            <a:fillRect/>
          </a:stretch>
        </p:blipFill>
        <p:spPr>
          <a:xfrm>
            <a:off x="-16236301" y="6346959"/>
            <a:ext cx="7618457" cy="343054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3" name="Google Shape;576;p22">
            <a:extLst>
              <a:ext uri="{FF2B5EF4-FFF2-40B4-BE49-F238E27FC236}">
                <a16:creationId xmlns:a16="http://schemas.microsoft.com/office/drawing/2014/main" id="{BD8E0A63-2FDD-FF14-2500-358C2F0E359C}"/>
              </a:ext>
            </a:extLst>
          </p:cNvPr>
          <p:cNvSpPr txBox="1"/>
          <p:nvPr/>
        </p:nvSpPr>
        <p:spPr>
          <a:xfrm>
            <a:off x="796200" y="626250"/>
            <a:ext cx="4765373"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 với f(o) chưa biết</a:t>
            </a:r>
            <a:endParaRPr sz="3000" b="1">
              <a:solidFill>
                <a:schemeClr val="accent2"/>
              </a:solidFill>
              <a:latin typeface="Oswald"/>
              <a:ea typeface="Oswald"/>
              <a:cs typeface="Oswald"/>
              <a:sym typeface="Oswald"/>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BE6481B6-1AD8-506E-5A41-29F576FF3A53}"/>
                  </a:ext>
                </a:extLst>
              </p:cNvPr>
              <p:cNvSpPr txBox="1"/>
              <p:nvPr/>
            </p:nvSpPr>
            <p:spPr>
              <a:xfrm>
                <a:off x="-6749754" y="5946697"/>
                <a:ext cx="7323899" cy="1631216"/>
              </a:xfrm>
              <a:prstGeom prst="rect">
                <a:avLst/>
              </a:prstGeom>
              <a:noFill/>
            </p:spPr>
            <p:txBody>
              <a:bodyPr wrap="square">
                <a:spAutoFit/>
              </a:bodyPr>
              <a:lstStyle/>
              <a:p>
                <a:pPr indent="358775">
                  <a:buClr>
                    <a:schemeClr val="accent2"/>
                  </a:buClr>
                  <a:buFont typeface="Wingdings" panose="05000000000000000000" pitchFamily="2" charset="2"/>
                  <a:buChar char="v"/>
                  <a:tabLst>
                    <a:tab pos="358775" algn="l"/>
                  </a:tabLst>
                </a:pPr>
                <a:r>
                  <a:rPr lang="en-US" sz="2000" b="1">
                    <a:solidFill>
                      <a:srgbClr val="E3E3E3"/>
                    </a:solidFill>
                    <a:latin typeface="Oswald" panose="00000500000000000000" pitchFamily="2" charset="0"/>
                  </a:rPr>
                  <a:t>Bước 1: </a:t>
                </a:r>
                <a:r>
                  <a:rPr lang="vi-VN" sz="2000" b="1">
                    <a:solidFill>
                      <a:srgbClr val="E3E3E3"/>
                    </a:solidFill>
                    <a:latin typeface="Oswald" panose="00000500000000000000" pitchFamily="2" charset="0"/>
                  </a:rPr>
                  <a:t>Khởi tạo các biến sau:</a:t>
                </a:r>
              </a:p>
              <a:p>
                <a:pPr>
                  <a:buClr>
                    <a:schemeClr val="accent2"/>
                  </a:buClr>
                  <a:tabLst>
                    <a:tab pos="358775" algn="l"/>
                  </a:tabLst>
                </a:pPr>
                <a14:m>
                  <m:oMath xmlns:m="http://schemas.openxmlformats.org/officeDocument/2006/math">
                    <m:r>
                      <a:rPr lang="vi-VN" sz="2000" b="1" i="1">
                        <a:solidFill>
                          <a:srgbClr val="E3E3E3"/>
                        </a:solidFill>
                        <a:latin typeface="Cambria Math" panose="02040503050406030204" pitchFamily="18" charset="0"/>
                        <a:ea typeface="Cambria Math" panose="02040503050406030204" pitchFamily="18" charset="0"/>
                      </a:rPr>
                      <m:t>∆ </m:t>
                    </m:r>
                  </m:oMath>
                </a14:m>
                <a:r>
                  <a:rPr lang="vi-VN" sz="2000" b="1">
                    <a:solidFill>
                      <a:srgbClr val="E3E3E3"/>
                    </a:solidFill>
                    <a:latin typeface="Oswald" panose="00000500000000000000" pitchFamily="2" charset="0"/>
                  </a:rPr>
                  <a:t>: giá trị hiện tại của hàm mục tiêu</a:t>
                </a:r>
                <a:endParaRPr lang="en-US" sz="2000" b="1">
                  <a:solidFill>
                    <a:srgbClr val="E3E3E3"/>
                  </a:solidFill>
                  <a:latin typeface="Oswald" panose="00000500000000000000" pitchFamily="2" charset="0"/>
                </a:endParaRPr>
              </a:p>
              <a:p>
                <a:pPr>
                  <a:buClr>
                    <a:schemeClr val="accent2"/>
                  </a:buClr>
                  <a:tabLst>
                    <a:tab pos="358775" algn="l"/>
                  </a:tabLst>
                </a:pPr>
                <a14:m>
                  <m:oMath xmlns:m="http://schemas.openxmlformats.org/officeDocument/2006/math">
                    <m:r>
                      <a:rPr lang="vi-VN" sz="2000" b="1" i="1" smtClean="0">
                        <a:solidFill>
                          <a:srgbClr val="E3E3E3"/>
                        </a:solidFill>
                        <a:latin typeface="Cambria Math" panose="02040503050406030204" pitchFamily="18" charset="0"/>
                        <a:ea typeface="Cambria Math" panose="02040503050406030204" pitchFamily="18" charset="0"/>
                      </a:rPr>
                      <m:t>∆</m:t>
                    </m:r>
                  </m:oMath>
                </a14:m>
                <a:r>
                  <a:rPr lang="vi-VN" sz="2000" b="1" baseline="-25000">
                    <a:solidFill>
                      <a:srgbClr val="E3E3E3"/>
                    </a:solidFill>
                    <a:latin typeface="Oswald" panose="00000500000000000000" pitchFamily="2" charset="0"/>
                  </a:rPr>
                  <a:t>u</a:t>
                </a:r>
                <a:r>
                  <a:rPr lang="vi-VN" sz="2000" b="1">
                    <a:solidFill>
                      <a:srgbClr val="E3E3E3"/>
                    </a:solidFill>
                    <a:latin typeface="Oswald" panose="00000500000000000000" pitchFamily="2" charset="0"/>
                  </a:rPr>
                  <a:t>: giá trị tăng của hàm mục tiêu trong bước tiếp theo</a:t>
                </a:r>
              </a:p>
              <a:p>
                <a:pPr>
                  <a:buClr>
                    <a:schemeClr val="accent2"/>
                  </a:buClr>
                  <a:tabLst>
                    <a:tab pos="358775" algn="l"/>
                  </a:tabLst>
                </a:pPr>
                <a14:m>
                  <m:oMath xmlns:m="http://schemas.openxmlformats.org/officeDocument/2006/math">
                    <m:r>
                      <a:rPr lang="vi-VN" sz="2000" b="1" i="1">
                        <a:solidFill>
                          <a:srgbClr val="E3E3E3"/>
                        </a:solidFill>
                        <a:latin typeface="Cambria Math" panose="02040503050406030204" pitchFamily="18" charset="0"/>
                        <a:ea typeface="Cambria Math" panose="02040503050406030204" pitchFamily="18" charset="0"/>
                      </a:rPr>
                      <m:t>∆</m:t>
                    </m:r>
                    <m:r>
                      <a:rPr lang="en-US" sz="2000" b="1" i="1" baseline="-25000" smtClean="0">
                        <a:solidFill>
                          <a:srgbClr val="E3E3E3"/>
                        </a:solidFill>
                        <a:latin typeface="Cambria Math" panose="02040503050406030204" pitchFamily="18" charset="0"/>
                        <a:ea typeface="Cambria Math" panose="02040503050406030204" pitchFamily="18" charset="0"/>
                      </a:rPr>
                      <m:t>𝒍</m:t>
                    </m:r>
                  </m:oMath>
                </a14:m>
                <a:r>
                  <a:rPr lang="en-US" sz="2000" b="1">
                    <a:solidFill>
                      <a:srgbClr val="E3E3E3"/>
                    </a:solidFill>
                    <a:latin typeface="Oswald" panose="00000500000000000000" pitchFamily="2" charset="0"/>
                  </a:rPr>
                  <a:t>:</a:t>
                </a:r>
                <a:r>
                  <a:rPr lang="vi-VN" sz="2000" b="1">
                    <a:solidFill>
                      <a:srgbClr val="E3E3E3"/>
                    </a:solidFill>
                    <a:latin typeface="Oswald" panose="00000500000000000000" pitchFamily="2" charset="0"/>
                  </a:rPr>
                  <a:t> giá trị tăng lớn nhất của hàm mục tiêu trong bước tiếp theo</a:t>
                </a:r>
              </a:p>
              <a:p>
                <a:pPr>
                  <a:buClr>
                    <a:schemeClr val="accent2"/>
                  </a:buClr>
                  <a:tabLst>
                    <a:tab pos="358775" algn="l"/>
                  </a:tabLst>
                </a:pPr>
                <a:r>
                  <a:rPr lang="vi-VN" sz="2000" b="1">
                    <a:solidFill>
                      <a:srgbClr val="E3E3E3"/>
                    </a:solidFill>
                    <a:latin typeface="Oswald" panose="00000500000000000000" pitchFamily="2" charset="0"/>
                  </a:rPr>
                  <a:t>t</a:t>
                </a:r>
                <a:r>
                  <a:rPr lang="vi-VN" sz="2000" b="1" baseline="-25000">
                    <a:solidFill>
                      <a:srgbClr val="E3E3E3"/>
                    </a:solidFill>
                    <a:latin typeface="Oswald" panose="00000500000000000000" pitchFamily="2" charset="0"/>
                  </a:rPr>
                  <a:t>j</a:t>
                </a:r>
                <a:r>
                  <a:rPr lang="vi-VN" sz="2000" b="1">
                    <a:solidFill>
                      <a:srgbClr val="E3E3E3"/>
                    </a:solidFill>
                    <a:latin typeface="Oswald" panose="00000500000000000000" pitchFamily="2" charset="0"/>
                  </a:rPr>
                  <a:t>: số lần biến thứ j được thay đổi trong bước tiếp theo</a:t>
                </a:r>
                <a:endParaRPr lang="vi-VN" sz="2000" b="1">
                  <a:latin typeface="Oswald" panose="00000500000000000000" pitchFamily="2" charset="0"/>
                </a:endParaRPr>
              </a:p>
            </p:txBody>
          </p:sp>
        </mc:Choice>
        <mc:Fallback xmlns="">
          <p:sp>
            <p:nvSpPr>
              <p:cNvPr id="2" name="TextBox 1">
                <a:extLst>
                  <a:ext uri="{FF2B5EF4-FFF2-40B4-BE49-F238E27FC236}">
                    <a16:creationId xmlns:a16="http://schemas.microsoft.com/office/drawing/2014/main" id="{BE6481B6-1AD8-506E-5A41-29F576FF3A53}"/>
                  </a:ext>
                </a:extLst>
              </p:cNvPr>
              <p:cNvSpPr txBox="1">
                <a:spLocks noRot="1" noChangeAspect="1" noMove="1" noResize="1" noEditPoints="1" noAdjustHandles="1" noChangeArrowheads="1" noChangeShapeType="1" noTextEdit="1"/>
              </p:cNvSpPr>
              <p:nvPr/>
            </p:nvSpPr>
            <p:spPr>
              <a:xfrm>
                <a:off x="-6749754" y="5946697"/>
                <a:ext cx="7323899" cy="1631216"/>
              </a:xfrm>
              <a:prstGeom prst="rect">
                <a:avLst/>
              </a:prstGeom>
              <a:blipFill>
                <a:blip r:embed="rId5"/>
                <a:stretch>
                  <a:fillRect l="-916" t="-2247" b="-5993"/>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EE858F10-8F80-37C1-D8A5-21604E28F4BE}"/>
                  </a:ext>
                </a:extLst>
              </p:cNvPr>
              <p:cNvSpPr txBox="1"/>
              <p:nvPr/>
            </p:nvSpPr>
            <p:spPr>
              <a:xfrm>
                <a:off x="2442235" y="6725275"/>
                <a:ext cx="7323899" cy="1705275"/>
              </a:xfrm>
              <a:prstGeom prst="rect">
                <a:avLst/>
              </a:prstGeom>
              <a:noFill/>
            </p:spPr>
            <p:txBody>
              <a:bodyPr wrap="square">
                <a:spAutoFit/>
              </a:bodyPr>
              <a:lstStyle/>
              <a:p>
                <a:pPr indent="358775">
                  <a:buClr>
                    <a:schemeClr val="accent2"/>
                  </a:buClr>
                  <a:buFont typeface="Wingdings" panose="05000000000000000000" pitchFamily="2" charset="2"/>
                  <a:buChar char="v"/>
                  <a:tabLst>
                    <a:tab pos="358775" algn="l"/>
                  </a:tabLst>
                </a:pPr>
                <a:r>
                  <a:rPr lang="en-US" sz="2000" b="1">
                    <a:solidFill>
                      <a:schemeClr val="bg1"/>
                    </a:solidFill>
                    <a:latin typeface="Oswald" panose="00000500000000000000" pitchFamily="2" charset="0"/>
                  </a:rPr>
                  <a:t>Bước 2: </a:t>
                </a:r>
                <a:r>
                  <a:rPr lang="vi-VN" sz="2000" b="1">
                    <a:solidFill>
                      <a:schemeClr val="bg1"/>
                    </a:solidFill>
                    <a:latin typeface="Oswald" panose="00000500000000000000" pitchFamily="2" charset="0"/>
                  </a:rPr>
                  <a:t>Lặp qua các biến trong tập hợp V:</a:t>
                </a: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oMath>
                </a14:m>
                <a:r>
                  <a:rPr lang="vi-VN" sz="2000" b="1">
                    <a:solidFill>
                      <a:schemeClr val="bg1"/>
                    </a:solidFill>
                    <a:latin typeface="Oswald" panose="00000500000000000000" pitchFamily="2" charset="0"/>
                  </a:rPr>
                  <a:t> = max(</a:t>
                </a:r>
                <a14:m>
                  <m:oMath xmlns:m="http://schemas.openxmlformats.org/officeDocument/2006/math">
                    <m:r>
                      <a:rPr lang="vi-VN" sz="2000" b="1" i="1">
                        <a:solidFill>
                          <a:schemeClr val="bg1"/>
                        </a:solidFill>
                        <a:latin typeface="Cambria Math" panose="02040503050406030204" pitchFamily="18" charset="0"/>
                      </a:rPr>
                      <m:t>∆</m:t>
                    </m:r>
                  </m:oMath>
                </a14:m>
                <a:r>
                  <a:rPr lang="vi-VN" sz="2000" b="1">
                    <a:solidFill>
                      <a:schemeClr val="bg1"/>
                    </a:solidFill>
                    <a:latin typeface="Oswald" panose="00000500000000000000" pitchFamily="2" charset="0"/>
                  </a:rPr>
                  <a:t>, max</a:t>
                </a:r>
                <a:r>
                  <a:rPr lang="vi-VN" sz="2000" b="1" baseline="-25000">
                    <a:solidFill>
                      <a:schemeClr val="bg1"/>
                    </a:solidFill>
                    <a:latin typeface="Oswald" panose="00000500000000000000" pitchFamily="2" charset="0"/>
                  </a:rPr>
                  <a:t>j</a:t>
                </a:r>
                <a14:m>
                  <m:oMath xmlns:m="http://schemas.openxmlformats.org/officeDocument/2006/math">
                    <m:r>
                      <a:rPr lang="en-US" sz="2000" b="1" i="0" baseline="-25000" smtClean="0">
                        <a:solidFill>
                          <a:schemeClr val="bg1"/>
                        </a:solidFill>
                        <a:latin typeface="Cambria Math" panose="02040503050406030204" pitchFamily="18" charset="0"/>
                        <a:ea typeface="Cambria Math" panose="02040503050406030204" pitchFamily="18" charset="0"/>
                      </a:rPr>
                      <m:t> </m:t>
                    </m:r>
                    <m:r>
                      <a:rPr lang="vi-VN" sz="2000" b="1" i="1" baseline="-25000" smtClean="0">
                        <a:solidFill>
                          <a:schemeClr val="bg1"/>
                        </a:solidFill>
                        <a:latin typeface="Cambria Math" panose="02040503050406030204" pitchFamily="18" charset="0"/>
                        <a:ea typeface="Cambria Math" panose="02040503050406030204" pitchFamily="18" charset="0"/>
                      </a:rPr>
                      <m:t>∈</m:t>
                    </m:r>
                    <m:r>
                      <a:rPr lang="en-US" sz="2000" b="1" i="1" baseline="-25000" smtClean="0">
                        <a:solidFill>
                          <a:schemeClr val="bg1"/>
                        </a:solidFill>
                        <a:latin typeface="Cambria Math" panose="02040503050406030204" pitchFamily="18" charset="0"/>
                        <a:ea typeface="Cambria Math" panose="02040503050406030204" pitchFamily="18" charset="0"/>
                      </a:rPr>
                      <m:t>𝑲</m:t>
                    </m:r>
                  </m:oMath>
                </a14:m>
                <a:r>
                  <a:rPr lang="vi-VN" sz="2000" b="1">
                    <a:solidFill>
                      <a:schemeClr val="bg1"/>
                    </a:solidFill>
                    <a:latin typeface="Oswald" panose="00000500000000000000" pitchFamily="2" charset="0"/>
                  </a:rPr>
                  <a:t> F({e, j}))</a:t>
                </a: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oMath>
                </a14:m>
                <a:r>
                  <a:rPr lang="vi-VN" sz="2000" b="1" baseline="-25000">
                    <a:solidFill>
                      <a:schemeClr val="bg1"/>
                    </a:solidFill>
                    <a:latin typeface="Oswald" panose="00000500000000000000" pitchFamily="2" charset="0"/>
                  </a:rPr>
                  <a:t>u</a:t>
                </a:r>
                <a:r>
                  <a:rPr lang="vi-VN" sz="2000" b="1">
                    <a:solidFill>
                      <a:schemeClr val="bg1"/>
                    </a:solidFill>
                    <a:latin typeface="Oswald" panose="00000500000000000000" pitchFamily="2" charset="0"/>
                  </a:rPr>
                  <a:t> = </a:t>
                </a:r>
                <a14:m>
                  <m:oMath xmlns:m="http://schemas.openxmlformats.org/officeDocument/2006/math">
                    <m:f>
                      <m:fPr>
                        <m:ctrlPr>
                          <a:rPr lang="el-GR" sz="2000" b="1" i="1" smtClean="0">
                            <a:solidFill>
                              <a:schemeClr val="bg1"/>
                            </a:solidFill>
                            <a:latin typeface="Cambria Math" panose="02040503050406030204" pitchFamily="18" charset="0"/>
                          </a:rPr>
                        </m:ctrlPr>
                      </m:fPr>
                      <m:num>
                        <m:r>
                          <a:rPr lang="vi-VN" sz="2000" b="1" i="1">
                            <a:solidFill>
                              <a:schemeClr val="bg1"/>
                            </a:solidFill>
                            <a:latin typeface="Cambria Math" panose="02040503050406030204" pitchFamily="18" charset="0"/>
                          </a:rPr>
                          <m:t>∆</m:t>
                        </m:r>
                      </m:num>
                      <m:den>
                        <m:r>
                          <m:rPr>
                            <m:nor/>
                          </m:rPr>
                          <a:rPr lang="vi-VN" sz="2000" b="1">
                            <a:solidFill>
                              <a:schemeClr val="bg1"/>
                            </a:solidFill>
                            <a:latin typeface="Oswald" panose="00000500000000000000" pitchFamily="2" charset="0"/>
                          </a:rPr>
                          <m:t>1 − </m:t>
                        </m:r>
                        <m:r>
                          <m:rPr>
                            <m:nor/>
                          </m:rPr>
                          <a:rPr lang="el-GR" sz="2000" b="1">
                            <a:solidFill>
                              <a:schemeClr val="bg1"/>
                            </a:solidFill>
                            <a:latin typeface="Oswald" panose="00000500000000000000" pitchFamily="2" charset="0"/>
                          </a:rPr>
                          <m:t>ε</m:t>
                        </m:r>
                      </m:den>
                    </m:f>
                  </m:oMath>
                </a14:m>
                <a:endParaRPr lang="el-GR" sz="2000" b="1">
                  <a:solidFill>
                    <a:schemeClr val="bg1"/>
                  </a:solidFill>
                  <a:latin typeface="Oswald" panose="00000500000000000000" pitchFamily="2" charset="0"/>
                </a:endParaRPr>
              </a:p>
              <a:p>
                <a:pPr>
                  <a:buClr>
                    <a:schemeClr val="accent2"/>
                  </a:buClr>
                  <a:tabLst>
                    <a:tab pos="358775" algn="l"/>
                  </a:tabLst>
                </a:pPr>
                <a:r>
                  <a:rPr lang="vi-VN" sz="2000" b="1">
                    <a:solidFill>
                      <a:schemeClr val="bg1"/>
                    </a:solidFill>
                    <a:latin typeface="Oswald" panose="00000500000000000000" pitchFamily="2" charset="0"/>
                  </a:rPr>
                  <a:t>Tính </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m:t>
                    </m:r>
                    <m:r>
                      <a:rPr lang="en-US" sz="2000" b="1" i="1" baseline="-25000" smtClean="0">
                        <a:solidFill>
                          <a:schemeClr val="bg1"/>
                        </a:solidFill>
                        <a:effectLst/>
                        <a:latin typeface="Cambria Math" panose="02040503050406030204" pitchFamily="18" charset="0"/>
                        <a:ea typeface="Cambria Math" panose="02040503050406030204" pitchFamily="18" charset="0"/>
                        <a:cs typeface="Arial" panose="020B0604020202020204" pitchFamily="34" charset="0"/>
                      </a:rPr>
                      <m:t>𝒍</m:t>
                    </m:r>
                  </m:oMath>
                </a14:m>
                <a:r>
                  <a:rPr lang="vi-VN" sz="2000" b="1">
                    <a:solidFill>
                      <a:schemeClr val="bg1"/>
                    </a:solidFill>
                    <a:latin typeface="Oswald" panose="00000500000000000000" pitchFamily="2" charset="0"/>
                  </a:rPr>
                  <a:t> = </a:t>
                </a:r>
                <a14:m>
                  <m:oMath xmlns:m="http://schemas.openxmlformats.org/officeDocument/2006/math">
                    <m:f>
                      <m:fPr>
                        <m:ctrlPr>
                          <a:rPr lang="vi-VN" sz="2000" b="1" i="1" smtClean="0">
                            <a:solidFill>
                              <a:schemeClr val="bg1"/>
                            </a:solidFill>
                            <a:latin typeface="Cambria Math" panose="02040503050406030204" pitchFamily="18" charset="0"/>
                          </a:rPr>
                        </m:ctrlPr>
                      </m:fPr>
                      <m:num>
                        <m:r>
                          <a:rPr lang="vi-VN" sz="2000" b="1" i="1">
                            <a:solidFill>
                              <a:schemeClr val="bg1"/>
                            </a:solidFill>
                            <a:latin typeface="Cambria Math" panose="02040503050406030204" pitchFamily="18" charset="0"/>
                          </a:rPr>
                          <m:t>∆</m:t>
                        </m:r>
                      </m:num>
                      <m:den>
                        <m:r>
                          <m:rPr>
                            <m:nor/>
                          </m:rPr>
                          <a:rPr lang="vi-VN" sz="2000" b="1">
                            <a:solidFill>
                              <a:schemeClr val="bg1"/>
                            </a:solidFill>
                            <a:latin typeface="Oswald" panose="00000500000000000000" pitchFamily="2" charset="0"/>
                          </a:rPr>
                          <m:t>(1 + </m:t>
                        </m:r>
                        <m:r>
                          <m:rPr>
                            <m:nor/>
                          </m:rPr>
                          <a:rPr lang="el-GR" sz="2000" b="1">
                            <a:solidFill>
                              <a:schemeClr val="bg1"/>
                            </a:solidFill>
                            <a:latin typeface="Oswald" panose="00000500000000000000" pitchFamily="2" charset="0"/>
                          </a:rPr>
                          <m:t>ε</m:t>
                        </m:r>
                        <m:r>
                          <m:rPr>
                            <m:nor/>
                          </m:rPr>
                          <a:rPr lang="el-GR" sz="2000" b="1">
                            <a:solidFill>
                              <a:schemeClr val="bg1"/>
                            </a:solidFill>
                            <a:latin typeface="Oswald" panose="00000500000000000000" pitchFamily="2" charset="0"/>
                          </a:rPr>
                          <m:t>)(1 + </m:t>
                        </m:r>
                        <m:r>
                          <m:rPr>
                            <m:nor/>
                          </m:rPr>
                          <a:rPr lang="vi-VN" sz="2000" b="1">
                            <a:solidFill>
                              <a:schemeClr val="bg1"/>
                            </a:solidFill>
                            <a:latin typeface="Oswald" panose="00000500000000000000" pitchFamily="2" charset="0"/>
                          </a:rPr>
                          <m:t>y</m:t>
                        </m:r>
                        <m:r>
                          <m:rPr>
                            <m:nor/>
                          </m:rPr>
                          <a:rPr lang="vi-VN" sz="2000" b="1">
                            <a:solidFill>
                              <a:schemeClr val="bg1"/>
                            </a:solidFill>
                            <a:latin typeface="Oswald" panose="00000500000000000000" pitchFamily="2" charset="0"/>
                          </a:rPr>
                          <m:t>)</m:t>
                        </m:r>
                      </m:den>
                    </m:f>
                  </m:oMath>
                </a14:m>
                <a:endParaRPr lang="vi-VN" sz="2000" b="1">
                  <a:solidFill>
                    <a:schemeClr val="bg1"/>
                  </a:solidFill>
                  <a:latin typeface="Oswald" panose="00000500000000000000" pitchFamily="2" charset="0"/>
                </a:endParaRPr>
              </a:p>
            </p:txBody>
          </p:sp>
        </mc:Choice>
        <mc:Fallback xmlns="">
          <p:sp>
            <p:nvSpPr>
              <p:cNvPr id="6" name="TextBox 5">
                <a:extLst>
                  <a:ext uri="{FF2B5EF4-FFF2-40B4-BE49-F238E27FC236}">
                    <a16:creationId xmlns:a16="http://schemas.microsoft.com/office/drawing/2014/main" id="{EE858F10-8F80-37C1-D8A5-21604E28F4BE}"/>
                  </a:ext>
                </a:extLst>
              </p:cNvPr>
              <p:cNvSpPr txBox="1">
                <a:spLocks noRot="1" noChangeAspect="1" noMove="1" noResize="1" noEditPoints="1" noAdjustHandles="1" noChangeArrowheads="1" noChangeShapeType="1" noTextEdit="1"/>
              </p:cNvSpPr>
              <p:nvPr/>
            </p:nvSpPr>
            <p:spPr>
              <a:xfrm>
                <a:off x="2442235" y="6725275"/>
                <a:ext cx="7323899" cy="1705275"/>
              </a:xfrm>
              <a:prstGeom prst="rect">
                <a:avLst/>
              </a:prstGeom>
              <a:blipFill>
                <a:blip r:embed="rId6"/>
                <a:stretch>
                  <a:fillRect l="-916" t="-1786"/>
                </a:stretch>
              </a:blipFill>
            </p:spPr>
            <p:txBody>
              <a:bodyPr/>
              <a:lstStyle/>
              <a:p>
                <a:r>
                  <a:rPr lang="vi-VN">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CD703FCF-BED0-3C39-CE32-25FD4B5891AE}"/>
                  </a:ext>
                </a:extLst>
              </p:cNvPr>
              <p:cNvSpPr txBox="1"/>
              <p:nvPr/>
            </p:nvSpPr>
            <p:spPr>
              <a:xfrm>
                <a:off x="971160" y="1763440"/>
                <a:ext cx="7538100" cy="2904257"/>
              </a:xfrm>
              <a:prstGeom prst="rect">
                <a:avLst/>
              </a:prstGeom>
              <a:noFill/>
            </p:spPr>
            <p:txBody>
              <a:bodyPr wrap="square">
                <a:spAutoFit/>
              </a:bodyPr>
              <a:lstStyle/>
              <a:p>
                <a:pPr algn="l"/>
                <a:r>
                  <a:rPr lang="en-US" sz="2000" b="1">
                    <a:solidFill>
                      <a:schemeClr val="bg1"/>
                    </a:solidFill>
                    <a:latin typeface="Oswald" panose="00000500000000000000" pitchFamily="2" charset="0"/>
                  </a:rPr>
                  <a:t>Bước 4: </a:t>
                </a:r>
                <a:r>
                  <a:rPr lang="vi-VN" sz="2000" b="1" i="0">
                    <a:solidFill>
                      <a:srgbClr val="E3E3E3"/>
                    </a:solidFill>
                    <a:effectLst/>
                    <a:latin typeface="Oswald" panose="00000500000000000000" pitchFamily="2" charset="0"/>
                  </a:rPr>
                  <a:t>Nếu số lần thay đổi các biến chưa đạt đến giới hạn B thì thực hiện bước tiếp theo:</a:t>
                </a:r>
              </a:p>
              <a:p>
                <a:pPr marL="800100" lvl="1" indent="-342900" algn="l">
                  <a:buClr>
                    <a:schemeClr val="accent2"/>
                  </a:buClr>
                  <a:buFont typeface="Wingdings" panose="05000000000000000000" pitchFamily="2" charset="2"/>
                  <a:buChar char="v"/>
                </a:pPr>
                <a:r>
                  <a:rPr lang="vi-VN" sz="2000" b="1" i="0">
                    <a:solidFill>
                      <a:srgbClr val="E3E3E3"/>
                    </a:solidFill>
                    <a:effectLst/>
                    <a:latin typeface="Oswald" panose="00000500000000000000" pitchFamily="2" charset="0"/>
                  </a:rPr>
                  <a:t>Chọn biến j sao cho (1 + </a:t>
                </a:r>
                <a14:m>
                  <m:oMath xmlns:m="http://schemas.openxmlformats.org/officeDocument/2006/math">
                    <m:r>
                      <a:rPr lang="vi-VN" sz="2000" b="1" i="1" smtClean="0">
                        <a:solidFill>
                          <a:srgbClr val="E3E3E3"/>
                        </a:solidFill>
                        <a:effectLst/>
                        <a:latin typeface="Cambria Math" panose="02040503050406030204" pitchFamily="18" charset="0"/>
                        <a:ea typeface="Cambria Math" panose="02040503050406030204" pitchFamily="18" charset="0"/>
                        <a:cs typeface="Arial" panose="020B0604020202020204" pitchFamily="34" charset="0"/>
                      </a:rPr>
                      <m:t>𝜸</m:t>
                    </m:r>
                  </m:oMath>
                </a14:m>
                <a:r>
                  <a:rPr lang="vi-VN" sz="2000" b="1" i="0">
                    <a:solidFill>
                      <a:srgbClr val="E3E3E3"/>
                    </a:solidFill>
                    <a:effectLst/>
                    <a:latin typeface="Oswald" panose="00000500000000000000" pitchFamily="2" charset="0"/>
                  </a:rPr>
                  <a:t>)</a:t>
                </a:r>
                <a:r>
                  <a:rPr lang="en-US" sz="2000" b="1" i="0" baseline="30000">
                    <a:solidFill>
                      <a:srgbClr val="E3E3E3"/>
                    </a:solidFill>
                    <a:effectLst/>
                    <a:latin typeface="Oswald" panose="00000500000000000000" pitchFamily="2" charset="0"/>
                  </a:rPr>
                  <a:t>j</a:t>
                </a:r>
                <a:r>
                  <a:rPr lang="vi-VN" sz="2000" b="1" i="0">
                    <a:solidFill>
                      <a:srgbClr val="E3E3E3"/>
                    </a:solidFill>
                    <a:effectLst/>
                    <a:latin typeface="Oswald" panose="00000500000000000000" pitchFamily="2" charset="0"/>
                  </a:rPr>
                  <a:t> thuộc tập hợp O</a:t>
                </a:r>
              </a:p>
              <a:p>
                <a:pPr marL="800100" lvl="1" indent="-342900">
                  <a:buClr>
                    <a:schemeClr val="accent2"/>
                  </a:buClr>
                  <a:buFont typeface="Wingdings" panose="05000000000000000000" pitchFamily="2" charset="2"/>
                  <a:buChar char="v"/>
                </a:pPr>
                <a:r>
                  <a:rPr lang="vi-VN" sz="2000" b="1" i="0">
                    <a:solidFill>
                      <a:srgbClr val="E3E3E3"/>
                    </a:solidFill>
                    <a:effectLst/>
                    <a:latin typeface="Oswald" panose="00000500000000000000" pitchFamily="2" charset="0"/>
                  </a:rPr>
                  <a:t>Tính i = argmax</a:t>
                </a:r>
                <a:r>
                  <a:rPr lang="vi-VN" sz="2000" b="1" i="0" baseline="-25000">
                    <a:solidFill>
                      <a:srgbClr val="E3E3E3"/>
                    </a:solidFill>
                    <a:effectLst/>
                    <a:latin typeface="Oswald" panose="00000500000000000000" pitchFamily="2" charset="0"/>
                  </a:rPr>
                  <a:t>j’</a:t>
                </a:r>
                <a:r>
                  <a:rPr lang="vi-VN" sz="2000" b="1" i="0" baseline="-25000">
                    <a:solidFill>
                      <a:schemeClr val="bg1"/>
                    </a:solidFill>
                    <a:effectLst/>
                    <a:latin typeface="Oswald" panose="00000500000000000000" pitchFamily="2" charset="0"/>
                  </a:rPr>
                  <a:t>∈</a:t>
                </a:r>
                <a:r>
                  <a:rPr lang="en-US" sz="2000" b="1" i="0" baseline="-25000">
                    <a:solidFill>
                      <a:schemeClr val="bg1"/>
                    </a:solidFill>
                    <a:effectLst/>
                    <a:latin typeface="Oswald" panose="00000500000000000000" pitchFamily="2" charset="0"/>
                  </a:rPr>
                  <a:t> [k]</a:t>
                </a:r>
                <a:r>
                  <a:rPr lang="vi-VN" sz="2000" b="1" i="0" baseline="-25000">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F(</a:t>
                </a:r>
                <a14:m>
                  <m:oMath xmlns:m="http://schemas.openxmlformats.org/officeDocument/2006/math">
                    <m:sSubSup>
                      <m:sSubSupPr>
                        <m:ctrlPr>
                          <a:rPr lang="vi-VN" sz="2000" b="1" i="1" smtClean="0">
                            <a:solidFill>
                              <a:srgbClr val="E3E3E3"/>
                            </a:solidFill>
                            <a:effectLst/>
                            <a:latin typeface="Cambria Math" panose="02040503050406030204" pitchFamily="18" charset="0"/>
                          </a:rPr>
                        </m:ctrlPr>
                      </m:sSubSupPr>
                      <m:e>
                        <m:r>
                          <a:rPr lang="en-US" sz="2000" b="1" i="1" smtClean="0">
                            <a:solidFill>
                              <a:srgbClr val="E3E3E3"/>
                            </a:solidFill>
                            <a:effectLst/>
                            <a:latin typeface="Cambria Math" panose="02040503050406030204" pitchFamily="18" charset="0"/>
                          </a:rPr>
                          <m:t>𝒔</m:t>
                        </m:r>
                      </m:e>
                      <m:sub>
                        <m:r>
                          <a:rPr lang="en-US" sz="2000" b="1" i="1" smtClean="0">
                            <a:solidFill>
                              <a:srgbClr val="E3E3E3"/>
                            </a:solidFill>
                            <a:effectLst/>
                            <a:latin typeface="Cambria Math" panose="02040503050406030204" pitchFamily="18" charset="0"/>
                          </a:rPr>
                          <m:t>𝒋</m:t>
                        </m:r>
                      </m:sub>
                      <m:sup>
                        <m:r>
                          <a:rPr lang="en-US" sz="2000" b="1" i="1" smtClean="0">
                            <a:solidFill>
                              <a:srgbClr val="E3E3E3"/>
                            </a:solidFill>
                            <a:effectLst/>
                            <a:latin typeface="Cambria Math" panose="02040503050406030204" pitchFamily="18" charset="0"/>
                          </a:rPr>
                          <m:t>𝒕𝒋</m:t>
                        </m:r>
                      </m:sup>
                    </m:sSubSup>
                  </m:oMath>
                </a14:m>
                <a:r>
                  <a:rPr lang="en-US" sz="2000" b="1" i="0">
                    <a:solidFill>
                      <a:srgbClr val="E3E3E3"/>
                    </a:solidFill>
                    <a:effectLst/>
                    <a:latin typeface="Oswald" panose="00000500000000000000" pitchFamily="2" charset="0"/>
                  </a:rPr>
                  <a:t> </a:t>
                </a:r>
                <a:r>
                  <a:rPr lang="vi-VN" sz="2000" b="1">
                    <a:solidFill>
                      <a:schemeClr val="bg1"/>
                    </a:solidFill>
                    <a:latin typeface="Oswald" panose="00000500000000000000" pitchFamily="2" charset="0"/>
                  </a:rPr>
                  <a:t>⊔</a:t>
                </a:r>
                <a:r>
                  <a:rPr lang="en-US" sz="2000" b="1" i="0">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(e, j'))</a:t>
                </a:r>
              </a:p>
              <a:p>
                <a:pPr marL="800100" lvl="1" indent="-342900">
                  <a:buClr>
                    <a:schemeClr val="accent2"/>
                  </a:buClr>
                  <a:buFont typeface="Wingdings" panose="05000000000000000000" pitchFamily="2" charset="2"/>
                  <a:buChar char="v"/>
                </a:pPr>
                <a:r>
                  <a:rPr lang="vi-VN" sz="2000" b="1" i="0">
                    <a:solidFill>
                      <a:srgbClr val="E3E3E3"/>
                    </a:solidFill>
                    <a:effectLst/>
                    <a:latin typeface="Oswald" panose="00000500000000000000" pitchFamily="2" charset="0"/>
                  </a:rPr>
                  <a:t>Nếu F(</a:t>
                </a:r>
                <a14:m>
                  <m:oMath xmlns:m="http://schemas.openxmlformats.org/officeDocument/2006/math">
                    <m:sSubSup>
                      <m:sSubSupPr>
                        <m:ctrlPr>
                          <a:rPr lang="vi-VN" sz="2000" b="1" i="1" smtClean="0">
                            <a:solidFill>
                              <a:srgbClr val="E3E3E3"/>
                            </a:solidFill>
                            <a:effectLst/>
                            <a:latin typeface="Cambria Math" panose="02040503050406030204" pitchFamily="18" charset="0"/>
                          </a:rPr>
                        </m:ctrlPr>
                      </m:sSubSupPr>
                      <m:e>
                        <m:r>
                          <a:rPr lang="en-US" sz="2000" b="1" i="1" smtClean="0">
                            <a:solidFill>
                              <a:srgbClr val="E3E3E3"/>
                            </a:solidFill>
                            <a:effectLst/>
                            <a:latin typeface="Cambria Math" panose="02040503050406030204" pitchFamily="18" charset="0"/>
                          </a:rPr>
                          <m:t>𝒔</m:t>
                        </m:r>
                      </m:e>
                      <m:sub>
                        <m:r>
                          <a:rPr lang="en-US" sz="2000" b="1" i="1" smtClean="0">
                            <a:solidFill>
                              <a:srgbClr val="E3E3E3"/>
                            </a:solidFill>
                            <a:effectLst/>
                            <a:latin typeface="Cambria Math" panose="02040503050406030204" pitchFamily="18" charset="0"/>
                          </a:rPr>
                          <m:t>𝒋</m:t>
                        </m:r>
                      </m:sub>
                      <m:sup>
                        <m:r>
                          <a:rPr lang="en-US" sz="2000" b="1" i="1" smtClean="0">
                            <a:solidFill>
                              <a:srgbClr val="E3E3E3"/>
                            </a:solidFill>
                            <a:effectLst/>
                            <a:latin typeface="Cambria Math" panose="02040503050406030204" pitchFamily="18" charset="0"/>
                          </a:rPr>
                          <m:t>𝒕𝒋</m:t>
                        </m:r>
                      </m:sup>
                    </m:sSubSup>
                  </m:oMath>
                </a14:m>
                <a:r>
                  <a:rPr lang="en-US" sz="2000" b="1" i="0">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(e, j'))</a:t>
                </a:r>
                <a:r>
                  <a:rPr lang="en-US" sz="2000" b="1" i="0">
                    <a:solidFill>
                      <a:srgbClr val="E3E3E3"/>
                    </a:solidFill>
                    <a:effectLst/>
                    <a:latin typeface="Oswald" panose="00000500000000000000" pitchFamily="2" charset="0"/>
                  </a:rPr>
                  <a:t>/</a:t>
                </a:r>
                <a:r>
                  <a:rPr lang="vi-VN" sz="2000" b="1" i="0">
                    <a:solidFill>
                      <a:srgbClr val="E3E3E3"/>
                    </a:solidFill>
                    <a:effectLst/>
                    <a:latin typeface="Oswald" panose="00000500000000000000" pitchFamily="2" charset="0"/>
                  </a:rPr>
                  <a:t>(1 - </a:t>
                </a:r>
                <a:r>
                  <a:rPr lang="el-GR" sz="2000" b="1" i="0">
                    <a:solidFill>
                      <a:srgbClr val="E3E3E3"/>
                    </a:solidFill>
                    <a:effectLst/>
                    <a:latin typeface="Google Sans"/>
                  </a:rPr>
                  <a:t>ε) &gt;= (</a:t>
                </a:r>
                <a:r>
                  <a:rPr lang="vi-VN" sz="2000" b="1" i="0">
                    <a:solidFill>
                      <a:srgbClr val="E3E3E3"/>
                    </a:solidFill>
                    <a:effectLst/>
                    <a:latin typeface="Oswald" panose="00000500000000000000" pitchFamily="2" charset="0"/>
                  </a:rPr>
                  <a:t>t</a:t>
                </a:r>
                <a:r>
                  <a:rPr lang="vi-VN" sz="2000" b="1" i="0" baseline="-25000">
                    <a:solidFill>
                      <a:srgbClr val="E3E3E3"/>
                    </a:solidFill>
                    <a:effectLst/>
                    <a:latin typeface="Oswald" panose="00000500000000000000" pitchFamily="2" charset="0"/>
                  </a:rPr>
                  <a:t>j</a:t>
                </a:r>
                <a:r>
                  <a:rPr lang="vi-VN" sz="2000" b="1" i="0">
                    <a:solidFill>
                      <a:srgbClr val="E3E3E3"/>
                    </a:solidFill>
                    <a:effectLst/>
                    <a:latin typeface="Oswald" panose="00000500000000000000" pitchFamily="2" charset="0"/>
                  </a:rPr>
                  <a:t> + 1)</a:t>
                </a:r>
                <a14:m>
                  <m:oMath xmlns:m="http://schemas.openxmlformats.org/officeDocument/2006/math">
                    <m:f>
                      <m:fPr>
                        <m:ctrlPr>
                          <a:rPr lang="vi-VN" sz="2000" b="1" i="1" smtClean="0">
                            <a:solidFill>
                              <a:srgbClr val="E3E3E3"/>
                            </a:solidFill>
                            <a:effectLst/>
                            <a:latin typeface="Cambria Math" panose="02040503050406030204" pitchFamily="18" charset="0"/>
                          </a:rPr>
                        </m:ctrlPr>
                      </m:fPr>
                      <m:num>
                        <m:r>
                          <a:rPr lang="en-US" sz="2000" b="1" i="1" smtClean="0">
                            <a:solidFill>
                              <a:srgbClr val="E3E3E3"/>
                            </a:solidFill>
                            <a:effectLst/>
                            <a:latin typeface="Cambria Math" panose="02040503050406030204" pitchFamily="18" charset="0"/>
                          </a:rPr>
                          <m:t>𝒐</m:t>
                        </m:r>
                      </m:num>
                      <m:den>
                        <m:r>
                          <a:rPr lang="en-US" sz="2000" b="1" i="1" smtClean="0">
                            <a:solidFill>
                              <a:srgbClr val="E3E3E3"/>
                            </a:solidFill>
                            <a:effectLst/>
                            <a:latin typeface="Cambria Math" panose="02040503050406030204" pitchFamily="18" charset="0"/>
                          </a:rPr>
                          <m:t>𝑴</m:t>
                        </m:r>
                      </m:den>
                    </m:f>
                  </m:oMath>
                </a14:m>
                <a:r>
                  <a:rPr lang="vi-VN" sz="2000" b="1" i="0">
                    <a:solidFill>
                      <a:srgbClr val="E3E3E3"/>
                    </a:solidFill>
                    <a:effectLst/>
                    <a:latin typeface="Oswald" panose="00000500000000000000" pitchFamily="2" charset="0"/>
                  </a:rPr>
                  <a:t> thì thực hiện bước tiếp theo:</a:t>
                </a:r>
                <a:endParaRPr lang="en-US" sz="2000" b="1" i="0">
                  <a:solidFill>
                    <a:srgbClr val="E3E3E3"/>
                  </a:solidFill>
                  <a:effectLst/>
                  <a:latin typeface="Oswald" panose="00000500000000000000" pitchFamily="2" charset="0"/>
                </a:endParaRPr>
              </a:p>
              <a:p>
                <a:pPr marL="800100" lvl="1" indent="-342900" algn="l">
                  <a:buClr>
                    <a:schemeClr val="accent2"/>
                  </a:buClr>
                  <a:buFont typeface="Wingdings" panose="05000000000000000000" pitchFamily="2" charset="2"/>
                  <a:buChar char="v"/>
                </a:pPr>
                <a:r>
                  <a:rPr lang="vi-VN" sz="2000" b="1" i="0">
                    <a:solidFill>
                      <a:srgbClr val="E3E3E3"/>
                    </a:solidFill>
                    <a:effectLst/>
                    <a:latin typeface="Oswald" panose="00000500000000000000" pitchFamily="2" charset="0"/>
                  </a:rPr>
                  <a:t>Cập nhật t</a:t>
                </a:r>
                <a:r>
                  <a:rPr lang="vi-VN" sz="2000" b="1" i="0" baseline="-25000">
                    <a:solidFill>
                      <a:srgbClr val="E3E3E3"/>
                    </a:solidFill>
                    <a:effectLst/>
                    <a:latin typeface="Oswald" panose="00000500000000000000" pitchFamily="2" charset="0"/>
                  </a:rPr>
                  <a:t>j </a:t>
                </a:r>
                <a:r>
                  <a:rPr lang="vi-VN" sz="2000" b="1" i="0">
                    <a:solidFill>
                      <a:srgbClr val="E3E3E3"/>
                    </a:solidFill>
                    <a:effectLst/>
                    <a:latin typeface="Oswald" panose="00000500000000000000" pitchFamily="2" charset="0"/>
                  </a:rPr>
                  <a:t>= t</a:t>
                </a:r>
                <a:r>
                  <a:rPr lang="vi-VN" sz="2000" b="1" i="0" baseline="-25000">
                    <a:solidFill>
                      <a:srgbClr val="E3E3E3"/>
                    </a:solidFill>
                    <a:effectLst/>
                    <a:latin typeface="Oswald" panose="00000500000000000000" pitchFamily="2" charset="0"/>
                  </a:rPr>
                  <a:t>j </a:t>
                </a:r>
                <a:r>
                  <a:rPr lang="vi-VN" sz="2000" b="1" i="0">
                    <a:solidFill>
                      <a:srgbClr val="E3E3E3"/>
                    </a:solidFill>
                    <a:effectLst/>
                    <a:latin typeface="Oswald" panose="00000500000000000000" pitchFamily="2" charset="0"/>
                  </a:rPr>
                  <a:t>+ 1</a:t>
                </a:r>
                <a:endParaRPr lang="en-US" sz="2000" b="1" i="0">
                  <a:solidFill>
                    <a:srgbClr val="E3E3E3"/>
                  </a:solidFill>
                  <a:effectLst/>
                  <a:latin typeface="Oswald" panose="00000500000000000000" pitchFamily="2" charset="0"/>
                </a:endParaRPr>
              </a:p>
              <a:p>
                <a:pPr marL="800100" lvl="1" indent="-342900">
                  <a:buClr>
                    <a:schemeClr val="accent2"/>
                  </a:buClr>
                  <a:buFont typeface="Wingdings" panose="05000000000000000000" pitchFamily="2" charset="2"/>
                  <a:buChar char="v"/>
                </a:pPr>
                <a:r>
                  <a:rPr lang="vi-VN" sz="2000" b="1" i="0">
                    <a:solidFill>
                      <a:srgbClr val="E3E3E3"/>
                    </a:solidFill>
                    <a:effectLst/>
                    <a:latin typeface="Oswald" panose="00000500000000000000" pitchFamily="2" charset="0"/>
                  </a:rPr>
                  <a:t>Cập nhật </a:t>
                </a:r>
                <a14:m>
                  <m:oMath xmlns:m="http://schemas.openxmlformats.org/officeDocument/2006/math">
                    <m:sSubSup>
                      <m:sSubSupPr>
                        <m:ctrlPr>
                          <a:rPr lang="vi-VN" sz="2000" b="1" i="1" smtClean="0">
                            <a:solidFill>
                              <a:srgbClr val="E3E3E3"/>
                            </a:solidFill>
                            <a:effectLst/>
                            <a:latin typeface="Cambria Math" panose="02040503050406030204" pitchFamily="18" charset="0"/>
                          </a:rPr>
                        </m:ctrlPr>
                      </m:sSubSupPr>
                      <m:e>
                        <m:r>
                          <a:rPr lang="en-US" sz="2000" b="1" i="1" smtClean="0">
                            <a:solidFill>
                              <a:srgbClr val="E3E3E3"/>
                            </a:solidFill>
                            <a:effectLst/>
                            <a:latin typeface="Cambria Math" panose="02040503050406030204" pitchFamily="18" charset="0"/>
                          </a:rPr>
                          <m:t>𝒔</m:t>
                        </m:r>
                      </m:e>
                      <m:sub>
                        <m:r>
                          <a:rPr lang="en-US" sz="2000" b="1" i="1" smtClean="0">
                            <a:solidFill>
                              <a:srgbClr val="E3E3E3"/>
                            </a:solidFill>
                            <a:effectLst/>
                            <a:latin typeface="Cambria Math" panose="02040503050406030204" pitchFamily="18" charset="0"/>
                          </a:rPr>
                          <m:t>𝒋</m:t>
                        </m:r>
                      </m:sub>
                      <m:sup>
                        <m:r>
                          <a:rPr lang="en-US" sz="2000" b="1" i="1" smtClean="0">
                            <a:solidFill>
                              <a:srgbClr val="E3E3E3"/>
                            </a:solidFill>
                            <a:effectLst/>
                            <a:latin typeface="Cambria Math" panose="02040503050406030204" pitchFamily="18" charset="0"/>
                          </a:rPr>
                          <m:t>𝒕𝒋</m:t>
                        </m:r>
                        <m:r>
                          <a:rPr lang="en-US" sz="2000" b="1" i="1" smtClean="0">
                            <a:solidFill>
                              <a:srgbClr val="E3E3E3"/>
                            </a:solidFill>
                            <a:effectLst/>
                            <a:latin typeface="Cambria Math" panose="02040503050406030204" pitchFamily="18" charset="0"/>
                          </a:rPr>
                          <m:t>+</m:t>
                        </m:r>
                        <m:r>
                          <a:rPr lang="en-US" sz="2000" b="1" i="1" smtClean="0">
                            <a:solidFill>
                              <a:srgbClr val="E3E3E3"/>
                            </a:solidFill>
                            <a:effectLst/>
                            <a:latin typeface="Cambria Math" panose="02040503050406030204" pitchFamily="18" charset="0"/>
                          </a:rPr>
                          <m:t>𝟏</m:t>
                        </m:r>
                      </m:sup>
                    </m:sSubSup>
                    <m:r>
                      <a:rPr lang="en-US" sz="2000" b="1" i="1" smtClean="0">
                        <a:solidFill>
                          <a:srgbClr val="E3E3E3"/>
                        </a:solidFill>
                        <a:effectLst/>
                        <a:latin typeface="Cambria Math" panose="02040503050406030204" pitchFamily="18" charset="0"/>
                      </a:rPr>
                      <m:t>=</m:t>
                    </m:r>
                  </m:oMath>
                </a14:m>
                <a:r>
                  <a:rPr lang="en-US" sz="2000" b="1" i="0">
                    <a:solidFill>
                      <a:srgbClr val="E3E3E3"/>
                    </a:solidFill>
                    <a:effectLst/>
                    <a:latin typeface="Oswald" panose="00000500000000000000" pitchFamily="2" charset="0"/>
                  </a:rPr>
                  <a:t> </a:t>
                </a:r>
                <a14:m>
                  <m:oMath xmlns:m="http://schemas.openxmlformats.org/officeDocument/2006/math">
                    <m:sSubSup>
                      <m:sSubSupPr>
                        <m:ctrlPr>
                          <a:rPr lang="vi-VN" sz="2000" b="1" i="1">
                            <a:solidFill>
                              <a:srgbClr val="E3E3E3"/>
                            </a:solidFill>
                            <a:latin typeface="Cambria Math" panose="02040503050406030204" pitchFamily="18" charset="0"/>
                          </a:rPr>
                        </m:ctrlPr>
                      </m:sSubSupPr>
                      <m:e>
                        <m:r>
                          <a:rPr lang="en-US" sz="2000" b="1" i="1">
                            <a:solidFill>
                              <a:srgbClr val="E3E3E3"/>
                            </a:solidFill>
                            <a:latin typeface="Cambria Math" panose="02040503050406030204" pitchFamily="18" charset="0"/>
                          </a:rPr>
                          <m:t>𝒔</m:t>
                        </m:r>
                      </m:e>
                      <m:sub>
                        <m:r>
                          <a:rPr lang="en-US" sz="2000" b="1" i="1">
                            <a:solidFill>
                              <a:srgbClr val="E3E3E3"/>
                            </a:solidFill>
                            <a:latin typeface="Cambria Math" panose="02040503050406030204" pitchFamily="18" charset="0"/>
                          </a:rPr>
                          <m:t>𝒋</m:t>
                        </m:r>
                      </m:sub>
                      <m:sup>
                        <m:r>
                          <a:rPr lang="en-US" sz="2000" b="1" i="1">
                            <a:solidFill>
                              <a:srgbClr val="E3E3E3"/>
                            </a:solidFill>
                            <a:latin typeface="Cambria Math" panose="02040503050406030204" pitchFamily="18" charset="0"/>
                          </a:rPr>
                          <m:t>𝒕𝒋</m:t>
                        </m:r>
                      </m:sup>
                    </m:sSubSup>
                  </m:oMath>
                </a14:m>
                <a:r>
                  <a:rPr lang="en-US" sz="2000" b="1">
                    <a:solidFill>
                      <a:srgbClr val="E3E3E3"/>
                    </a:solidFill>
                    <a:latin typeface="Oswald" panose="00000500000000000000" pitchFamily="2" charset="0"/>
                  </a:rPr>
                  <a:t> </a:t>
                </a:r>
                <a:r>
                  <a:rPr lang="vi-VN" sz="2000" b="1">
                    <a:solidFill>
                      <a:schemeClr val="bg1"/>
                    </a:solidFill>
                    <a:latin typeface="Oswald" panose="00000500000000000000" pitchFamily="2" charset="0"/>
                  </a:rPr>
                  <a:t>⊔</a:t>
                </a:r>
                <a:r>
                  <a:rPr lang="en-US" sz="2000" b="1">
                    <a:solidFill>
                      <a:srgbClr val="E3E3E3"/>
                    </a:solidFill>
                    <a:latin typeface="Oswald" panose="00000500000000000000" pitchFamily="2" charset="0"/>
                  </a:rPr>
                  <a:t> </a:t>
                </a:r>
                <a:r>
                  <a:rPr lang="vi-VN" sz="2000" b="1">
                    <a:solidFill>
                      <a:srgbClr val="E3E3E3"/>
                    </a:solidFill>
                    <a:latin typeface="Oswald" panose="00000500000000000000" pitchFamily="2" charset="0"/>
                  </a:rPr>
                  <a:t>(e, j')</a:t>
                </a:r>
                <a:endParaRPr lang="vi-VN" sz="2000" b="1" i="0">
                  <a:solidFill>
                    <a:srgbClr val="E3E3E3"/>
                  </a:solidFill>
                  <a:effectLst/>
                  <a:latin typeface="Oswald" panose="00000500000000000000" pitchFamily="2" charset="0"/>
                </a:endParaRPr>
              </a:p>
            </p:txBody>
          </p:sp>
        </mc:Choice>
        <mc:Fallback xmlns="">
          <p:sp>
            <p:nvSpPr>
              <p:cNvPr id="7" name="TextBox 6">
                <a:extLst>
                  <a:ext uri="{FF2B5EF4-FFF2-40B4-BE49-F238E27FC236}">
                    <a16:creationId xmlns:a16="http://schemas.microsoft.com/office/drawing/2014/main" id="{CD703FCF-BED0-3C39-CE32-25FD4B5891AE}"/>
                  </a:ext>
                </a:extLst>
              </p:cNvPr>
              <p:cNvSpPr txBox="1">
                <a:spLocks noRot="1" noChangeAspect="1" noMove="1" noResize="1" noEditPoints="1" noAdjustHandles="1" noChangeArrowheads="1" noChangeShapeType="1" noTextEdit="1"/>
              </p:cNvSpPr>
              <p:nvPr/>
            </p:nvSpPr>
            <p:spPr>
              <a:xfrm>
                <a:off x="971160" y="1763440"/>
                <a:ext cx="7538100" cy="2904257"/>
              </a:xfrm>
              <a:prstGeom prst="rect">
                <a:avLst/>
              </a:prstGeom>
              <a:blipFill>
                <a:blip r:embed="rId7"/>
                <a:stretch>
                  <a:fillRect l="-808" t="-1048" b="-629"/>
                </a:stretch>
              </a:blipFill>
            </p:spPr>
            <p:txBody>
              <a:bodyPr/>
              <a:lstStyle/>
              <a:p>
                <a:r>
                  <a:rPr lang="vi-VN">
                    <a:noFill/>
                  </a:rPr>
                  <a:t> </a:t>
                </a:r>
              </a:p>
            </p:txBody>
          </p:sp>
        </mc:Fallback>
      </mc:AlternateContent>
    </p:spTree>
    <p:extLst>
      <p:ext uri="{BB962C8B-B14F-4D97-AF65-F5344CB8AC3E}">
        <p14:creationId xmlns:p14="http://schemas.microsoft.com/office/powerpoint/2010/main" val="35481289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grpSp>
        <p:nvGrpSpPr>
          <p:cNvPr id="715" name="Google Shape;715;p25"/>
          <p:cNvGrpSpPr/>
          <p:nvPr/>
        </p:nvGrpSpPr>
        <p:grpSpPr>
          <a:xfrm>
            <a:off x="299286" y="189025"/>
            <a:ext cx="133205" cy="119344"/>
            <a:chOff x="222150" y="185025"/>
            <a:chExt cx="170100" cy="152400"/>
          </a:xfrm>
        </p:grpSpPr>
        <p:cxnSp>
          <p:nvCxnSpPr>
            <p:cNvPr id="716" name="Google Shape;716;p25"/>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7" name="Google Shape;717;p25"/>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718" name="Google Shape;718;p25"/>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719" name="Google Shape;719;p25"/>
          <p:cNvGrpSpPr/>
          <p:nvPr/>
        </p:nvGrpSpPr>
        <p:grpSpPr>
          <a:xfrm>
            <a:off x="286625" y="3999999"/>
            <a:ext cx="145867" cy="958251"/>
            <a:chOff x="286625" y="3923799"/>
            <a:chExt cx="145867" cy="958251"/>
          </a:xfrm>
        </p:grpSpPr>
        <p:sp>
          <p:nvSpPr>
            <p:cNvPr id="720" name="Google Shape;720;p25"/>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25"/>
            <p:cNvGrpSpPr/>
            <p:nvPr/>
          </p:nvGrpSpPr>
          <p:grpSpPr>
            <a:xfrm>
              <a:off x="298112" y="4342643"/>
              <a:ext cx="110182" cy="126862"/>
              <a:chOff x="281100" y="2027800"/>
              <a:chExt cx="140700" cy="162000"/>
            </a:xfrm>
          </p:grpSpPr>
          <p:sp>
            <p:nvSpPr>
              <p:cNvPr id="722" name="Google Shape;722;p25"/>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 name="Google Shape;723;p25"/>
              <p:cNvGrpSpPr/>
              <p:nvPr/>
            </p:nvGrpSpPr>
            <p:grpSpPr>
              <a:xfrm>
                <a:off x="308875" y="2088450"/>
                <a:ext cx="85200" cy="40700"/>
                <a:chOff x="308875" y="2087000"/>
                <a:chExt cx="85200" cy="40700"/>
              </a:xfrm>
            </p:grpSpPr>
            <p:cxnSp>
              <p:nvCxnSpPr>
                <p:cNvPr id="724" name="Google Shape;724;p25"/>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25"/>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726" name="Google Shape;726;p25"/>
            <p:cNvGrpSpPr/>
            <p:nvPr/>
          </p:nvGrpSpPr>
          <p:grpSpPr>
            <a:xfrm>
              <a:off x="286625" y="3923799"/>
              <a:ext cx="133200" cy="133200"/>
              <a:chOff x="286625" y="3648899"/>
              <a:chExt cx="133200" cy="133200"/>
            </a:xfrm>
          </p:grpSpPr>
          <p:sp>
            <p:nvSpPr>
              <p:cNvPr id="727" name="Google Shape;727;p25"/>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29" name="Google Shape;729;p25">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730" name="Google Shape;730;p25">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25"/>
          <p:cNvGrpSpPr/>
          <p:nvPr/>
        </p:nvGrpSpPr>
        <p:grpSpPr>
          <a:xfrm>
            <a:off x="7819199" y="752550"/>
            <a:ext cx="604800" cy="147600"/>
            <a:chOff x="7688649" y="828750"/>
            <a:chExt cx="604800" cy="147600"/>
          </a:xfrm>
        </p:grpSpPr>
        <p:sp>
          <p:nvSpPr>
            <p:cNvPr id="735" name="Google Shape;735;p25"/>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76;p22">
            <a:extLst>
              <a:ext uri="{FF2B5EF4-FFF2-40B4-BE49-F238E27FC236}">
                <a16:creationId xmlns:a16="http://schemas.microsoft.com/office/drawing/2014/main" id="{EABE8A3E-D0D6-70BC-AB6D-37E9B2DF952F}"/>
              </a:ext>
            </a:extLst>
          </p:cNvPr>
          <p:cNvSpPr txBox="1"/>
          <p:nvPr/>
        </p:nvSpPr>
        <p:spPr>
          <a:xfrm>
            <a:off x="649649" y="552450"/>
            <a:ext cx="4663329"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 với f(o) chưa biết</a:t>
            </a:r>
            <a:endParaRPr sz="3000" b="1">
              <a:solidFill>
                <a:schemeClr val="accent2"/>
              </a:solidFill>
              <a:latin typeface="Oswald"/>
              <a:ea typeface="Oswald"/>
              <a:cs typeface="Oswald"/>
              <a:sym typeface="Oswald"/>
            </a:endParaRPr>
          </a:p>
        </p:txBody>
      </p:sp>
      <p:pic>
        <p:nvPicPr>
          <p:cNvPr id="21" name="Picture 20">
            <a:extLst>
              <a:ext uri="{FF2B5EF4-FFF2-40B4-BE49-F238E27FC236}">
                <a16:creationId xmlns:a16="http://schemas.microsoft.com/office/drawing/2014/main" id="{FFB58B9C-395B-BD18-C05D-6242426AF591}"/>
              </a:ext>
            </a:extLst>
          </p:cNvPr>
          <p:cNvPicPr>
            <a:picLocks noChangeAspect="1"/>
          </p:cNvPicPr>
          <p:nvPr/>
        </p:nvPicPr>
        <p:blipFill>
          <a:blip r:embed="rId4"/>
          <a:stretch>
            <a:fillRect/>
          </a:stretch>
        </p:blipFill>
        <p:spPr>
          <a:xfrm>
            <a:off x="-16236301" y="6346959"/>
            <a:ext cx="7618457" cy="343054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mc:AlternateContent xmlns:mc="http://schemas.openxmlformats.org/markup-compatibility/2006" xmlns:a14="http://schemas.microsoft.com/office/drawing/2010/main">
        <mc:Choice Requires="a14">
          <p:graphicFrame>
            <p:nvGraphicFramePr>
              <p:cNvPr id="2" name="Table 1">
                <a:extLst>
                  <a:ext uri="{FF2B5EF4-FFF2-40B4-BE49-F238E27FC236}">
                    <a16:creationId xmlns:a16="http://schemas.microsoft.com/office/drawing/2014/main" id="{07BFFCB1-0E4C-59F3-CD8F-98B0CBC45676}"/>
                  </a:ext>
                </a:extLst>
              </p:cNvPr>
              <p:cNvGraphicFramePr>
                <a:graphicFrameLocks noGrp="1"/>
              </p:cNvGraphicFramePr>
              <p:nvPr/>
            </p:nvGraphicFramePr>
            <p:xfrm>
              <a:off x="901020" y="1989825"/>
              <a:ext cx="7341960" cy="1676400"/>
            </p:xfrm>
            <a:graphic>
              <a:graphicData uri="http://schemas.openxmlformats.org/drawingml/2006/table">
                <a:tbl>
                  <a:tblPr firstRow="1" bandRow="1">
                    <a:tableStyleId>{40C21011-0059-4DBE-893A-521A870CE3FC}</a:tableStyleId>
                  </a:tblPr>
                  <a:tblGrid>
                    <a:gridCol w="4238822">
                      <a:extLst>
                        <a:ext uri="{9D8B030D-6E8A-4147-A177-3AD203B41FA5}">
                          <a16:colId xmlns:a16="http://schemas.microsoft.com/office/drawing/2014/main" val="103099621"/>
                        </a:ext>
                      </a:extLst>
                    </a:gridCol>
                    <a:gridCol w="3103138">
                      <a:extLst>
                        <a:ext uri="{9D8B030D-6E8A-4147-A177-3AD203B41FA5}">
                          <a16:colId xmlns:a16="http://schemas.microsoft.com/office/drawing/2014/main" val="969641292"/>
                        </a:ext>
                      </a:extLst>
                    </a:gridCol>
                  </a:tblGrid>
                  <a:tr h="838200">
                    <a:tc>
                      <a:txBody>
                        <a:bodyPr/>
                        <a:lstStyle/>
                        <a:p>
                          <a:pPr algn="ctr"/>
                          <a:r>
                            <a:rPr lang="en-US" sz="2000" b="1">
                              <a:solidFill>
                                <a:schemeClr val="bg1"/>
                              </a:solidFill>
                              <a:latin typeface="Oswald" panose="00000500000000000000" pitchFamily="2" charset="0"/>
                            </a:rPr>
                            <a:t>Độ phức tạp thời gian của thuật toán</a:t>
                          </a:r>
                          <a:endParaRPr lang="vi-VN" sz="2000" b="1">
                            <a:solidFill>
                              <a:schemeClr val="bg1"/>
                            </a:solidFill>
                            <a:latin typeface="Oswald" panose="00000500000000000000" pitchFamily="2" charset="0"/>
                          </a:endParaRPr>
                        </a:p>
                      </a:txBody>
                      <a:tcPr anchor="ctr"/>
                    </a:tc>
                    <a:tc>
                      <a:txBody>
                        <a:bodyPr/>
                        <a:lstStyle/>
                        <a:p>
                          <a:pPr algn="ctr"/>
                          <a:r>
                            <a:rPr lang="vi-VN" sz="2000" b="1">
                              <a:solidFill>
                                <a:schemeClr val="accent2"/>
                              </a:solidFill>
                              <a:latin typeface="Oswald" panose="00000500000000000000" pitchFamily="2" charset="0"/>
                            </a:rPr>
                            <a:t>O</a:t>
                          </a:r>
                          <a:r>
                            <a:rPr lang="en-US" sz="2000" b="1">
                              <a:solidFill>
                                <a:schemeClr val="accent2"/>
                              </a:solidFill>
                              <a:latin typeface="Oswald" panose="00000500000000000000" pitchFamily="2" charset="0"/>
                            </a:rPr>
                            <a:t>(</a:t>
                          </a:r>
                          <a14:m>
                            <m:oMath xmlns:m="http://schemas.openxmlformats.org/officeDocument/2006/math">
                              <m:f>
                                <m:fPr>
                                  <m:ctrlPr>
                                    <a:rPr lang="en-US" sz="2000" b="1" i="1" smtClean="0">
                                      <a:solidFill>
                                        <a:schemeClr val="accent2"/>
                                      </a:solidFill>
                                      <a:latin typeface="Cambria Math" panose="02040503050406030204" pitchFamily="18" charset="0"/>
                                    </a:rPr>
                                  </m:ctrlPr>
                                </m:fPr>
                                <m:num>
                                  <m:r>
                                    <a:rPr lang="en-US" sz="2000" b="1" i="1" smtClean="0">
                                      <a:solidFill>
                                        <a:schemeClr val="accent2"/>
                                      </a:solidFill>
                                      <a:latin typeface="Cambria Math" panose="02040503050406030204" pitchFamily="18" charset="0"/>
                                    </a:rPr>
                                    <m:t>|</m:t>
                                  </m:r>
                                  <m:r>
                                    <a:rPr lang="en-US" sz="2000" b="1" i="1" smtClean="0">
                                      <a:solidFill>
                                        <a:schemeClr val="accent2"/>
                                      </a:solidFill>
                                      <a:latin typeface="Cambria Math" panose="02040503050406030204" pitchFamily="18" charset="0"/>
                                    </a:rPr>
                                    <m:t>𝑽</m:t>
                                  </m:r>
                                  <m:r>
                                    <a:rPr lang="en-US" sz="2000" b="1" i="1" smtClean="0">
                                      <a:solidFill>
                                        <a:schemeClr val="accent2"/>
                                      </a:solidFill>
                                      <a:latin typeface="Cambria Math" panose="02040503050406030204" pitchFamily="18" charset="0"/>
                                    </a:rPr>
                                    <m:t>|</m:t>
                                  </m:r>
                                  <m:r>
                                    <a:rPr lang="en-US" sz="2000" b="1" i="1" smtClean="0">
                                      <a:solidFill>
                                        <a:schemeClr val="accent2"/>
                                      </a:solidFill>
                                      <a:latin typeface="Cambria Math" panose="02040503050406030204" pitchFamily="18" charset="0"/>
                                    </a:rPr>
                                    <m:t>𝒌</m:t>
                                  </m:r>
                                </m:num>
                                <m:den>
                                  <m:r>
                                    <a:rPr lang="vi-VN" sz="1400" b="0" i="1" u="none" strike="noStrike" cap="none" smtClean="0">
                                      <a:solidFill>
                                        <a:schemeClr val="accent2"/>
                                      </a:solidFill>
                                      <a:effectLst/>
                                      <a:latin typeface="Cambria Math" panose="02040503050406030204" pitchFamily="18" charset="0"/>
                                      <a:ea typeface="Arial"/>
                                      <a:cs typeface="Arial"/>
                                      <a:sym typeface="Arial"/>
                                    </a:rPr>
                                    <m:t>𝛾</m:t>
                                  </m:r>
                                </m:den>
                              </m:f>
                            </m:oMath>
                          </a14:m>
                          <a:r>
                            <a:rPr lang="en-US" sz="2000" b="1">
                              <a:solidFill>
                                <a:schemeClr val="accent2"/>
                              </a:solidFill>
                              <a:latin typeface="Oswald" panose="00000500000000000000" pitchFamily="2" charset="0"/>
                            </a:rPr>
                            <a:t> log (</a:t>
                          </a:r>
                          <a14:m>
                            <m:oMath xmlns:m="http://schemas.openxmlformats.org/officeDocument/2006/math">
                              <m:f>
                                <m:fPr>
                                  <m:ctrlPr>
                                    <a:rPr lang="en-US" sz="1400" b="1" i="1" smtClean="0">
                                      <a:solidFill>
                                        <a:schemeClr val="accent2"/>
                                      </a:solidFill>
                                      <a:latin typeface="Cambria Math" panose="02040503050406030204" pitchFamily="18" charset="0"/>
                                    </a:rPr>
                                  </m:ctrlPr>
                                </m:fPr>
                                <m:num>
                                  <m:r>
                                    <m:rPr>
                                      <m:nor/>
                                    </m:rPr>
                                    <a:rPr lang="vi-VN" sz="1400" b="1" i="0" u="none" strike="noStrike" cap="none" smtClean="0">
                                      <a:solidFill>
                                        <a:schemeClr val="accent2"/>
                                      </a:solidFill>
                                      <a:effectLst/>
                                      <a:latin typeface="Arial"/>
                                      <a:ea typeface="Arial"/>
                                      <a:cs typeface="Arial"/>
                                      <a:sym typeface="Arial"/>
                                    </a:rPr>
                                    <m:t>((1 + </m:t>
                                  </m:r>
                                  <m:r>
                                    <m:rPr>
                                      <m:nor/>
                                    </m:rPr>
                                    <a:rPr lang="el-GR" sz="1400" b="1" i="0" u="none" strike="noStrike" cap="none" smtClean="0">
                                      <a:solidFill>
                                        <a:schemeClr val="accent2"/>
                                      </a:solidFill>
                                      <a:effectLst/>
                                      <a:latin typeface="Arial"/>
                                      <a:ea typeface="Arial"/>
                                      <a:cs typeface="Arial"/>
                                      <a:sym typeface="Arial"/>
                                    </a:rPr>
                                    <m:t>ε</m:t>
                                  </m:r>
                                  <m:r>
                                    <m:rPr>
                                      <m:nor/>
                                    </m:rPr>
                                    <a:rPr lang="el-GR" sz="1400" b="1" i="0" u="none" strike="noStrike" cap="none" smtClean="0">
                                      <a:solidFill>
                                        <a:schemeClr val="accent2"/>
                                      </a:solidFill>
                                      <a:effectLst/>
                                      <a:latin typeface="Arial"/>
                                      <a:ea typeface="Arial"/>
                                      <a:cs typeface="Arial"/>
                                      <a:sym typeface="Arial"/>
                                    </a:rPr>
                                    <m:t>)(1 + </m:t>
                                  </m:r>
                                  <m:r>
                                    <m:rPr>
                                      <m:nor/>
                                    </m:rPr>
                                    <a:rPr lang="vi-VN" sz="1400" b="1" i="0" u="none" strike="noStrike" cap="none" smtClean="0">
                                      <a:solidFill>
                                        <a:schemeClr val="accent2"/>
                                      </a:solidFill>
                                      <a:effectLst/>
                                      <a:latin typeface="Arial"/>
                                      <a:ea typeface="Arial"/>
                                      <a:cs typeface="Arial"/>
                                      <a:sym typeface="Arial"/>
                                    </a:rPr>
                                    <m:t>y</m:t>
                                  </m:r>
                                  <m:r>
                                    <m:rPr>
                                      <m:nor/>
                                    </m:rPr>
                                    <a:rPr lang="vi-VN" sz="1400" b="1" i="0" u="none" strike="noStrike" cap="none" smtClean="0">
                                      <a:solidFill>
                                        <a:schemeClr val="accent2"/>
                                      </a:solidFill>
                                      <a:effectLst/>
                                      <a:latin typeface="Arial"/>
                                      <a:ea typeface="Arial"/>
                                      <a:cs typeface="Arial"/>
                                      <a:sym typeface="Arial"/>
                                    </a:rPr>
                                    <m:t>))</m:t>
                                  </m:r>
                                </m:num>
                                <m:den>
                                  <m:r>
                                    <a:rPr lang="en-US" sz="1400" b="1" i="1" smtClean="0">
                                      <a:solidFill>
                                        <a:schemeClr val="accent2"/>
                                      </a:solidFill>
                                      <a:latin typeface="Cambria Math" panose="02040503050406030204" pitchFamily="18" charset="0"/>
                                    </a:rPr>
                                    <m:t>𝟏</m:t>
                                  </m:r>
                                  <m:r>
                                    <a:rPr lang="en-US" sz="1400" b="1" i="1" smtClean="0">
                                      <a:solidFill>
                                        <a:schemeClr val="accent2"/>
                                      </a:solidFill>
                                      <a:latin typeface="Cambria Math" panose="02040503050406030204" pitchFamily="18" charset="0"/>
                                    </a:rPr>
                                    <m:t>−</m:t>
                                  </m:r>
                                  <m:r>
                                    <m:rPr>
                                      <m:nor/>
                                    </m:rPr>
                                    <a:rPr lang="el-GR" sz="1400" b="1" i="0" u="none" strike="noStrike" cap="none" smtClean="0">
                                      <a:solidFill>
                                        <a:schemeClr val="accent2"/>
                                      </a:solidFill>
                                      <a:effectLst/>
                                      <a:latin typeface="Arial"/>
                                      <a:ea typeface="Arial"/>
                                      <a:cs typeface="Arial"/>
                                      <a:sym typeface="Arial"/>
                                    </a:rPr>
                                    <m:t>ε</m:t>
                                  </m:r>
                                </m:den>
                              </m:f>
                            </m:oMath>
                          </a14:m>
                          <a:r>
                            <a:rPr lang="en-US" sz="2000" b="1">
                              <a:solidFill>
                                <a:schemeClr val="accent2"/>
                              </a:solidFill>
                              <a:latin typeface="Oswald" panose="00000500000000000000" pitchFamily="2" charset="0"/>
                            </a:rPr>
                            <a:t>BM))</a:t>
                          </a:r>
                          <a:endParaRPr lang="vi-VN" sz="2000" b="1">
                            <a:solidFill>
                              <a:schemeClr val="accent2"/>
                            </a:solidFill>
                            <a:latin typeface="Oswald" panose="00000500000000000000" pitchFamily="2" charset="0"/>
                          </a:endParaRPr>
                        </a:p>
                      </a:txBody>
                      <a:tcPr anchor="ctr"/>
                    </a:tc>
                    <a:extLst>
                      <a:ext uri="{0D108BD9-81ED-4DB2-BD59-A6C34878D82A}">
                        <a16:rowId xmlns:a16="http://schemas.microsoft.com/office/drawing/2014/main" val="1765125157"/>
                      </a:ext>
                    </a:extLst>
                  </a:tr>
                  <a:tr h="838200">
                    <a:tc>
                      <a:txBody>
                        <a:bodyPr/>
                        <a:lstStyle/>
                        <a:p>
                          <a:pPr algn="ctr"/>
                          <a:r>
                            <a:rPr lang="en-US" sz="2000" b="1">
                              <a:solidFill>
                                <a:schemeClr val="bg1"/>
                              </a:solidFill>
                              <a:latin typeface="Oswald" panose="00000500000000000000" pitchFamily="2" charset="0"/>
                            </a:rPr>
                            <a:t>Độ phức tạp bộ nhớ của thuật toán</a:t>
                          </a:r>
                          <a:endParaRPr lang="vi-VN" sz="2000" b="1">
                            <a:solidFill>
                              <a:schemeClr val="bg1"/>
                            </a:solidFill>
                            <a:latin typeface="Oswald" panose="00000500000000000000" pitchFamily="2" charset="0"/>
                          </a:endParaRPr>
                        </a:p>
                      </a:txBody>
                      <a:tcPr anchor="ctr"/>
                    </a:tc>
                    <a:tc>
                      <a:txBody>
                        <a:bodyPr/>
                        <a:lstStyle/>
                        <a:p>
                          <a:pPr algn="ctr"/>
                          <a:r>
                            <a:rPr lang="vi-VN" sz="2000" b="1">
                              <a:solidFill>
                                <a:schemeClr val="accent2"/>
                              </a:solidFill>
                              <a:latin typeface="Oswald" panose="00000500000000000000" pitchFamily="2" charset="0"/>
                            </a:rPr>
                            <a:t>O</a:t>
                          </a:r>
                          <a:r>
                            <a:rPr lang="en-US" sz="2000" b="1">
                              <a:solidFill>
                                <a:schemeClr val="accent2"/>
                              </a:solidFill>
                              <a:latin typeface="Oswald" panose="00000500000000000000" pitchFamily="2" charset="0"/>
                            </a:rPr>
                            <a:t>(</a:t>
                          </a:r>
                          <a14:m>
                            <m:oMath xmlns:m="http://schemas.openxmlformats.org/officeDocument/2006/math">
                              <m:f>
                                <m:fPr>
                                  <m:ctrlPr>
                                    <a:rPr lang="en-US" sz="2000" b="1" i="1" smtClean="0">
                                      <a:solidFill>
                                        <a:schemeClr val="accent2"/>
                                      </a:solidFill>
                                      <a:latin typeface="Cambria Math" panose="02040503050406030204" pitchFamily="18" charset="0"/>
                                    </a:rPr>
                                  </m:ctrlPr>
                                </m:fPr>
                                <m:num>
                                  <m:r>
                                    <a:rPr lang="en-US" sz="2000" b="1" i="1" smtClean="0">
                                      <a:solidFill>
                                        <a:schemeClr val="accent2"/>
                                      </a:solidFill>
                                      <a:latin typeface="Cambria Math" panose="02040503050406030204" pitchFamily="18" charset="0"/>
                                    </a:rPr>
                                    <m:t>𝑩</m:t>
                                  </m:r>
                                </m:num>
                                <m:den>
                                  <m:r>
                                    <a:rPr lang="vi-VN" sz="2000" b="0" i="1" u="none" strike="noStrike" cap="none" smtClean="0">
                                      <a:solidFill>
                                        <a:schemeClr val="accent2"/>
                                      </a:solidFill>
                                      <a:effectLst/>
                                      <a:latin typeface="Cambria Math" panose="02040503050406030204" pitchFamily="18" charset="0"/>
                                      <a:ea typeface="Arial"/>
                                      <a:cs typeface="Arial"/>
                                      <a:sym typeface="Arial"/>
                                    </a:rPr>
                                    <m:t>𝛾</m:t>
                                  </m:r>
                                </m:den>
                              </m:f>
                            </m:oMath>
                          </a14:m>
                          <a:r>
                            <a:rPr lang="en-US" sz="2000" b="1">
                              <a:solidFill>
                                <a:schemeClr val="accent2"/>
                              </a:solidFill>
                              <a:latin typeface="Oswald" panose="00000500000000000000" pitchFamily="2" charset="0"/>
                            </a:rPr>
                            <a:t> log (</a:t>
                          </a:r>
                          <a14:m>
                            <m:oMath xmlns:m="http://schemas.openxmlformats.org/officeDocument/2006/math">
                              <m:f>
                                <m:fPr>
                                  <m:ctrlPr>
                                    <a:rPr lang="en-US" sz="1400" b="1" i="1" smtClean="0">
                                      <a:solidFill>
                                        <a:schemeClr val="accent2"/>
                                      </a:solidFill>
                                      <a:latin typeface="Cambria Math" panose="02040503050406030204" pitchFamily="18" charset="0"/>
                                    </a:rPr>
                                  </m:ctrlPr>
                                </m:fPr>
                                <m:num>
                                  <m:r>
                                    <m:rPr>
                                      <m:nor/>
                                    </m:rPr>
                                    <a:rPr lang="vi-VN" sz="1400" b="1" i="0" u="none" strike="noStrike" cap="none" smtClean="0">
                                      <a:solidFill>
                                        <a:schemeClr val="accent2"/>
                                      </a:solidFill>
                                      <a:effectLst/>
                                      <a:latin typeface="Arial"/>
                                      <a:ea typeface="Arial"/>
                                      <a:cs typeface="Arial"/>
                                      <a:sym typeface="Arial"/>
                                    </a:rPr>
                                    <m:t>((1 + </m:t>
                                  </m:r>
                                  <m:r>
                                    <m:rPr>
                                      <m:nor/>
                                    </m:rPr>
                                    <a:rPr lang="el-GR" sz="1400" b="1" i="0" u="none" strike="noStrike" cap="none" smtClean="0">
                                      <a:solidFill>
                                        <a:schemeClr val="accent2"/>
                                      </a:solidFill>
                                      <a:effectLst/>
                                      <a:latin typeface="Arial"/>
                                      <a:ea typeface="Arial"/>
                                      <a:cs typeface="Arial"/>
                                      <a:sym typeface="Arial"/>
                                    </a:rPr>
                                    <m:t>ε</m:t>
                                  </m:r>
                                  <m:r>
                                    <m:rPr>
                                      <m:nor/>
                                    </m:rPr>
                                    <a:rPr lang="el-GR" sz="1400" b="1" i="0" u="none" strike="noStrike" cap="none" smtClean="0">
                                      <a:solidFill>
                                        <a:schemeClr val="accent2"/>
                                      </a:solidFill>
                                      <a:effectLst/>
                                      <a:latin typeface="Arial"/>
                                      <a:ea typeface="Arial"/>
                                      <a:cs typeface="Arial"/>
                                      <a:sym typeface="Arial"/>
                                    </a:rPr>
                                    <m:t>)(1 + </m:t>
                                  </m:r>
                                  <m:r>
                                    <m:rPr>
                                      <m:nor/>
                                    </m:rPr>
                                    <a:rPr lang="vi-VN" sz="1400" b="1" i="0" u="none" strike="noStrike" cap="none" smtClean="0">
                                      <a:solidFill>
                                        <a:schemeClr val="accent2"/>
                                      </a:solidFill>
                                      <a:effectLst/>
                                      <a:latin typeface="Arial"/>
                                      <a:ea typeface="Arial"/>
                                      <a:cs typeface="Arial"/>
                                      <a:sym typeface="Arial"/>
                                    </a:rPr>
                                    <m:t>y</m:t>
                                  </m:r>
                                  <m:r>
                                    <m:rPr>
                                      <m:nor/>
                                    </m:rPr>
                                    <a:rPr lang="vi-VN" sz="1400" b="1" i="0" u="none" strike="noStrike" cap="none" smtClean="0">
                                      <a:solidFill>
                                        <a:schemeClr val="accent2"/>
                                      </a:solidFill>
                                      <a:effectLst/>
                                      <a:latin typeface="Arial"/>
                                      <a:ea typeface="Arial"/>
                                      <a:cs typeface="Arial"/>
                                      <a:sym typeface="Arial"/>
                                    </a:rPr>
                                    <m:t>))</m:t>
                                  </m:r>
                                </m:num>
                                <m:den>
                                  <m:r>
                                    <a:rPr lang="en-US" sz="1400" b="1" i="1" smtClean="0">
                                      <a:solidFill>
                                        <a:schemeClr val="accent2"/>
                                      </a:solidFill>
                                      <a:latin typeface="Cambria Math" panose="02040503050406030204" pitchFamily="18" charset="0"/>
                                    </a:rPr>
                                    <m:t>𝟏</m:t>
                                  </m:r>
                                  <m:r>
                                    <a:rPr lang="en-US" sz="1400" b="1" i="1" smtClean="0">
                                      <a:solidFill>
                                        <a:schemeClr val="accent2"/>
                                      </a:solidFill>
                                      <a:latin typeface="Cambria Math" panose="02040503050406030204" pitchFamily="18" charset="0"/>
                                    </a:rPr>
                                    <m:t>−</m:t>
                                  </m:r>
                                  <m:r>
                                    <m:rPr>
                                      <m:nor/>
                                    </m:rPr>
                                    <a:rPr lang="el-GR" sz="1400" b="1" i="0" u="none" strike="noStrike" cap="none" smtClean="0">
                                      <a:solidFill>
                                        <a:schemeClr val="accent2"/>
                                      </a:solidFill>
                                      <a:effectLst/>
                                      <a:latin typeface="Arial"/>
                                      <a:ea typeface="Arial"/>
                                      <a:cs typeface="Arial"/>
                                      <a:sym typeface="Arial"/>
                                    </a:rPr>
                                    <m:t>ε</m:t>
                                  </m:r>
                                </m:den>
                              </m:f>
                            </m:oMath>
                          </a14:m>
                          <a:r>
                            <a:rPr lang="en-US" sz="2000" b="1">
                              <a:solidFill>
                                <a:schemeClr val="accent2"/>
                              </a:solidFill>
                              <a:latin typeface="Oswald" panose="00000500000000000000" pitchFamily="2" charset="0"/>
                            </a:rPr>
                            <a:t>BM))</a:t>
                          </a:r>
                          <a:endParaRPr lang="vi-VN" sz="2000" b="1">
                            <a:solidFill>
                              <a:schemeClr val="accent2"/>
                            </a:solidFill>
                            <a:latin typeface="Oswald" panose="00000500000000000000" pitchFamily="2" charset="0"/>
                          </a:endParaRPr>
                        </a:p>
                      </a:txBody>
                      <a:tcPr anchor="ctr"/>
                    </a:tc>
                    <a:extLst>
                      <a:ext uri="{0D108BD9-81ED-4DB2-BD59-A6C34878D82A}">
                        <a16:rowId xmlns:a16="http://schemas.microsoft.com/office/drawing/2014/main" val="1037249625"/>
                      </a:ext>
                    </a:extLst>
                  </a:tr>
                </a:tbl>
              </a:graphicData>
            </a:graphic>
          </p:graphicFrame>
        </mc:Choice>
        <mc:Fallback xmlns="">
          <p:graphicFrame>
            <p:nvGraphicFramePr>
              <p:cNvPr id="2" name="Table 1">
                <a:extLst>
                  <a:ext uri="{FF2B5EF4-FFF2-40B4-BE49-F238E27FC236}">
                    <a16:creationId xmlns:a16="http://schemas.microsoft.com/office/drawing/2014/main" id="{07BFFCB1-0E4C-59F3-CD8F-98B0CBC45676}"/>
                  </a:ext>
                </a:extLst>
              </p:cNvPr>
              <p:cNvGraphicFramePr>
                <a:graphicFrameLocks noGrp="1"/>
              </p:cNvGraphicFramePr>
              <p:nvPr>
                <p:extLst>
                  <p:ext uri="{D42A27DB-BD31-4B8C-83A1-F6EECF244321}">
                    <p14:modId xmlns:p14="http://schemas.microsoft.com/office/powerpoint/2010/main" val="2011460347"/>
                  </p:ext>
                </p:extLst>
              </p:nvPr>
            </p:nvGraphicFramePr>
            <p:xfrm>
              <a:off x="901020" y="1989825"/>
              <a:ext cx="7341960" cy="1676400"/>
            </p:xfrm>
            <a:graphic>
              <a:graphicData uri="http://schemas.openxmlformats.org/drawingml/2006/table">
                <a:tbl>
                  <a:tblPr firstRow="1" bandRow="1">
                    <a:tableStyleId>{40C21011-0059-4DBE-893A-521A870CE3FC}</a:tableStyleId>
                  </a:tblPr>
                  <a:tblGrid>
                    <a:gridCol w="4238822">
                      <a:extLst>
                        <a:ext uri="{9D8B030D-6E8A-4147-A177-3AD203B41FA5}">
                          <a16:colId xmlns:a16="http://schemas.microsoft.com/office/drawing/2014/main" val="103099621"/>
                        </a:ext>
                      </a:extLst>
                    </a:gridCol>
                    <a:gridCol w="3103138">
                      <a:extLst>
                        <a:ext uri="{9D8B030D-6E8A-4147-A177-3AD203B41FA5}">
                          <a16:colId xmlns:a16="http://schemas.microsoft.com/office/drawing/2014/main" val="969641292"/>
                        </a:ext>
                      </a:extLst>
                    </a:gridCol>
                  </a:tblGrid>
                  <a:tr h="838200">
                    <a:tc>
                      <a:txBody>
                        <a:bodyPr/>
                        <a:lstStyle/>
                        <a:p>
                          <a:pPr algn="ctr"/>
                          <a:r>
                            <a:rPr lang="en-US" sz="2000" b="1">
                              <a:solidFill>
                                <a:schemeClr val="bg1"/>
                              </a:solidFill>
                              <a:latin typeface="Oswald" panose="00000500000000000000" pitchFamily="2" charset="0"/>
                            </a:rPr>
                            <a:t>Độ phức tạp thời gian của thuật toán</a:t>
                          </a:r>
                          <a:endParaRPr lang="vi-VN" sz="2000" b="1">
                            <a:solidFill>
                              <a:schemeClr val="bg1"/>
                            </a:solidFill>
                            <a:latin typeface="Oswald" panose="00000500000000000000" pitchFamily="2" charset="0"/>
                          </a:endParaRPr>
                        </a:p>
                      </a:txBody>
                      <a:tcPr anchor="ctr"/>
                    </a:tc>
                    <a:tc>
                      <a:txBody>
                        <a:bodyPr/>
                        <a:lstStyle/>
                        <a:p>
                          <a:endParaRPr lang="vi-VN"/>
                        </a:p>
                      </a:txBody>
                      <a:tcPr anchor="ctr">
                        <a:blipFill>
                          <a:blip r:embed="rId5"/>
                          <a:stretch>
                            <a:fillRect l="-136471" t="-725" r="-196" b="-100725"/>
                          </a:stretch>
                        </a:blipFill>
                      </a:tcPr>
                    </a:tc>
                    <a:extLst>
                      <a:ext uri="{0D108BD9-81ED-4DB2-BD59-A6C34878D82A}">
                        <a16:rowId xmlns:a16="http://schemas.microsoft.com/office/drawing/2014/main" val="1765125157"/>
                      </a:ext>
                    </a:extLst>
                  </a:tr>
                  <a:tr h="838200">
                    <a:tc>
                      <a:txBody>
                        <a:bodyPr/>
                        <a:lstStyle/>
                        <a:p>
                          <a:pPr algn="ctr"/>
                          <a:r>
                            <a:rPr lang="en-US" sz="2000" b="1">
                              <a:solidFill>
                                <a:schemeClr val="bg1"/>
                              </a:solidFill>
                              <a:latin typeface="Oswald" panose="00000500000000000000" pitchFamily="2" charset="0"/>
                            </a:rPr>
                            <a:t>Độ phức tạp bộ nhớ của thuật toán</a:t>
                          </a:r>
                          <a:endParaRPr lang="vi-VN" sz="2000" b="1">
                            <a:solidFill>
                              <a:schemeClr val="bg1"/>
                            </a:solidFill>
                            <a:latin typeface="Oswald" panose="00000500000000000000" pitchFamily="2" charset="0"/>
                          </a:endParaRPr>
                        </a:p>
                      </a:txBody>
                      <a:tcPr anchor="ctr"/>
                    </a:tc>
                    <a:tc>
                      <a:txBody>
                        <a:bodyPr/>
                        <a:lstStyle/>
                        <a:p>
                          <a:endParaRPr lang="vi-VN"/>
                        </a:p>
                      </a:txBody>
                      <a:tcPr anchor="ctr">
                        <a:blipFill>
                          <a:blip r:embed="rId5"/>
                          <a:stretch>
                            <a:fillRect l="-136471" t="-100725" r="-196" b="-725"/>
                          </a:stretch>
                        </a:blipFill>
                      </a:tcPr>
                    </a:tc>
                    <a:extLst>
                      <a:ext uri="{0D108BD9-81ED-4DB2-BD59-A6C34878D82A}">
                        <a16:rowId xmlns:a16="http://schemas.microsoft.com/office/drawing/2014/main" val="1037249625"/>
                      </a:ext>
                    </a:extLst>
                  </a:tr>
                </a:tbl>
              </a:graphicData>
            </a:graphic>
          </p:graphicFrame>
        </mc:Fallback>
      </mc:AlternateContent>
      <p:sp>
        <p:nvSpPr>
          <p:cNvPr id="3" name="Google Shape;576;p22">
            <a:extLst>
              <a:ext uri="{FF2B5EF4-FFF2-40B4-BE49-F238E27FC236}">
                <a16:creationId xmlns:a16="http://schemas.microsoft.com/office/drawing/2014/main" id="{BD8E0A63-2FDD-FF14-2500-358C2F0E359C}"/>
              </a:ext>
            </a:extLst>
          </p:cNvPr>
          <p:cNvSpPr txBox="1"/>
          <p:nvPr/>
        </p:nvSpPr>
        <p:spPr>
          <a:xfrm>
            <a:off x="-7554873" y="2720340"/>
            <a:ext cx="4765373" cy="4002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3000" b="1">
                <a:solidFill>
                  <a:schemeClr val="accent2"/>
                </a:solidFill>
                <a:latin typeface="Oswald"/>
                <a:ea typeface="Oswald"/>
                <a:cs typeface="Oswald"/>
                <a:sym typeface="Oswald"/>
              </a:rPr>
              <a:t>D Stream với f(o) chưa biết</a:t>
            </a:r>
            <a:endParaRPr sz="3000" b="1">
              <a:solidFill>
                <a:schemeClr val="accent2"/>
              </a:solidFill>
              <a:latin typeface="Oswald"/>
              <a:ea typeface="Oswald"/>
              <a:cs typeface="Oswald"/>
              <a:sym typeface="Oswald"/>
            </a:endParaRPr>
          </a:p>
        </p:txBody>
      </p:sp>
      <p:pic>
        <p:nvPicPr>
          <p:cNvPr id="4" name="Picture 3">
            <a:extLst>
              <a:ext uri="{FF2B5EF4-FFF2-40B4-BE49-F238E27FC236}">
                <a16:creationId xmlns:a16="http://schemas.microsoft.com/office/drawing/2014/main" id="{548894CD-085B-6C67-7AC7-A1B5B153B2A3}"/>
              </a:ext>
            </a:extLst>
          </p:cNvPr>
          <p:cNvPicPr>
            <a:picLocks noChangeAspect="1"/>
          </p:cNvPicPr>
          <p:nvPr/>
        </p:nvPicPr>
        <p:blipFill>
          <a:blip r:embed="rId6"/>
          <a:stretch>
            <a:fillRect/>
          </a:stretch>
        </p:blipFill>
        <p:spPr>
          <a:xfrm>
            <a:off x="-5125447" y="6722622"/>
            <a:ext cx="3767597" cy="2679220"/>
          </a:xfrm>
          <a:prstGeom prst="rect">
            <a:avLst/>
          </a:prstGeom>
        </p:spPr>
      </p:pic>
    </p:spTree>
    <p:extLst>
      <p:ext uri="{BB962C8B-B14F-4D97-AF65-F5344CB8AC3E}">
        <p14:creationId xmlns:p14="http://schemas.microsoft.com/office/powerpoint/2010/main" val="40252527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sp>
        <p:nvSpPr>
          <p:cNvPr id="545" name="Google Shape;545;p22"/>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Tổng quan về thuật toán</a:t>
            </a:r>
            <a:endParaRPr/>
          </a:p>
        </p:txBody>
      </p:sp>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roup 15">
            <a:extLst>
              <a:ext uri="{FF2B5EF4-FFF2-40B4-BE49-F238E27FC236}">
                <a16:creationId xmlns:a16="http://schemas.microsoft.com/office/drawing/2014/main" id="{BD79621C-66B8-140B-B60D-2394772F12F8}"/>
              </a:ext>
            </a:extLst>
          </p:cNvPr>
          <p:cNvGrpSpPr/>
          <p:nvPr/>
        </p:nvGrpSpPr>
        <p:grpSpPr>
          <a:xfrm>
            <a:off x="5402489" y="1970109"/>
            <a:ext cx="1359300" cy="1811150"/>
            <a:chOff x="5417729" y="1940132"/>
            <a:chExt cx="1359300" cy="1811150"/>
          </a:xfrm>
        </p:grpSpPr>
        <p:sp>
          <p:nvSpPr>
            <p:cNvPr id="581" name="Google Shape;581;p22"/>
            <p:cNvSpPr/>
            <p:nvPr/>
          </p:nvSpPr>
          <p:spPr>
            <a:xfrm>
              <a:off x="5732732" y="1940132"/>
              <a:ext cx="733200" cy="67763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22"/>
            <p:cNvGrpSpPr/>
            <p:nvPr/>
          </p:nvGrpSpPr>
          <p:grpSpPr>
            <a:xfrm>
              <a:off x="5919811" y="2116319"/>
              <a:ext cx="355127" cy="326078"/>
              <a:chOff x="4798486" y="1937970"/>
              <a:chExt cx="409038" cy="406379"/>
            </a:xfrm>
          </p:grpSpPr>
          <p:sp>
            <p:nvSpPr>
              <p:cNvPr id="590" name="Google Shape;590;p22"/>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15" name="Google Shape;615;p22"/>
            <p:cNvCxnSpPr>
              <a:cxnSpLocks/>
              <a:stCxn id="581" idx="4"/>
            </p:cNvCxnSpPr>
            <p:nvPr/>
          </p:nvCxnSpPr>
          <p:spPr>
            <a:xfrm flipH="1">
              <a:off x="6097379" y="2617762"/>
              <a:ext cx="1953" cy="738916"/>
            </a:xfrm>
            <a:prstGeom prst="straightConnector1">
              <a:avLst/>
            </a:prstGeom>
            <a:noFill/>
            <a:ln w="9525" cap="flat" cmpd="sng">
              <a:solidFill>
                <a:schemeClr val="dk2"/>
              </a:solidFill>
              <a:prstDash val="solid"/>
              <a:round/>
              <a:headEnd type="none" w="med" len="med"/>
              <a:tailEnd type="stealth" w="med" len="med"/>
            </a:ln>
          </p:spPr>
        </p:cxnSp>
        <p:sp>
          <p:nvSpPr>
            <p:cNvPr id="13" name="Google Shape;572;p22">
              <a:extLst>
                <a:ext uri="{FF2B5EF4-FFF2-40B4-BE49-F238E27FC236}">
                  <a16:creationId xmlns:a16="http://schemas.microsoft.com/office/drawing/2014/main" id="{87252940-FDB1-D412-6E69-73D8504BDDC4}"/>
                </a:ext>
              </a:extLst>
            </p:cNvPr>
            <p:cNvSpPr txBox="1"/>
            <p:nvPr/>
          </p:nvSpPr>
          <p:spPr>
            <a:xfrm>
              <a:off x="5417729" y="3351082"/>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Oswald"/>
                  <a:ea typeface="Oswald"/>
                  <a:cs typeface="Oswald"/>
                  <a:sym typeface="Oswald"/>
                </a:rPr>
                <a:t>R Stream</a:t>
              </a:r>
              <a:endParaRPr sz="2000" b="1">
                <a:solidFill>
                  <a:schemeClr val="accent1"/>
                </a:solidFill>
                <a:latin typeface="Oswald"/>
                <a:ea typeface="Oswald"/>
                <a:cs typeface="Oswald"/>
                <a:sym typeface="Oswald"/>
              </a:endParaRPr>
            </a:p>
          </p:txBody>
        </p:sp>
      </p:grpSp>
      <p:grpSp>
        <p:nvGrpSpPr>
          <p:cNvPr id="586" name="Google Shape;586;p22"/>
          <p:cNvGrpSpPr/>
          <p:nvPr/>
        </p:nvGrpSpPr>
        <p:grpSpPr>
          <a:xfrm>
            <a:off x="2895323" y="1970109"/>
            <a:ext cx="737100" cy="703906"/>
            <a:chOff x="991075" y="1881675"/>
            <a:chExt cx="737100" cy="737100"/>
          </a:xfrm>
        </p:grpSpPr>
        <p:sp>
          <p:nvSpPr>
            <p:cNvPr id="587" name="Google Shape;587;p22"/>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22"/>
          <p:cNvGrpSpPr/>
          <p:nvPr/>
        </p:nvGrpSpPr>
        <p:grpSpPr>
          <a:xfrm>
            <a:off x="3148762" y="2144018"/>
            <a:ext cx="230220" cy="339112"/>
            <a:chOff x="2213404" y="3758147"/>
            <a:chExt cx="265169" cy="409010"/>
          </a:xfrm>
        </p:grpSpPr>
        <p:sp>
          <p:nvSpPr>
            <p:cNvPr id="608" name="Google Shape;608;p22"/>
            <p:cNvSpPr/>
            <p:nvPr/>
          </p:nvSpPr>
          <p:spPr>
            <a:xfrm>
              <a:off x="2337362" y="3758147"/>
              <a:ext cx="105429" cy="193582"/>
            </a:xfrm>
            <a:custGeom>
              <a:avLst/>
              <a:gdLst/>
              <a:ahLst/>
              <a:cxnLst/>
              <a:rect l="l" t="t" r="r" b="b"/>
              <a:pathLst>
                <a:path w="3686" h="6768" extrusionOk="0">
                  <a:moveTo>
                    <a:pt x="302" y="0"/>
                  </a:moveTo>
                  <a:lnTo>
                    <a:pt x="1" y="394"/>
                  </a:lnTo>
                  <a:lnTo>
                    <a:pt x="302" y="881"/>
                  </a:lnTo>
                  <a:cubicBezTo>
                    <a:pt x="1739" y="881"/>
                    <a:pt x="2897" y="1947"/>
                    <a:pt x="2897" y="3384"/>
                  </a:cubicBezTo>
                  <a:lnTo>
                    <a:pt x="2897" y="6767"/>
                  </a:lnTo>
                  <a:lnTo>
                    <a:pt x="3685" y="6767"/>
                  </a:lnTo>
                  <a:lnTo>
                    <a:pt x="3685" y="3384"/>
                  </a:lnTo>
                  <a:cubicBezTo>
                    <a:pt x="3685" y="1553"/>
                    <a:pt x="222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2"/>
            <p:cNvSpPr/>
            <p:nvPr/>
          </p:nvSpPr>
          <p:spPr>
            <a:xfrm>
              <a:off x="2249213" y="3758147"/>
              <a:ext cx="96791" cy="193582"/>
            </a:xfrm>
            <a:custGeom>
              <a:avLst/>
              <a:gdLst/>
              <a:ahLst/>
              <a:cxnLst/>
              <a:rect l="l" t="t" r="r" b="b"/>
              <a:pathLst>
                <a:path w="3384" h="6768" extrusionOk="0">
                  <a:moveTo>
                    <a:pt x="3384" y="0"/>
                  </a:moveTo>
                  <a:cubicBezTo>
                    <a:pt x="1553" y="0"/>
                    <a:pt x="0" y="1553"/>
                    <a:pt x="0" y="3384"/>
                  </a:cubicBezTo>
                  <a:lnTo>
                    <a:pt x="0" y="6767"/>
                  </a:lnTo>
                  <a:lnTo>
                    <a:pt x="881" y="6767"/>
                  </a:lnTo>
                  <a:lnTo>
                    <a:pt x="881" y="3384"/>
                  </a:lnTo>
                  <a:cubicBezTo>
                    <a:pt x="881" y="1947"/>
                    <a:pt x="1924" y="881"/>
                    <a:pt x="3384" y="881"/>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2"/>
            <p:cNvSpPr/>
            <p:nvPr/>
          </p:nvSpPr>
          <p:spPr>
            <a:xfrm>
              <a:off x="2329411" y="3926496"/>
              <a:ext cx="149162" cy="240661"/>
            </a:xfrm>
            <a:custGeom>
              <a:avLst/>
              <a:gdLst/>
              <a:ahLst/>
              <a:cxnLst/>
              <a:rect l="l" t="t" r="r" b="b"/>
              <a:pathLst>
                <a:path w="5215" h="8414" extrusionOk="0">
                  <a:moveTo>
                    <a:pt x="580" y="1"/>
                  </a:moveTo>
                  <a:lnTo>
                    <a:pt x="0" y="4172"/>
                  </a:lnTo>
                  <a:lnTo>
                    <a:pt x="580" y="8413"/>
                  </a:lnTo>
                  <a:lnTo>
                    <a:pt x="5215" y="8413"/>
                  </a:lnTo>
                  <a:lnTo>
                    <a:pt x="5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2"/>
            <p:cNvSpPr/>
            <p:nvPr/>
          </p:nvSpPr>
          <p:spPr>
            <a:xfrm>
              <a:off x="2213404" y="3926496"/>
              <a:ext cx="132601" cy="240661"/>
            </a:xfrm>
            <a:custGeom>
              <a:avLst/>
              <a:gdLst/>
              <a:ahLst/>
              <a:cxnLst/>
              <a:rect l="l" t="t" r="r" b="b"/>
              <a:pathLst>
                <a:path w="4636" h="8414" extrusionOk="0">
                  <a:moveTo>
                    <a:pt x="1" y="1"/>
                  </a:moveTo>
                  <a:lnTo>
                    <a:pt x="1" y="8413"/>
                  </a:lnTo>
                  <a:lnTo>
                    <a:pt x="4636" y="8413"/>
                  </a:lnTo>
                  <a:lnTo>
                    <a:pt x="46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2"/>
            <p:cNvSpPr/>
            <p:nvPr/>
          </p:nvSpPr>
          <p:spPr>
            <a:xfrm>
              <a:off x="2334702" y="4053773"/>
              <a:ext cx="25227" cy="55031"/>
            </a:xfrm>
            <a:custGeom>
              <a:avLst/>
              <a:gdLst/>
              <a:ahLst/>
              <a:cxnLst/>
              <a:rect l="l" t="t" r="r" b="b"/>
              <a:pathLst>
                <a:path w="882" h="1924" extrusionOk="0">
                  <a:moveTo>
                    <a:pt x="1" y="0"/>
                  </a:moveTo>
                  <a:lnTo>
                    <a:pt x="1" y="1924"/>
                  </a:lnTo>
                  <a:lnTo>
                    <a:pt x="881" y="1924"/>
                  </a:lnTo>
                  <a:lnTo>
                    <a:pt x="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2"/>
            <p:cNvSpPr/>
            <p:nvPr/>
          </p:nvSpPr>
          <p:spPr>
            <a:xfrm>
              <a:off x="2329411" y="3998744"/>
              <a:ext cx="52400" cy="71621"/>
            </a:xfrm>
            <a:custGeom>
              <a:avLst/>
              <a:gdLst/>
              <a:ahLst/>
              <a:cxnLst/>
              <a:rect l="l" t="t" r="r" b="b"/>
              <a:pathLst>
                <a:path w="1832" h="2504" extrusionOk="0">
                  <a:moveTo>
                    <a:pt x="580" y="1"/>
                  </a:moveTo>
                  <a:lnTo>
                    <a:pt x="0" y="1252"/>
                  </a:lnTo>
                  <a:lnTo>
                    <a:pt x="580" y="2504"/>
                  </a:lnTo>
                  <a:cubicBezTo>
                    <a:pt x="1252" y="2504"/>
                    <a:pt x="1831" y="1924"/>
                    <a:pt x="1831" y="1252"/>
                  </a:cubicBezTo>
                  <a:cubicBezTo>
                    <a:pt x="1831" y="580"/>
                    <a:pt x="1252"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2"/>
            <p:cNvSpPr/>
            <p:nvPr/>
          </p:nvSpPr>
          <p:spPr>
            <a:xfrm>
              <a:off x="2310191" y="3998744"/>
              <a:ext cx="35810" cy="71621"/>
            </a:xfrm>
            <a:custGeom>
              <a:avLst/>
              <a:gdLst/>
              <a:ahLst/>
              <a:cxnLst/>
              <a:rect l="l" t="t" r="r" b="b"/>
              <a:pathLst>
                <a:path w="1252" h="2504" extrusionOk="0">
                  <a:moveTo>
                    <a:pt x="1252" y="1"/>
                  </a:moveTo>
                  <a:cubicBezTo>
                    <a:pt x="580" y="1"/>
                    <a:pt x="0" y="580"/>
                    <a:pt x="0" y="1252"/>
                  </a:cubicBezTo>
                  <a:cubicBezTo>
                    <a:pt x="0" y="1924"/>
                    <a:pt x="580" y="2504"/>
                    <a:pt x="1252" y="2504"/>
                  </a:cubicBezTo>
                  <a:lnTo>
                    <a:pt x="1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576;p22">
            <a:extLst>
              <a:ext uri="{FF2B5EF4-FFF2-40B4-BE49-F238E27FC236}">
                <a16:creationId xmlns:a16="http://schemas.microsoft.com/office/drawing/2014/main" id="{68233FDE-4255-8A56-C8E0-713138FD72B9}"/>
              </a:ext>
            </a:extLst>
          </p:cNvPr>
          <p:cNvSpPr txBox="1"/>
          <p:nvPr/>
        </p:nvSpPr>
        <p:spPr>
          <a:xfrm>
            <a:off x="2592576" y="3385709"/>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2"/>
                </a:solidFill>
                <a:latin typeface="Oswald"/>
                <a:ea typeface="Oswald"/>
                <a:cs typeface="Oswald"/>
                <a:sym typeface="Oswald"/>
              </a:rPr>
              <a:t>D Stream</a:t>
            </a:r>
            <a:endParaRPr sz="2000" b="1">
              <a:solidFill>
                <a:schemeClr val="accent2"/>
              </a:solidFill>
              <a:latin typeface="Oswald"/>
              <a:ea typeface="Oswald"/>
              <a:cs typeface="Oswald"/>
              <a:sym typeface="Oswald"/>
            </a:endParaRPr>
          </a:p>
        </p:txBody>
      </p:sp>
      <p:cxnSp>
        <p:nvCxnSpPr>
          <p:cNvPr id="14" name="Google Shape;615;p22">
            <a:extLst>
              <a:ext uri="{FF2B5EF4-FFF2-40B4-BE49-F238E27FC236}">
                <a16:creationId xmlns:a16="http://schemas.microsoft.com/office/drawing/2014/main" id="{FEDC8973-4698-5E2C-973F-D9EA1E429A98}"/>
              </a:ext>
            </a:extLst>
          </p:cNvPr>
          <p:cNvCxnSpPr>
            <a:cxnSpLocks/>
          </p:cNvCxnSpPr>
          <p:nvPr/>
        </p:nvCxnSpPr>
        <p:spPr>
          <a:xfrm flipH="1">
            <a:off x="3262895" y="2652389"/>
            <a:ext cx="1953" cy="738916"/>
          </a:xfrm>
          <a:prstGeom prst="straightConnector1">
            <a:avLst/>
          </a:prstGeom>
          <a:noFill/>
          <a:ln w="9525" cap="flat" cmpd="sng">
            <a:solidFill>
              <a:schemeClr val="dk2"/>
            </a:solidFill>
            <a:prstDash val="solid"/>
            <a:round/>
            <a:headEnd type="none" w="med" len="med"/>
            <a:tailEnd type="stealth" w="med" len="med"/>
          </a:ln>
        </p:spPr>
      </p:cxnSp>
    </p:spTree>
    <p:extLst>
      <p:ext uri="{BB962C8B-B14F-4D97-AF65-F5344CB8AC3E}">
        <p14:creationId xmlns:p14="http://schemas.microsoft.com/office/powerpoint/2010/main" val="26004579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roup 3">
            <a:extLst>
              <a:ext uri="{FF2B5EF4-FFF2-40B4-BE49-F238E27FC236}">
                <a16:creationId xmlns:a16="http://schemas.microsoft.com/office/drawing/2014/main" id="{164CEE23-B86B-8BD2-A322-5BE5D1F1AE6E}"/>
              </a:ext>
            </a:extLst>
          </p:cNvPr>
          <p:cNvGrpSpPr/>
          <p:nvPr/>
        </p:nvGrpSpPr>
        <p:grpSpPr>
          <a:xfrm>
            <a:off x="-4754880" y="1392008"/>
            <a:ext cx="3677012" cy="3363892"/>
            <a:chOff x="5717492" y="1970109"/>
            <a:chExt cx="733200" cy="677630"/>
          </a:xfrm>
        </p:grpSpPr>
        <p:sp>
          <p:nvSpPr>
            <p:cNvPr id="581" name="Google Shape;581;p22"/>
            <p:cNvSpPr/>
            <p:nvPr/>
          </p:nvSpPr>
          <p:spPr>
            <a:xfrm>
              <a:off x="5717492" y="1970109"/>
              <a:ext cx="733200" cy="67763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22"/>
            <p:cNvGrpSpPr/>
            <p:nvPr/>
          </p:nvGrpSpPr>
          <p:grpSpPr>
            <a:xfrm>
              <a:off x="5904571" y="2146296"/>
              <a:ext cx="355127" cy="326078"/>
              <a:chOff x="4798486" y="1937970"/>
              <a:chExt cx="409038" cy="406379"/>
            </a:xfrm>
          </p:grpSpPr>
          <p:sp>
            <p:nvSpPr>
              <p:cNvPr id="590" name="Google Shape;590;p22"/>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 name="Google Shape;572;p22">
            <a:extLst>
              <a:ext uri="{FF2B5EF4-FFF2-40B4-BE49-F238E27FC236}">
                <a16:creationId xmlns:a16="http://schemas.microsoft.com/office/drawing/2014/main" id="{87252940-FDB1-D412-6E69-73D8504BDDC4}"/>
              </a:ext>
            </a:extLst>
          </p:cNvPr>
          <p:cNvSpPr txBox="1"/>
          <p:nvPr/>
        </p:nvSpPr>
        <p:spPr>
          <a:xfrm>
            <a:off x="649650" y="700050"/>
            <a:ext cx="212403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accent1"/>
                </a:solidFill>
                <a:latin typeface="Oswald"/>
                <a:ea typeface="Oswald"/>
                <a:cs typeface="Oswald"/>
                <a:sym typeface="Oswald"/>
              </a:rPr>
              <a:t>R Stream</a:t>
            </a:r>
            <a:endParaRPr sz="3200" b="1">
              <a:solidFill>
                <a:schemeClr val="accent1"/>
              </a:solidFill>
              <a:latin typeface="Oswald"/>
              <a:ea typeface="Oswald"/>
              <a:cs typeface="Oswald"/>
              <a:sym typeface="Oswald"/>
            </a:endParaRPr>
          </a:p>
        </p:txBody>
      </p:sp>
      <p:sp>
        <p:nvSpPr>
          <p:cNvPr id="5" name="TextBox 4">
            <a:extLst>
              <a:ext uri="{FF2B5EF4-FFF2-40B4-BE49-F238E27FC236}">
                <a16:creationId xmlns:a16="http://schemas.microsoft.com/office/drawing/2014/main" id="{98F5DD16-6A23-395F-0802-6C51E1CD92DF}"/>
              </a:ext>
            </a:extLst>
          </p:cNvPr>
          <p:cNvSpPr txBox="1"/>
          <p:nvPr/>
        </p:nvSpPr>
        <p:spPr>
          <a:xfrm>
            <a:off x="993403" y="2412234"/>
            <a:ext cx="7538100" cy="1323439"/>
          </a:xfrm>
          <a:prstGeom prst="rect">
            <a:avLst/>
          </a:prstGeom>
          <a:noFill/>
        </p:spPr>
        <p:txBody>
          <a:bodyPr wrap="square">
            <a:spAutoFit/>
          </a:bodyPr>
          <a:lstStyle/>
          <a:p>
            <a:pPr algn="l"/>
            <a:r>
              <a:rPr lang="en-US" sz="2000" b="1" i="0">
                <a:solidFill>
                  <a:srgbClr val="E3E3E3"/>
                </a:solidFill>
                <a:effectLst/>
                <a:latin typeface="Oswald" panose="00000500000000000000" pitchFamily="2" charset="0"/>
              </a:rPr>
              <a:t>	</a:t>
            </a:r>
            <a:r>
              <a:rPr lang="vi-VN" sz="2000" b="1" i="0">
                <a:solidFill>
                  <a:srgbClr val="E3E3E3"/>
                </a:solidFill>
                <a:effectLst/>
                <a:latin typeface="Oswald" panose="00000500000000000000" pitchFamily="2" charset="0"/>
              </a:rPr>
              <a:t>Thuật toán RStream hoạt động bằng cách</a:t>
            </a:r>
            <a:r>
              <a:rPr lang="en-US" sz="2000" b="1" i="0">
                <a:solidFill>
                  <a:srgbClr val="E3E3E3"/>
                </a:solidFill>
                <a:effectLst/>
                <a:latin typeface="Oswald" panose="00000500000000000000" pitchFamily="2" charset="0"/>
              </a:rPr>
              <a:t> duyệt qua tập </a:t>
            </a:r>
            <a:r>
              <a:rPr lang="en-US" sz="2000" b="1" i="1">
                <a:solidFill>
                  <a:srgbClr val="E3E3E3"/>
                </a:solidFill>
                <a:latin typeface="Oswald" panose="00000500000000000000" pitchFamily="2" charset="0"/>
              </a:rPr>
              <a:t>V</a:t>
            </a:r>
            <a:r>
              <a:rPr lang="en-US" sz="2000" b="1">
                <a:solidFill>
                  <a:srgbClr val="E3E3E3"/>
                </a:solidFill>
                <a:latin typeface="Oswald" panose="00000500000000000000" pitchFamily="2" charset="0"/>
              </a:rPr>
              <a:t> duy nhất một lần, với mỗi phần tử được duyệt, sẽ có xác suất để phần tử đó được đưa vào</a:t>
            </a:r>
            <a:r>
              <a:rPr lang="vi-VN" sz="2000" b="1" i="0">
                <a:solidFill>
                  <a:srgbClr val="E3E3E3"/>
                </a:solidFill>
                <a:effectLst/>
                <a:latin typeface="Oswald" panose="00000500000000000000" pitchFamily="2" charset="0"/>
              </a:rPr>
              <a:t> tập con thỏa mãn ràng buộc kích thước và ràng buộc nhiễu.</a:t>
            </a:r>
          </a:p>
        </p:txBody>
      </p:sp>
    </p:spTree>
    <p:extLst>
      <p:ext uri="{BB962C8B-B14F-4D97-AF65-F5344CB8AC3E}">
        <p14:creationId xmlns:p14="http://schemas.microsoft.com/office/powerpoint/2010/main" val="15338790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roup 3">
            <a:extLst>
              <a:ext uri="{FF2B5EF4-FFF2-40B4-BE49-F238E27FC236}">
                <a16:creationId xmlns:a16="http://schemas.microsoft.com/office/drawing/2014/main" id="{164CEE23-B86B-8BD2-A322-5BE5D1F1AE6E}"/>
              </a:ext>
            </a:extLst>
          </p:cNvPr>
          <p:cNvGrpSpPr/>
          <p:nvPr/>
        </p:nvGrpSpPr>
        <p:grpSpPr>
          <a:xfrm>
            <a:off x="-4754880" y="1392008"/>
            <a:ext cx="3677012" cy="3363892"/>
            <a:chOff x="5717492" y="1970109"/>
            <a:chExt cx="733200" cy="677630"/>
          </a:xfrm>
        </p:grpSpPr>
        <p:sp>
          <p:nvSpPr>
            <p:cNvPr id="581" name="Google Shape;581;p22"/>
            <p:cNvSpPr/>
            <p:nvPr/>
          </p:nvSpPr>
          <p:spPr>
            <a:xfrm>
              <a:off x="5717492" y="1970109"/>
              <a:ext cx="733200" cy="67763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22"/>
            <p:cNvGrpSpPr/>
            <p:nvPr/>
          </p:nvGrpSpPr>
          <p:grpSpPr>
            <a:xfrm>
              <a:off x="5904571" y="2146296"/>
              <a:ext cx="355127" cy="326078"/>
              <a:chOff x="4798486" y="1937970"/>
              <a:chExt cx="409038" cy="406379"/>
            </a:xfrm>
          </p:grpSpPr>
          <p:sp>
            <p:nvSpPr>
              <p:cNvPr id="590" name="Google Shape;590;p22"/>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 name="Google Shape;572;p22">
            <a:extLst>
              <a:ext uri="{FF2B5EF4-FFF2-40B4-BE49-F238E27FC236}">
                <a16:creationId xmlns:a16="http://schemas.microsoft.com/office/drawing/2014/main" id="{87252940-FDB1-D412-6E69-73D8504BDDC4}"/>
              </a:ext>
            </a:extLst>
          </p:cNvPr>
          <p:cNvSpPr txBox="1"/>
          <p:nvPr/>
        </p:nvSpPr>
        <p:spPr>
          <a:xfrm>
            <a:off x="649650" y="700050"/>
            <a:ext cx="212403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accent1"/>
                </a:solidFill>
                <a:latin typeface="Oswald"/>
                <a:ea typeface="Oswald"/>
                <a:cs typeface="Oswald"/>
                <a:sym typeface="Oswald"/>
              </a:rPr>
              <a:t>R Stream</a:t>
            </a:r>
            <a:endParaRPr sz="3200" b="1">
              <a:solidFill>
                <a:schemeClr val="accent1"/>
              </a:solidFill>
              <a:latin typeface="Oswald"/>
              <a:ea typeface="Oswald"/>
              <a:cs typeface="Oswald"/>
              <a:sym typeface="Oswald"/>
            </a:endParaRPr>
          </a:p>
        </p:txBody>
      </p:sp>
      <p:sp>
        <p:nvSpPr>
          <p:cNvPr id="5" name="TextBox 4">
            <a:extLst>
              <a:ext uri="{FF2B5EF4-FFF2-40B4-BE49-F238E27FC236}">
                <a16:creationId xmlns:a16="http://schemas.microsoft.com/office/drawing/2014/main" id="{98F5DD16-6A23-395F-0802-6C51E1CD92DF}"/>
              </a:ext>
            </a:extLst>
          </p:cNvPr>
          <p:cNvSpPr txBox="1"/>
          <p:nvPr/>
        </p:nvSpPr>
        <p:spPr>
          <a:xfrm>
            <a:off x="812099" y="1667220"/>
            <a:ext cx="7538100" cy="2862322"/>
          </a:xfrm>
          <a:prstGeom prst="rect">
            <a:avLst/>
          </a:prstGeom>
          <a:noFill/>
        </p:spPr>
        <p:txBody>
          <a:bodyPr wrap="square">
            <a:spAutoFit/>
          </a:bodyPr>
          <a:lstStyle/>
          <a:p>
            <a:r>
              <a:rPr lang="vi-VN" sz="2000" b="1">
                <a:solidFill>
                  <a:srgbClr val="E3E3E3"/>
                </a:solidFill>
                <a:latin typeface="Oswald" panose="00000500000000000000" pitchFamily="2" charset="0"/>
              </a:rPr>
              <a:t>•	Thuật toán RSTREAM, một phương pháp truyền phát ngẫu nhiên, khai thác khung ngẫu nhiên để tối đa hóa k</a:t>
            </a:r>
            <a:r>
              <a:rPr lang="en-US" sz="2000" b="1">
                <a:solidFill>
                  <a:srgbClr val="E3E3E3"/>
                </a:solidFill>
                <a:latin typeface="Oswald" panose="00000500000000000000" pitchFamily="2" charset="0"/>
              </a:rPr>
              <a:t>-Submodular</a:t>
            </a:r>
            <a:r>
              <a:rPr lang="vi-VN" sz="2000" b="1">
                <a:solidFill>
                  <a:srgbClr val="E3E3E3"/>
                </a:solidFill>
                <a:latin typeface="Oswald" panose="00000500000000000000" pitchFamily="2" charset="0"/>
              </a:rPr>
              <a:t> không bị ràng buộc và đưa ra phân bố xác suất mới với ràng buộc về kích thước</a:t>
            </a:r>
            <a:r>
              <a:rPr lang="en-US" sz="2000" b="1">
                <a:solidFill>
                  <a:srgbClr val="E3E3E3"/>
                </a:solidFill>
                <a:latin typeface="Oswald" panose="00000500000000000000" pitchFamily="2" charset="0"/>
              </a:rPr>
              <a:t>. V</a:t>
            </a:r>
            <a:r>
              <a:rPr lang="vi-VN" sz="2000" b="1">
                <a:solidFill>
                  <a:srgbClr val="E3E3E3"/>
                </a:solidFill>
                <a:latin typeface="Oswald" panose="00000500000000000000" pitchFamily="2" charset="0"/>
              </a:rPr>
              <a:t>ới mỗi </a:t>
            </a:r>
            <a:r>
              <a:rPr lang="el-GR" sz="2000" b="1">
                <a:solidFill>
                  <a:srgbClr val="E3E3E3"/>
                </a:solidFill>
                <a:latin typeface="Oswald" panose="00000500000000000000" pitchFamily="2" charset="0"/>
              </a:rPr>
              <a:t>ε ∈ </a:t>
            </a:r>
            <a:r>
              <a:rPr lang="vi-VN" sz="2000" b="1">
                <a:solidFill>
                  <a:srgbClr val="E3E3E3"/>
                </a:solidFill>
                <a:latin typeface="Oswald" panose="00000500000000000000" pitchFamily="2" charset="0"/>
              </a:rPr>
              <a:t>V khi được quan sát, RSTREAM sẽ thêm ngẫu nhiên </a:t>
            </a:r>
            <a:r>
              <a:rPr lang="el-GR" sz="2000" b="1">
                <a:solidFill>
                  <a:srgbClr val="E3E3E3"/>
                </a:solidFill>
                <a:latin typeface="Oswald" panose="00000500000000000000" pitchFamily="2" charset="0"/>
              </a:rPr>
              <a:t>ε </a:t>
            </a:r>
            <a:r>
              <a:rPr lang="vi-VN" sz="2000" b="1">
                <a:solidFill>
                  <a:srgbClr val="E3E3E3"/>
                </a:solidFill>
                <a:latin typeface="Oswald" panose="00000500000000000000" pitchFamily="2" charset="0"/>
              </a:rPr>
              <a:t>vào tập i với xác suất tỷ lệ thuận với mức tăng trên mỗi giới hạn của mức tăng biên trên f, miễn là giới hạn đủ lớn so với ước tính tối ưu giải pháp. Vì giới hạn có thể lớn hơn đáng kể so với mức tăng cận biên thực tế của f do </a:t>
            </a:r>
            <a:r>
              <a:rPr lang="el-GR" sz="2000" b="1">
                <a:solidFill>
                  <a:srgbClr val="E3E3E3"/>
                </a:solidFill>
                <a:latin typeface="Oswald" panose="00000500000000000000" pitchFamily="2" charset="0"/>
              </a:rPr>
              <a:t>ε, </a:t>
            </a:r>
            <a:r>
              <a:rPr lang="vi-VN" sz="2000" b="1">
                <a:solidFill>
                  <a:srgbClr val="E3E3E3"/>
                </a:solidFill>
                <a:latin typeface="Oswald" panose="00000500000000000000" pitchFamily="2" charset="0"/>
              </a:rPr>
              <a:t>RSTREAM đề xuất bước khử nhiễu để cải thiện chất lượng giải pháp trả về.</a:t>
            </a:r>
            <a:endParaRPr lang="vi-VN" sz="2000" b="1" i="0">
              <a:solidFill>
                <a:srgbClr val="E3E3E3"/>
              </a:solidFill>
              <a:effectLst/>
              <a:latin typeface="Oswald" panose="00000500000000000000" pitchFamily="2" charset="0"/>
            </a:endParaRPr>
          </a:p>
        </p:txBody>
      </p:sp>
    </p:spTree>
    <p:extLst>
      <p:ext uri="{BB962C8B-B14F-4D97-AF65-F5344CB8AC3E}">
        <p14:creationId xmlns:p14="http://schemas.microsoft.com/office/powerpoint/2010/main" val="14823710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roup 3">
            <a:extLst>
              <a:ext uri="{FF2B5EF4-FFF2-40B4-BE49-F238E27FC236}">
                <a16:creationId xmlns:a16="http://schemas.microsoft.com/office/drawing/2014/main" id="{164CEE23-B86B-8BD2-A322-5BE5D1F1AE6E}"/>
              </a:ext>
            </a:extLst>
          </p:cNvPr>
          <p:cNvGrpSpPr/>
          <p:nvPr/>
        </p:nvGrpSpPr>
        <p:grpSpPr>
          <a:xfrm>
            <a:off x="-4754880" y="1392008"/>
            <a:ext cx="3677012" cy="3363892"/>
            <a:chOff x="5717492" y="1970109"/>
            <a:chExt cx="733200" cy="677630"/>
          </a:xfrm>
        </p:grpSpPr>
        <p:sp>
          <p:nvSpPr>
            <p:cNvPr id="581" name="Google Shape;581;p22"/>
            <p:cNvSpPr/>
            <p:nvPr/>
          </p:nvSpPr>
          <p:spPr>
            <a:xfrm>
              <a:off x="5717492" y="1970109"/>
              <a:ext cx="733200" cy="67763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22"/>
            <p:cNvGrpSpPr/>
            <p:nvPr/>
          </p:nvGrpSpPr>
          <p:grpSpPr>
            <a:xfrm>
              <a:off x="5904571" y="2146296"/>
              <a:ext cx="355127" cy="326078"/>
              <a:chOff x="4798486" y="1937970"/>
              <a:chExt cx="409038" cy="406379"/>
            </a:xfrm>
          </p:grpSpPr>
          <p:sp>
            <p:nvSpPr>
              <p:cNvPr id="590" name="Google Shape;590;p22"/>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 name="Google Shape;572;p22">
            <a:extLst>
              <a:ext uri="{FF2B5EF4-FFF2-40B4-BE49-F238E27FC236}">
                <a16:creationId xmlns:a16="http://schemas.microsoft.com/office/drawing/2014/main" id="{87252940-FDB1-D412-6E69-73D8504BDDC4}"/>
              </a:ext>
            </a:extLst>
          </p:cNvPr>
          <p:cNvSpPr txBox="1"/>
          <p:nvPr/>
        </p:nvSpPr>
        <p:spPr>
          <a:xfrm>
            <a:off x="649650" y="700050"/>
            <a:ext cx="212403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accent1"/>
                </a:solidFill>
                <a:latin typeface="Oswald"/>
                <a:ea typeface="Oswald"/>
                <a:cs typeface="Oswald"/>
                <a:sym typeface="Oswald"/>
              </a:rPr>
              <a:t>R Stream</a:t>
            </a:r>
            <a:endParaRPr sz="3200" b="1">
              <a:solidFill>
                <a:schemeClr val="accent1"/>
              </a:solidFill>
              <a:latin typeface="Oswald"/>
              <a:ea typeface="Oswald"/>
              <a:cs typeface="Oswald"/>
              <a:sym typeface="Oswald"/>
            </a:endParaRPr>
          </a:p>
        </p:txBody>
      </p:sp>
      <p:pic>
        <p:nvPicPr>
          <p:cNvPr id="3" name="Picture 2">
            <a:extLst>
              <a:ext uri="{FF2B5EF4-FFF2-40B4-BE49-F238E27FC236}">
                <a16:creationId xmlns:a16="http://schemas.microsoft.com/office/drawing/2014/main" id="{B331C4C2-7574-DEE8-854A-9C0E425181F1}"/>
              </a:ext>
            </a:extLst>
          </p:cNvPr>
          <p:cNvPicPr>
            <a:picLocks noChangeAspect="1"/>
          </p:cNvPicPr>
          <p:nvPr/>
        </p:nvPicPr>
        <p:blipFill>
          <a:blip r:embed="rId4"/>
          <a:stretch>
            <a:fillRect/>
          </a:stretch>
        </p:blipFill>
        <p:spPr>
          <a:xfrm>
            <a:off x="2935426" y="1915510"/>
            <a:ext cx="3273147" cy="2582700"/>
          </a:xfrm>
          <a:prstGeom prst="rect">
            <a:avLst/>
          </a:prstGeom>
        </p:spPr>
      </p:pic>
      <p:sp>
        <p:nvSpPr>
          <p:cNvPr id="7" name="TextBox 6">
            <a:extLst>
              <a:ext uri="{FF2B5EF4-FFF2-40B4-BE49-F238E27FC236}">
                <a16:creationId xmlns:a16="http://schemas.microsoft.com/office/drawing/2014/main" id="{C4279024-A125-CD0E-D913-3CD8D25367BE}"/>
              </a:ext>
            </a:extLst>
          </p:cNvPr>
          <p:cNvSpPr txBox="1"/>
          <p:nvPr/>
        </p:nvSpPr>
        <p:spPr>
          <a:xfrm>
            <a:off x="3326699" y="1380110"/>
            <a:ext cx="7538100" cy="400110"/>
          </a:xfrm>
          <a:prstGeom prst="rect">
            <a:avLst/>
          </a:prstGeom>
          <a:noFill/>
        </p:spPr>
        <p:txBody>
          <a:bodyPr wrap="square">
            <a:spAutoFit/>
          </a:bodyPr>
          <a:lstStyle/>
          <a:p>
            <a:pPr algn="l"/>
            <a:r>
              <a:rPr lang="en-US" sz="2000" b="1" i="0">
                <a:solidFill>
                  <a:schemeClr val="accent1"/>
                </a:solidFill>
                <a:effectLst/>
                <a:latin typeface="Oswald" panose="00000500000000000000" pitchFamily="2" charset="0"/>
              </a:rPr>
              <a:t>Mã giả của thuật toán</a:t>
            </a:r>
            <a:endParaRPr lang="vi-VN" sz="2000" b="1" i="0">
              <a:solidFill>
                <a:schemeClr val="accent1"/>
              </a:solidFill>
              <a:effectLst/>
              <a:latin typeface="Oswald" panose="00000500000000000000" pitchFamily="2" charset="0"/>
            </a:endParaRPr>
          </a:p>
        </p:txBody>
      </p:sp>
    </p:spTree>
    <p:extLst>
      <p:ext uri="{BB962C8B-B14F-4D97-AF65-F5344CB8AC3E}">
        <p14:creationId xmlns:p14="http://schemas.microsoft.com/office/powerpoint/2010/main" val="1430176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572;p22">
            <a:extLst>
              <a:ext uri="{FF2B5EF4-FFF2-40B4-BE49-F238E27FC236}">
                <a16:creationId xmlns:a16="http://schemas.microsoft.com/office/drawing/2014/main" id="{87252940-FDB1-D412-6E69-73D8504BDDC4}"/>
              </a:ext>
            </a:extLst>
          </p:cNvPr>
          <p:cNvSpPr txBox="1"/>
          <p:nvPr/>
        </p:nvSpPr>
        <p:spPr>
          <a:xfrm>
            <a:off x="649650" y="700050"/>
            <a:ext cx="212403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accent1"/>
                </a:solidFill>
                <a:latin typeface="Oswald"/>
                <a:ea typeface="Oswald"/>
                <a:cs typeface="Oswald"/>
                <a:sym typeface="Oswald"/>
              </a:rPr>
              <a:t>R Stream</a:t>
            </a:r>
            <a:endParaRPr sz="3200" b="1">
              <a:solidFill>
                <a:schemeClr val="accent1"/>
              </a:solidFill>
              <a:latin typeface="Oswald"/>
              <a:ea typeface="Oswald"/>
              <a:cs typeface="Oswald"/>
              <a:sym typeface="Oswald"/>
            </a:endParaRPr>
          </a:p>
        </p:txBody>
      </p:sp>
      <p:pic>
        <p:nvPicPr>
          <p:cNvPr id="3" name="Picture 2">
            <a:extLst>
              <a:ext uri="{FF2B5EF4-FFF2-40B4-BE49-F238E27FC236}">
                <a16:creationId xmlns:a16="http://schemas.microsoft.com/office/drawing/2014/main" id="{B331C4C2-7574-DEE8-854A-9C0E425181F1}"/>
              </a:ext>
            </a:extLst>
          </p:cNvPr>
          <p:cNvPicPr>
            <a:picLocks noChangeAspect="1"/>
          </p:cNvPicPr>
          <p:nvPr/>
        </p:nvPicPr>
        <p:blipFill>
          <a:blip r:embed="rId4"/>
          <a:stretch>
            <a:fillRect/>
          </a:stretch>
        </p:blipFill>
        <p:spPr>
          <a:xfrm>
            <a:off x="13359586" y="3254355"/>
            <a:ext cx="3273147" cy="2582700"/>
          </a:xfrm>
          <a:prstGeom prst="rect">
            <a:avLst/>
          </a:prstGeom>
        </p:spPr>
      </p:pic>
      <p:sp>
        <p:nvSpPr>
          <p:cNvPr id="7" name="TextBox 6">
            <a:extLst>
              <a:ext uri="{FF2B5EF4-FFF2-40B4-BE49-F238E27FC236}">
                <a16:creationId xmlns:a16="http://schemas.microsoft.com/office/drawing/2014/main" id="{C4279024-A125-CD0E-D913-3CD8D25367BE}"/>
              </a:ext>
            </a:extLst>
          </p:cNvPr>
          <p:cNvSpPr txBox="1"/>
          <p:nvPr/>
        </p:nvSpPr>
        <p:spPr>
          <a:xfrm>
            <a:off x="11891579" y="1715455"/>
            <a:ext cx="7538100" cy="400110"/>
          </a:xfrm>
          <a:prstGeom prst="rect">
            <a:avLst/>
          </a:prstGeom>
          <a:noFill/>
        </p:spPr>
        <p:txBody>
          <a:bodyPr wrap="square">
            <a:spAutoFit/>
          </a:bodyPr>
          <a:lstStyle/>
          <a:p>
            <a:pPr algn="l"/>
            <a:r>
              <a:rPr lang="en-US" sz="2000" b="1" i="0">
                <a:solidFill>
                  <a:schemeClr val="accent1"/>
                </a:solidFill>
                <a:effectLst/>
                <a:latin typeface="Oswald" panose="00000500000000000000" pitchFamily="2" charset="0"/>
              </a:rPr>
              <a:t>Mã giả của thuật toán</a:t>
            </a:r>
            <a:endParaRPr lang="vi-VN" sz="2000" b="1" i="0">
              <a:solidFill>
                <a:schemeClr val="accent1"/>
              </a:solidFill>
              <a:effectLst/>
              <a:latin typeface="Oswald" panose="00000500000000000000" pitchFamily="2" charset="0"/>
            </a:endParaRPr>
          </a:p>
        </p:txBody>
      </p:sp>
      <p:sp>
        <p:nvSpPr>
          <p:cNvPr id="2" name="TextBox 1">
            <a:extLst>
              <a:ext uri="{FF2B5EF4-FFF2-40B4-BE49-F238E27FC236}">
                <a16:creationId xmlns:a16="http://schemas.microsoft.com/office/drawing/2014/main" id="{A8D937E0-D055-D8D4-9B16-820D761F4433}"/>
              </a:ext>
            </a:extLst>
          </p:cNvPr>
          <p:cNvSpPr txBox="1"/>
          <p:nvPr/>
        </p:nvSpPr>
        <p:spPr>
          <a:xfrm>
            <a:off x="1001640" y="2086040"/>
            <a:ext cx="7538100" cy="1938992"/>
          </a:xfrm>
          <a:prstGeom prst="rect">
            <a:avLst/>
          </a:prstGeom>
          <a:noFill/>
        </p:spPr>
        <p:txBody>
          <a:bodyPr wrap="square">
            <a:spAutoFit/>
          </a:bodyPr>
          <a:lstStyle/>
          <a:p>
            <a:pPr algn="l"/>
            <a:r>
              <a:rPr lang="vi-VN" sz="2000" b="1">
                <a:solidFill>
                  <a:srgbClr val="E3E3E3"/>
                </a:solidFill>
                <a:effectLst/>
                <a:latin typeface="Oswald" panose="00000500000000000000" pitchFamily="2" charset="0"/>
              </a:rPr>
              <a:t>Thuật toán bắt đầu bằng cách khởi tạo các biến sau:</a:t>
            </a:r>
          </a:p>
          <a:p>
            <a:pPr marL="1168400" indent="-274638" algn="l">
              <a:buClr>
                <a:schemeClr val="accent1"/>
              </a:buClr>
              <a:buFont typeface="Wingdings" panose="05000000000000000000" pitchFamily="2" charset="2"/>
              <a:buChar char="Ø"/>
            </a:pPr>
            <a:r>
              <a:rPr lang="el-GR" sz="2000" b="1">
                <a:solidFill>
                  <a:srgbClr val="E3E3E3"/>
                </a:solidFill>
                <a:effectLst/>
                <a:latin typeface="KaTeX_Main"/>
              </a:rPr>
              <a:t>Δ</a:t>
            </a:r>
            <a:r>
              <a:rPr lang="vi-VN" sz="2000" b="1" baseline="-25000">
                <a:solidFill>
                  <a:srgbClr val="E3E3E3"/>
                </a:solidFill>
                <a:effectLst/>
                <a:latin typeface="Oswald" panose="00000500000000000000" pitchFamily="2" charset="0"/>
              </a:rPr>
              <a:t>u​</a:t>
            </a:r>
            <a:r>
              <a:rPr lang="vi-VN" sz="2000" b="1">
                <a:solidFill>
                  <a:srgbClr val="E3E3E3"/>
                </a:solidFill>
                <a:effectLst/>
                <a:latin typeface="Oswald" panose="00000500000000000000" pitchFamily="2" charset="0"/>
              </a:rPr>
              <a:t>: giá trị tối đa của F trên V</a:t>
            </a:r>
          </a:p>
          <a:p>
            <a:pPr marL="1168400" indent="-274638" algn="l">
              <a:buClr>
                <a:schemeClr val="accent1"/>
              </a:buClr>
              <a:buFont typeface="Wingdings" panose="05000000000000000000" pitchFamily="2" charset="2"/>
              <a:buChar char="Ø"/>
            </a:pPr>
            <a:r>
              <a:rPr lang="el-GR" sz="2000" b="1">
                <a:solidFill>
                  <a:srgbClr val="E3E3E3"/>
                </a:solidFill>
                <a:effectLst/>
                <a:latin typeface="KaTeX_Main"/>
              </a:rPr>
              <a:t>Δ</a:t>
            </a:r>
            <a:r>
              <a:rPr lang="en-US" sz="2000" b="1" baseline="-25000">
                <a:solidFill>
                  <a:srgbClr val="E3E3E3"/>
                </a:solidFill>
                <a:latin typeface="Oswald" panose="00000500000000000000" pitchFamily="2" charset="0"/>
              </a:rPr>
              <a:t>l</a:t>
            </a:r>
            <a:r>
              <a:rPr lang="vi-VN" sz="2000" b="1" baseline="-25000">
                <a:solidFill>
                  <a:srgbClr val="E3E3E3"/>
                </a:solidFill>
                <a:effectLst/>
                <a:latin typeface="Oswald" panose="00000500000000000000" pitchFamily="2" charset="0"/>
              </a:rPr>
              <a:t>​</a:t>
            </a:r>
            <a:r>
              <a:rPr lang="vi-VN" sz="2000" b="1">
                <a:solidFill>
                  <a:srgbClr val="E3E3E3"/>
                </a:solidFill>
                <a:effectLst/>
                <a:latin typeface="Oswald" panose="00000500000000000000" pitchFamily="2" charset="0"/>
              </a:rPr>
              <a:t>: giá trị tối thiểu của F trên V</a:t>
            </a:r>
          </a:p>
          <a:p>
            <a:pPr marL="1168400" indent="-274638" algn="l">
              <a:buClr>
                <a:schemeClr val="accent1"/>
              </a:buClr>
              <a:buFont typeface="Wingdings" panose="05000000000000000000" pitchFamily="2" charset="2"/>
              <a:buChar char="Ø"/>
            </a:pPr>
            <a:r>
              <a:rPr lang="el-GR" sz="2000" b="1">
                <a:solidFill>
                  <a:srgbClr val="E3E3E3"/>
                </a:solidFill>
                <a:effectLst/>
                <a:latin typeface="KaTeX_Main"/>
              </a:rPr>
              <a:t>Δ</a:t>
            </a:r>
            <a:r>
              <a:rPr lang="el-GR" sz="2000" b="1">
                <a:solidFill>
                  <a:srgbClr val="E3E3E3"/>
                </a:solidFill>
                <a:effectLst/>
                <a:latin typeface="Google Sans"/>
              </a:rPr>
              <a:t>: </a:t>
            </a:r>
            <a:r>
              <a:rPr lang="vi-VN" sz="2000" b="1">
                <a:solidFill>
                  <a:srgbClr val="E3E3E3"/>
                </a:solidFill>
                <a:effectLst/>
                <a:latin typeface="Oswald" panose="00000500000000000000" pitchFamily="2" charset="0"/>
              </a:rPr>
              <a:t>giá trị hiện tại của F</a:t>
            </a:r>
          </a:p>
          <a:p>
            <a:pPr marL="1168400" indent="-274638" algn="l">
              <a:buClr>
                <a:schemeClr val="accent1"/>
              </a:buClr>
              <a:buFont typeface="Wingdings" panose="05000000000000000000" pitchFamily="2" charset="2"/>
              <a:buChar char="Ø"/>
            </a:pPr>
            <a:r>
              <a:rPr lang="vi-VN" sz="2000" b="1">
                <a:solidFill>
                  <a:srgbClr val="E3E3E3"/>
                </a:solidFill>
                <a:effectLst/>
                <a:latin typeface="Oswald" panose="00000500000000000000" pitchFamily="2" charset="0"/>
              </a:rPr>
              <a:t>t</a:t>
            </a:r>
            <a:r>
              <a:rPr lang="vi-VN" sz="2000" b="1" baseline="-25000">
                <a:solidFill>
                  <a:srgbClr val="E3E3E3"/>
                </a:solidFill>
                <a:effectLst/>
                <a:latin typeface="Oswald" panose="00000500000000000000" pitchFamily="2" charset="0"/>
              </a:rPr>
              <a:t>j,</a:t>
            </a:r>
            <a:r>
              <a:rPr lang="el-GR" sz="2000" b="1" baseline="-25000">
                <a:solidFill>
                  <a:srgbClr val="E3E3E3"/>
                </a:solidFill>
                <a:effectLst/>
                <a:latin typeface="KaTeX_Math"/>
              </a:rPr>
              <a:t>ϵ</a:t>
            </a:r>
            <a:r>
              <a:rPr lang="el-GR" sz="2000" b="1" baseline="-25000">
                <a:solidFill>
                  <a:srgbClr val="E3E3E3"/>
                </a:solidFill>
                <a:effectLst/>
                <a:latin typeface="KaTeX_Main"/>
              </a:rPr>
              <a:t>′</a:t>
            </a:r>
            <a:r>
              <a:rPr lang="el-GR" sz="2000" b="1">
                <a:solidFill>
                  <a:srgbClr val="E3E3E3"/>
                </a:solidFill>
                <a:effectLst/>
                <a:latin typeface="KaTeX_Main"/>
              </a:rPr>
              <a:t>​</a:t>
            </a:r>
            <a:r>
              <a:rPr lang="el-GR" sz="2000" b="1">
                <a:solidFill>
                  <a:srgbClr val="E3E3E3"/>
                </a:solidFill>
                <a:effectLst/>
                <a:latin typeface="Google Sans"/>
              </a:rPr>
              <a:t>: </a:t>
            </a:r>
            <a:r>
              <a:rPr lang="vi-VN" sz="2000" b="1">
                <a:solidFill>
                  <a:srgbClr val="E3E3E3"/>
                </a:solidFill>
                <a:effectLst/>
                <a:latin typeface="Oswald" panose="00000500000000000000" pitchFamily="2" charset="0"/>
              </a:rPr>
              <a:t>số lần hàm F đã được tính toán ở mức độ j với sai số </a:t>
            </a:r>
            <a:r>
              <a:rPr lang="el-GR" sz="2000" b="1">
                <a:solidFill>
                  <a:srgbClr val="E3E3E3"/>
                </a:solidFill>
                <a:effectLst/>
                <a:latin typeface="KaTeX_Math"/>
              </a:rPr>
              <a:t>ϵ</a:t>
            </a:r>
            <a:r>
              <a:rPr lang="el-GR" sz="2000" b="1">
                <a:solidFill>
                  <a:srgbClr val="E3E3E3"/>
                </a:solidFill>
                <a:effectLst/>
                <a:latin typeface="KaTeX_Main"/>
              </a:rPr>
              <a:t>′</a:t>
            </a:r>
            <a:endParaRPr lang="el-GR" sz="2000" b="1">
              <a:solidFill>
                <a:srgbClr val="E3E3E3"/>
              </a:solidFill>
              <a:effectLst/>
              <a:latin typeface="Google Sans"/>
            </a:endParaRPr>
          </a:p>
          <a:p>
            <a:pPr algn="l"/>
            <a:endParaRPr lang="vi-VN" sz="2000" b="1">
              <a:solidFill>
                <a:srgbClr val="E3E3E3"/>
              </a:solidFill>
              <a:effectLst/>
              <a:latin typeface="Oswald" panose="00000500000000000000" pitchFamily="2" charset="0"/>
            </a:endParaRPr>
          </a:p>
        </p:txBody>
      </p:sp>
    </p:spTree>
    <p:extLst>
      <p:ext uri="{BB962C8B-B14F-4D97-AF65-F5344CB8AC3E}">
        <p14:creationId xmlns:p14="http://schemas.microsoft.com/office/powerpoint/2010/main" val="2983520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572;p22">
            <a:extLst>
              <a:ext uri="{FF2B5EF4-FFF2-40B4-BE49-F238E27FC236}">
                <a16:creationId xmlns:a16="http://schemas.microsoft.com/office/drawing/2014/main" id="{87252940-FDB1-D412-6E69-73D8504BDDC4}"/>
              </a:ext>
            </a:extLst>
          </p:cNvPr>
          <p:cNvSpPr txBox="1"/>
          <p:nvPr/>
        </p:nvSpPr>
        <p:spPr>
          <a:xfrm>
            <a:off x="649650" y="700050"/>
            <a:ext cx="212403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accent1"/>
                </a:solidFill>
                <a:latin typeface="Oswald"/>
                <a:ea typeface="Oswald"/>
                <a:cs typeface="Oswald"/>
                <a:sym typeface="Oswald"/>
              </a:rPr>
              <a:t>R Stream</a:t>
            </a:r>
            <a:endParaRPr sz="3200" b="1">
              <a:solidFill>
                <a:schemeClr val="accent1"/>
              </a:solidFill>
              <a:latin typeface="Oswald"/>
              <a:ea typeface="Oswald"/>
              <a:cs typeface="Oswald"/>
              <a:sym typeface="Oswald"/>
            </a:endParaRPr>
          </a:p>
        </p:txBody>
      </p:sp>
      <p:pic>
        <p:nvPicPr>
          <p:cNvPr id="3" name="Picture 2">
            <a:extLst>
              <a:ext uri="{FF2B5EF4-FFF2-40B4-BE49-F238E27FC236}">
                <a16:creationId xmlns:a16="http://schemas.microsoft.com/office/drawing/2014/main" id="{B331C4C2-7574-DEE8-854A-9C0E425181F1}"/>
              </a:ext>
            </a:extLst>
          </p:cNvPr>
          <p:cNvPicPr>
            <a:picLocks noChangeAspect="1"/>
          </p:cNvPicPr>
          <p:nvPr/>
        </p:nvPicPr>
        <p:blipFill>
          <a:blip r:embed="rId4"/>
          <a:stretch>
            <a:fillRect/>
          </a:stretch>
        </p:blipFill>
        <p:spPr>
          <a:xfrm>
            <a:off x="13359586" y="3254355"/>
            <a:ext cx="3273147" cy="2582700"/>
          </a:xfrm>
          <a:prstGeom prst="rect">
            <a:avLst/>
          </a:prstGeom>
        </p:spPr>
      </p:pic>
      <p:sp>
        <p:nvSpPr>
          <p:cNvPr id="7" name="TextBox 6">
            <a:extLst>
              <a:ext uri="{FF2B5EF4-FFF2-40B4-BE49-F238E27FC236}">
                <a16:creationId xmlns:a16="http://schemas.microsoft.com/office/drawing/2014/main" id="{C4279024-A125-CD0E-D913-3CD8D25367BE}"/>
              </a:ext>
            </a:extLst>
          </p:cNvPr>
          <p:cNvSpPr txBox="1"/>
          <p:nvPr/>
        </p:nvSpPr>
        <p:spPr>
          <a:xfrm>
            <a:off x="11891579" y="1715455"/>
            <a:ext cx="7538100" cy="400110"/>
          </a:xfrm>
          <a:prstGeom prst="rect">
            <a:avLst/>
          </a:prstGeom>
          <a:noFill/>
        </p:spPr>
        <p:txBody>
          <a:bodyPr wrap="square">
            <a:spAutoFit/>
          </a:bodyPr>
          <a:lstStyle/>
          <a:p>
            <a:pPr algn="l"/>
            <a:r>
              <a:rPr lang="en-US" sz="2000" b="1" i="0">
                <a:solidFill>
                  <a:schemeClr val="accent1"/>
                </a:solidFill>
                <a:effectLst/>
                <a:latin typeface="Oswald" panose="00000500000000000000" pitchFamily="2" charset="0"/>
              </a:rPr>
              <a:t>Mã giả của thuật toán</a:t>
            </a:r>
            <a:endParaRPr lang="vi-VN" sz="2000" b="1" i="0">
              <a:solidFill>
                <a:schemeClr val="accent1"/>
              </a:solidFill>
              <a:effectLst/>
              <a:latin typeface="Oswald" panose="00000500000000000000" pitchFamily="2" charset="0"/>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A8D937E0-D055-D8D4-9B16-820D761F4433}"/>
                  </a:ext>
                </a:extLst>
              </p:cNvPr>
              <p:cNvSpPr txBox="1"/>
              <p:nvPr/>
            </p:nvSpPr>
            <p:spPr>
              <a:xfrm>
                <a:off x="802950" y="2080435"/>
                <a:ext cx="7538100" cy="1766574"/>
              </a:xfrm>
              <a:prstGeom prst="rect">
                <a:avLst/>
              </a:prstGeom>
              <a:noFill/>
            </p:spPr>
            <p:txBody>
              <a:bodyPr wrap="square">
                <a:spAutoFit/>
              </a:bodyPr>
              <a:lstStyle/>
              <a:p>
                <a:pPr lvl="2" indent="449263"/>
                <a:r>
                  <a:rPr lang="vi-VN" sz="2000" b="1">
                    <a:solidFill>
                      <a:schemeClr val="bg1"/>
                    </a:solidFill>
                    <a:effectLst/>
                    <a:latin typeface="Oswald" panose="00000500000000000000" pitchFamily="2" charset="0"/>
                  </a:rPr>
                  <a:t>Sau đó, thuật toán lặp qua tất cả các phần tử e của V. Đối với mỗi phần tử e, thuật toán thực hiện các bước sau:</a:t>
                </a:r>
              </a:p>
              <a:p>
                <a:pPr lvl="2" indent="715963"/>
                <a:r>
                  <a:rPr lang="en-US" sz="2000" b="1">
                    <a:solidFill>
                      <a:schemeClr val="bg1"/>
                    </a:solidFill>
                    <a:effectLst/>
                    <a:latin typeface="Oswald" panose="00000500000000000000" pitchFamily="2" charset="0"/>
                  </a:rPr>
                  <a:t>Bước 1: </a:t>
                </a:r>
                <a:r>
                  <a:rPr lang="vi-VN" sz="2000" b="1">
                    <a:solidFill>
                      <a:schemeClr val="bg1"/>
                    </a:solidFill>
                    <a:effectLst/>
                    <a:latin typeface="Oswald" panose="00000500000000000000" pitchFamily="2" charset="0"/>
                  </a:rPr>
                  <a:t>Tính </a:t>
                </a:r>
                <a:r>
                  <a:rPr lang="el-GR" sz="2000" b="1">
                    <a:solidFill>
                      <a:schemeClr val="bg1"/>
                    </a:solidFill>
                    <a:effectLst/>
                    <a:latin typeface="KaTeX_Main"/>
                  </a:rPr>
                  <a:t>Δ</a:t>
                </a:r>
                <a:r>
                  <a:rPr lang="el-GR" sz="2000" b="1">
                    <a:solidFill>
                      <a:schemeClr val="bg1"/>
                    </a:solidFill>
                    <a:effectLst/>
                    <a:latin typeface="Google Sans"/>
                  </a:rPr>
                  <a:t> </a:t>
                </a:r>
                <a:r>
                  <a:rPr lang="vi-VN" sz="2000" b="1">
                    <a:solidFill>
                      <a:schemeClr val="bg1"/>
                    </a:solidFill>
                    <a:effectLst/>
                    <a:latin typeface="Oswald" panose="00000500000000000000" pitchFamily="2" charset="0"/>
                  </a:rPr>
                  <a:t>là giá trị tối đa của F trên tập con V′ bao gồm tất cả các phần tử e′ trong V sao cho F</a:t>
                </a:r>
                <a:r>
                  <a:rPr lang="en-US" sz="2000" b="1">
                    <a:solidFill>
                      <a:schemeClr val="bg1"/>
                    </a:solidFill>
                    <a:effectLst/>
                    <a:latin typeface="Oswald" panose="00000500000000000000" pitchFamily="2" charset="0"/>
                  </a:rPr>
                  <a:t> </a:t>
                </a:r>
                <a:r>
                  <a:rPr lang="vi-VN" sz="2000" b="1">
                    <a:solidFill>
                      <a:schemeClr val="bg1"/>
                    </a:solidFill>
                    <a:effectLst/>
                    <a:latin typeface="Oswald" panose="00000500000000000000" pitchFamily="2" charset="0"/>
                  </a:rPr>
                  <a:t>(e′)</a:t>
                </a:r>
                <a:r>
                  <a:rPr lang="en-US" sz="2000" b="1">
                    <a:solidFill>
                      <a:schemeClr val="bg1"/>
                    </a:solidFill>
                    <a:effectLst/>
                    <a:latin typeface="Oswald" panose="00000500000000000000" pitchFamily="2" charset="0"/>
                  </a:rPr>
                  <a:t> </a:t>
                </a:r>
                <a:r>
                  <a:rPr lang="vi-VN" sz="2000" b="1">
                    <a:solidFill>
                      <a:schemeClr val="bg1"/>
                    </a:solidFill>
                    <a:effectLst/>
                    <a:latin typeface="Oswald" panose="00000500000000000000" pitchFamily="2" charset="0"/>
                  </a:rPr>
                  <a:t>≥</a:t>
                </a:r>
                <a:r>
                  <a:rPr lang="en-US" sz="2000" b="1">
                    <a:solidFill>
                      <a:schemeClr val="bg1"/>
                    </a:solidFill>
                    <a:effectLst/>
                    <a:latin typeface="Oswald" panose="00000500000000000000" pitchFamily="2" charset="0"/>
                  </a:rPr>
                  <a:t> </a:t>
                </a:r>
                <a:r>
                  <a:rPr lang="vi-VN" sz="2000" b="1">
                    <a:solidFill>
                      <a:schemeClr val="bg1"/>
                    </a:solidFill>
                    <a:effectLst/>
                    <a:latin typeface="Oswald" panose="00000500000000000000" pitchFamily="2" charset="0"/>
                  </a:rPr>
                  <a:t>F</a:t>
                </a:r>
                <a:r>
                  <a:rPr lang="en-US" sz="2000" b="1">
                    <a:solidFill>
                      <a:schemeClr val="bg1"/>
                    </a:solidFill>
                    <a:effectLst/>
                    <a:latin typeface="Oswald" panose="00000500000000000000" pitchFamily="2" charset="0"/>
                  </a:rPr>
                  <a:t> </a:t>
                </a:r>
                <a:r>
                  <a:rPr lang="vi-VN" sz="2000" b="1">
                    <a:solidFill>
                      <a:schemeClr val="bg1"/>
                    </a:solidFill>
                    <a:effectLst/>
                    <a:latin typeface="Oswald" panose="00000500000000000000" pitchFamily="2" charset="0"/>
                  </a:rPr>
                  <a:t>(e</a:t>
                </a:r>
                <a:r>
                  <a:rPr lang="en-US" sz="2000" b="1">
                    <a:solidFill>
                      <a:schemeClr val="bg1"/>
                    </a:solidFill>
                    <a:effectLst/>
                    <a:latin typeface="Oswald" panose="00000500000000000000" pitchFamily="2" charset="0"/>
                  </a:rPr>
                  <a:t> </a:t>
                </a:r>
                <a:r>
                  <a:rPr lang="vi-VN" sz="2000" b="1">
                    <a:solidFill>
                      <a:schemeClr val="bg1"/>
                    </a:solidFill>
                    <a:effectLst/>
                    <a:latin typeface="Oswald" panose="00000500000000000000" pitchFamily="2" charset="0"/>
                  </a:rPr>
                  <a:t>).</a:t>
                </a:r>
              </a:p>
              <a:p>
                <a:pPr lvl="2" indent="715963"/>
                <a:r>
                  <a:rPr lang="en-US" sz="2000" b="1">
                    <a:solidFill>
                      <a:schemeClr val="bg1"/>
                    </a:solidFill>
                    <a:effectLst/>
                    <a:latin typeface="Oswald" panose="00000500000000000000" pitchFamily="2" charset="0"/>
                  </a:rPr>
                  <a:t>Bước 2: </a:t>
                </a:r>
                <a:r>
                  <a:rPr lang="vi-VN" sz="2000" b="1">
                    <a:solidFill>
                      <a:schemeClr val="bg1"/>
                    </a:solidFill>
                    <a:effectLst/>
                    <a:latin typeface="Oswald" panose="00000500000000000000" pitchFamily="2" charset="0"/>
                  </a:rPr>
                  <a:t>Tính O là tập hợp các mức độ j sao cho </a:t>
                </a:r>
                <a14:m>
                  <m:oMath xmlns:m="http://schemas.openxmlformats.org/officeDocument/2006/math">
                    <m:f>
                      <m:fPr>
                        <m:ctrlPr>
                          <a:rPr lang="vi-VN" sz="2000" b="1" i="1" smtClean="0">
                            <a:solidFill>
                              <a:schemeClr val="bg1"/>
                            </a:solidFill>
                            <a:effectLst/>
                            <a:latin typeface="Cambria Math" panose="02040503050406030204" pitchFamily="18" charset="0"/>
                          </a:rPr>
                        </m:ctrlPr>
                      </m:fPr>
                      <m:num>
                        <m:sSub>
                          <m:sSubPr>
                            <m:ctrlPr>
                              <a:rPr lang="vi-VN" sz="2000" b="1" i="1" smtClean="0">
                                <a:solidFill>
                                  <a:schemeClr val="bg1"/>
                                </a:solidFill>
                                <a:effectLst/>
                                <a:latin typeface="Cambria Math" panose="02040503050406030204" pitchFamily="18" charset="0"/>
                                <a:ea typeface="Cambria Math" panose="02040503050406030204" pitchFamily="18" charset="0"/>
                              </a:rPr>
                            </m:ctrlPr>
                          </m:sSubPr>
                          <m:e>
                            <m:r>
                              <a:rPr lang="vi-VN" sz="2000" b="1" i="1" smtClean="0">
                                <a:solidFill>
                                  <a:schemeClr val="bg1"/>
                                </a:solidFill>
                                <a:effectLst/>
                                <a:latin typeface="Cambria Math" panose="02040503050406030204" pitchFamily="18" charset="0"/>
                                <a:ea typeface="Cambria Math" panose="02040503050406030204" pitchFamily="18" charset="0"/>
                              </a:rPr>
                              <m:t>∆</m:t>
                            </m:r>
                          </m:e>
                          <m:sub>
                            <m:r>
                              <a:rPr lang="en-US" sz="2000" b="1" i="1" smtClean="0">
                                <a:solidFill>
                                  <a:schemeClr val="bg1"/>
                                </a:solidFill>
                                <a:effectLst/>
                                <a:latin typeface="Cambria Math" panose="02040503050406030204" pitchFamily="18" charset="0"/>
                                <a:ea typeface="Cambria Math" panose="02040503050406030204" pitchFamily="18" charset="0"/>
                              </a:rPr>
                              <m:t>𝒍</m:t>
                            </m:r>
                          </m:sub>
                        </m:sSub>
                      </m:num>
                      <m:den>
                        <m:r>
                          <a:rPr lang="en-US" sz="2000" b="1" i="1" smtClean="0">
                            <a:solidFill>
                              <a:schemeClr val="bg1"/>
                            </a:solidFill>
                            <a:effectLst/>
                            <a:latin typeface="Cambria Math" panose="02040503050406030204" pitchFamily="18" charset="0"/>
                          </a:rPr>
                          <m:t>𝑩</m:t>
                        </m:r>
                        <m:r>
                          <a:rPr lang="en-US" sz="2000" b="1" i="1" smtClean="0">
                            <a:solidFill>
                              <a:schemeClr val="bg1"/>
                            </a:solidFill>
                            <a:effectLst/>
                            <a:latin typeface="Cambria Math" panose="02040503050406030204" pitchFamily="18" charset="0"/>
                          </a:rPr>
                          <m:t>.</m:t>
                        </m:r>
                        <m:r>
                          <a:rPr lang="en-US" sz="2000" b="1" i="1" smtClean="0">
                            <a:solidFill>
                              <a:schemeClr val="bg1"/>
                            </a:solidFill>
                            <a:effectLst/>
                            <a:latin typeface="Cambria Math" panose="02040503050406030204" pitchFamily="18" charset="0"/>
                          </a:rPr>
                          <m:t>𝑴</m:t>
                        </m:r>
                      </m:den>
                    </m:f>
                  </m:oMath>
                </a14:m>
                <a:r>
                  <a:rPr lang="vi-VN" sz="2000" b="1">
                    <a:solidFill>
                      <a:schemeClr val="bg1"/>
                    </a:solidFill>
                    <a:effectLst/>
                    <a:latin typeface="Oswald" panose="00000500000000000000" pitchFamily="2" charset="0"/>
                  </a:rPr>
                  <a:t>​​</a:t>
                </a:r>
                <a:r>
                  <a:rPr lang="en-US" sz="2000" b="1">
                    <a:solidFill>
                      <a:schemeClr val="bg1"/>
                    </a:solidFill>
                    <a:effectLst/>
                    <a:latin typeface="Oswald" panose="00000500000000000000" pitchFamily="2" charset="0"/>
                  </a:rPr>
                  <a:t> </a:t>
                </a:r>
                <a:r>
                  <a:rPr lang="vi-VN" sz="2000" b="1">
                    <a:solidFill>
                      <a:schemeClr val="bg1"/>
                    </a:solidFill>
                    <a:effectLst/>
                    <a:latin typeface="Oswald" panose="00000500000000000000" pitchFamily="2" charset="0"/>
                  </a:rPr>
                  <a:t>≤</a:t>
                </a:r>
                <a:r>
                  <a:rPr lang="en-US" sz="2000" b="1">
                    <a:solidFill>
                      <a:schemeClr val="bg1"/>
                    </a:solidFill>
                    <a:effectLst/>
                    <a:latin typeface="Oswald" panose="00000500000000000000" pitchFamily="2" charset="0"/>
                  </a:rPr>
                  <a:t> </a:t>
                </a:r>
                <a:r>
                  <a:rPr lang="vi-VN" sz="2000" b="1">
                    <a:solidFill>
                      <a:schemeClr val="bg1"/>
                    </a:solidFill>
                    <a:effectLst/>
                    <a:latin typeface="Oswald" panose="00000500000000000000" pitchFamily="2" charset="0"/>
                  </a:rPr>
                  <a:t>(1+</a:t>
                </a:r>
                <a14:m>
                  <m:oMath xmlns:m="http://schemas.openxmlformats.org/officeDocument/2006/math">
                    <m:r>
                      <a:rPr lang="vi-VN" sz="2000" b="1" i="1" smtClean="0">
                        <a:solidFill>
                          <a:schemeClr val="bg1"/>
                        </a:solidFill>
                        <a:effectLst/>
                        <a:latin typeface="Cambria Math" panose="02040503050406030204" pitchFamily="18" charset="0"/>
                        <a:ea typeface="Cambria Math" panose="02040503050406030204" pitchFamily="18" charset="0"/>
                      </a:rPr>
                      <m:t>𝜸</m:t>
                    </m:r>
                  </m:oMath>
                </a14:m>
                <a:r>
                  <a:rPr lang="el-GR" sz="2000" b="1">
                    <a:solidFill>
                      <a:schemeClr val="bg1"/>
                    </a:solidFill>
                    <a:effectLst/>
                    <a:latin typeface="KaTeX_Main"/>
                  </a:rPr>
                  <a:t>)</a:t>
                </a:r>
                <a:r>
                  <a:rPr lang="vi-VN" sz="2000" b="1" baseline="30000">
                    <a:solidFill>
                      <a:schemeClr val="bg1"/>
                    </a:solidFill>
                    <a:effectLst/>
                    <a:latin typeface="Oswald" panose="00000500000000000000" pitchFamily="2" charset="0"/>
                  </a:rPr>
                  <a:t>j</a:t>
                </a:r>
                <a:r>
                  <a:rPr lang="en-US" sz="2000" b="1" baseline="30000">
                    <a:solidFill>
                      <a:schemeClr val="bg1"/>
                    </a:solidFill>
                    <a:effectLst/>
                    <a:latin typeface="Oswald" panose="00000500000000000000" pitchFamily="2" charset="0"/>
                  </a:rPr>
                  <a:t> </a:t>
                </a:r>
                <a:r>
                  <a:rPr lang="vi-VN" sz="2000" b="1">
                    <a:solidFill>
                      <a:schemeClr val="bg1"/>
                    </a:solidFill>
                    <a:effectLst/>
                    <a:latin typeface="Oswald" panose="00000500000000000000" pitchFamily="2" charset="0"/>
                  </a:rPr>
                  <a:t>≤</a:t>
                </a:r>
                <a:r>
                  <a:rPr lang="en-US" sz="2000" b="1">
                    <a:solidFill>
                      <a:schemeClr val="bg1"/>
                    </a:solidFill>
                    <a:effectLst/>
                    <a:latin typeface="Oswald" panose="00000500000000000000" pitchFamily="2" charset="0"/>
                  </a:rPr>
                  <a:t> </a:t>
                </a:r>
                <a:r>
                  <a:rPr lang="el-GR" sz="2000" b="1">
                    <a:solidFill>
                      <a:schemeClr val="bg1"/>
                    </a:solidFill>
                    <a:effectLst/>
                    <a:latin typeface="KaTeX_Main"/>
                  </a:rPr>
                  <a:t>Δ</a:t>
                </a:r>
                <a:r>
                  <a:rPr lang="vi-VN" sz="2000" b="1" baseline="-25000">
                    <a:solidFill>
                      <a:schemeClr val="bg1"/>
                    </a:solidFill>
                    <a:effectLst/>
                    <a:latin typeface="Oswald" panose="00000500000000000000" pitchFamily="2" charset="0"/>
                  </a:rPr>
                  <a:t>u​</a:t>
                </a:r>
                <a:r>
                  <a:rPr lang="vi-VN" sz="2000" b="1">
                    <a:solidFill>
                      <a:schemeClr val="bg1"/>
                    </a:solidFill>
                    <a:effectLst/>
                    <a:latin typeface="Oswald" panose="00000500000000000000" pitchFamily="2" charset="0"/>
                  </a:rPr>
                  <a:t>.</a:t>
                </a:r>
              </a:p>
            </p:txBody>
          </p:sp>
        </mc:Choice>
        <mc:Fallback xmlns="">
          <p:sp>
            <p:nvSpPr>
              <p:cNvPr id="2" name="TextBox 1">
                <a:extLst>
                  <a:ext uri="{FF2B5EF4-FFF2-40B4-BE49-F238E27FC236}">
                    <a16:creationId xmlns:a16="http://schemas.microsoft.com/office/drawing/2014/main" id="{A8D937E0-D055-D8D4-9B16-820D761F4433}"/>
                  </a:ext>
                </a:extLst>
              </p:cNvPr>
              <p:cNvSpPr txBox="1">
                <a:spLocks noRot="1" noChangeAspect="1" noMove="1" noResize="1" noEditPoints="1" noAdjustHandles="1" noChangeArrowheads="1" noChangeShapeType="1" noTextEdit="1"/>
              </p:cNvSpPr>
              <p:nvPr/>
            </p:nvSpPr>
            <p:spPr>
              <a:xfrm>
                <a:off x="802950" y="2080435"/>
                <a:ext cx="7538100" cy="1766574"/>
              </a:xfrm>
              <a:prstGeom prst="rect">
                <a:avLst/>
              </a:prstGeom>
              <a:blipFill>
                <a:blip r:embed="rId5"/>
                <a:stretch>
                  <a:fillRect l="-890" t="-1724" r="-971" b="-1724"/>
                </a:stretch>
              </a:blipFill>
            </p:spPr>
            <p:txBody>
              <a:bodyPr/>
              <a:lstStyle/>
              <a:p>
                <a:r>
                  <a:rPr lang="vi-VN">
                    <a:noFill/>
                  </a:rPr>
                  <a:t> </a:t>
                </a:r>
              </a:p>
            </p:txBody>
          </p:sp>
        </mc:Fallback>
      </mc:AlternateContent>
    </p:spTree>
    <p:extLst>
      <p:ext uri="{BB962C8B-B14F-4D97-AF65-F5344CB8AC3E}">
        <p14:creationId xmlns:p14="http://schemas.microsoft.com/office/powerpoint/2010/main" val="462454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572;p22">
            <a:extLst>
              <a:ext uri="{FF2B5EF4-FFF2-40B4-BE49-F238E27FC236}">
                <a16:creationId xmlns:a16="http://schemas.microsoft.com/office/drawing/2014/main" id="{87252940-FDB1-D412-6E69-73D8504BDDC4}"/>
              </a:ext>
            </a:extLst>
          </p:cNvPr>
          <p:cNvSpPr txBox="1"/>
          <p:nvPr/>
        </p:nvSpPr>
        <p:spPr>
          <a:xfrm>
            <a:off x="649650" y="700050"/>
            <a:ext cx="212403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accent1"/>
                </a:solidFill>
                <a:latin typeface="Oswald"/>
                <a:ea typeface="Oswald"/>
                <a:cs typeface="Oswald"/>
                <a:sym typeface="Oswald"/>
              </a:rPr>
              <a:t>R Stream</a:t>
            </a:r>
            <a:endParaRPr sz="3200" b="1">
              <a:solidFill>
                <a:schemeClr val="accent1"/>
              </a:solidFill>
              <a:latin typeface="Oswald"/>
              <a:ea typeface="Oswald"/>
              <a:cs typeface="Oswald"/>
              <a:sym typeface="Oswald"/>
            </a:endParaRPr>
          </a:p>
        </p:txBody>
      </p:sp>
      <p:pic>
        <p:nvPicPr>
          <p:cNvPr id="3" name="Picture 2">
            <a:extLst>
              <a:ext uri="{FF2B5EF4-FFF2-40B4-BE49-F238E27FC236}">
                <a16:creationId xmlns:a16="http://schemas.microsoft.com/office/drawing/2014/main" id="{B331C4C2-7574-DEE8-854A-9C0E425181F1}"/>
              </a:ext>
            </a:extLst>
          </p:cNvPr>
          <p:cNvPicPr>
            <a:picLocks noChangeAspect="1"/>
          </p:cNvPicPr>
          <p:nvPr/>
        </p:nvPicPr>
        <p:blipFill>
          <a:blip r:embed="rId4"/>
          <a:stretch>
            <a:fillRect/>
          </a:stretch>
        </p:blipFill>
        <p:spPr>
          <a:xfrm>
            <a:off x="13359586" y="3254355"/>
            <a:ext cx="3273147" cy="2582700"/>
          </a:xfrm>
          <a:prstGeom prst="rect">
            <a:avLst/>
          </a:prstGeom>
        </p:spPr>
      </p:pic>
      <p:sp>
        <p:nvSpPr>
          <p:cNvPr id="7" name="TextBox 6">
            <a:extLst>
              <a:ext uri="{FF2B5EF4-FFF2-40B4-BE49-F238E27FC236}">
                <a16:creationId xmlns:a16="http://schemas.microsoft.com/office/drawing/2014/main" id="{C4279024-A125-CD0E-D913-3CD8D25367BE}"/>
              </a:ext>
            </a:extLst>
          </p:cNvPr>
          <p:cNvSpPr txBox="1"/>
          <p:nvPr/>
        </p:nvSpPr>
        <p:spPr>
          <a:xfrm>
            <a:off x="11891579" y="1715455"/>
            <a:ext cx="7538100" cy="400110"/>
          </a:xfrm>
          <a:prstGeom prst="rect">
            <a:avLst/>
          </a:prstGeom>
          <a:noFill/>
        </p:spPr>
        <p:txBody>
          <a:bodyPr wrap="square">
            <a:spAutoFit/>
          </a:bodyPr>
          <a:lstStyle/>
          <a:p>
            <a:pPr algn="l"/>
            <a:r>
              <a:rPr lang="en-US" sz="2000" b="1" i="0">
                <a:solidFill>
                  <a:schemeClr val="accent1"/>
                </a:solidFill>
                <a:effectLst/>
                <a:latin typeface="Oswald" panose="00000500000000000000" pitchFamily="2" charset="0"/>
              </a:rPr>
              <a:t>Mã giả của thuật toán</a:t>
            </a:r>
            <a:endParaRPr lang="vi-VN" sz="2000" b="1" i="0">
              <a:solidFill>
                <a:schemeClr val="accent1"/>
              </a:solidFill>
              <a:effectLst/>
              <a:latin typeface="Oswald" panose="00000500000000000000" pitchFamily="2" charset="0"/>
            </a:endParaRP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A8D937E0-D055-D8D4-9B16-820D761F4433}"/>
                  </a:ext>
                </a:extLst>
              </p:cNvPr>
              <p:cNvSpPr txBox="1"/>
              <p:nvPr/>
            </p:nvSpPr>
            <p:spPr>
              <a:xfrm>
                <a:off x="939239" y="1658898"/>
                <a:ext cx="7538100" cy="2883353"/>
              </a:xfrm>
              <a:prstGeom prst="rect">
                <a:avLst/>
              </a:prstGeom>
              <a:noFill/>
            </p:spPr>
            <p:txBody>
              <a:bodyPr wrap="square">
                <a:spAutoFit/>
              </a:bodyPr>
              <a:lstStyle/>
              <a:p>
                <a:pPr algn="l"/>
                <a:r>
                  <a:rPr lang="en-US" sz="1600" b="1">
                    <a:solidFill>
                      <a:srgbClr val="E3E3E3"/>
                    </a:solidFill>
                    <a:effectLst/>
                    <a:latin typeface="Oswald" panose="00000500000000000000" pitchFamily="2" charset="0"/>
                  </a:rPr>
                  <a:t>Bước 3: </a:t>
                </a:r>
                <a:r>
                  <a:rPr lang="vi-VN" sz="1600" b="1">
                    <a:solidFill>
                      <a:srgbClr val="E3E3E3"/>
                    </a:solidFill>
                    <a:effectLst/>
                    <a:latin typeface="Oswald" panose="00000500000000000000" pitchFamily="2" charset="0"/>
                  </a:rPr>
                  <a:t>Đối với mỗi mức độ j </a:t>
                </a:r>
                <a:r>
                  <a:rPr lang="en-US" sz="1600" b="1">
                    <a:solidFill>
                      <a:srgbClr val="E3E3E3"/>
                    </a:solidFill>
                    <a:effectLst/>
                    <a:latin typeface="Oswald" panose="00000500000000000000" pitchFamily="2" charset="0"/>
                  </a:rPr>
                  <a:t> </a:t>
                </a:r>
                <a:r>
                  <a:rPr lang="vi-VN" sz="1600" b="1">
                    <a:solidFill>
                      <a:srgbClr val="E3E3E3"/>
                    </a:solidFill>
                    <a:effectLst/>
                    <a:latin typeface="Oswald" panose="00000500000000000000" pitchFamily="2" charset="0"/>
                  </a:rPr>
                  <a:t>trong O, thuật toán thực hiện các bước sau:</a:t>
                </a:r>
              </a:p>
              <a:p>
                <a:pPr marL="742950" lvl="1" indent="-285750" algn="l">
                  <a:buClr>
                    <a:schemeClr val="accent1"/>
                  </a:buClr>
                  <a:buFont typeface="Wingdings" panose="05000000000000000000" pitchFamily="2" charset="2"/>
                  <a:buChar char="v"/>
                </a:pPr>
                <a:r>
                  <a:rPr lang="vi-VN" sz="1600" b="1">
                    <a:solidFill>
                      <a:srgbClr val="E3E3E3"/>
                    </a:solidFill>
                    <a:effectLst/>
                    <a:latin typeface="Oswald" panose="00000500000000000000" pitchFamily="2" charset="0"/>
                  </a:rPr>
                  <a:t>Tính d</a:t>
                </a:r>
                <a:r>
                  <a:rPr lang="vi-VN" sz="1600" b="1" baseline="-25000">
                    <a:solidFill>
                      <a:srgbClr val="E3E3E3"/>
                    </a:solidFill>
                    <a:effectLst/>
                    <a:latin typeface="Oswald" panose="00000500000000000000" pitchFamily="2" charset="0"/>
                  </a:rPr>
                  <a:t>0​ </a:t>
                </a:r>
                <a:r>
                  <a:rPr lang="vi-VN" sz="1600" b="1">
                    <a:solidFill>
                      <a:srgbClr val="E3E3E3"/>
                    </a:solidFill>
                    <a:effectLst/>
                    <a:latin typeface="Oswald" panose="00000500000000000000" pitchFamily="2" charset="0"/>
                  </a:rPr>
                  <a:t>là giá trị của F trên tập con V′′ bao gồm tất cả các phần</a:t>
                </a:r>
                <a:r>
                  <a:rPr lang="en-US" sz="1600" b="1">
                    <a:solidFill>
                      <a:srgbClr val="E3E3E3"/>
                    </a:solidFill>
                    <a:effectLst/>
                    <a:latin typeface="Oswald" panose="00000500000000000000" pitchFamily="2" charset="0"/>
                  </a:rPr>
                  <a:t> </a:t>
                </a:r>
                <a:r>
                  <a:rPr lang="vi-VN" sz="1600" b="1">
                    <a:solidFill>
                      <a:srgbClr val="E3E3E3"/>
                    </a:solidFill>
                    <a:effectLst/>
                    <a:latin typeface="Oswald" panose="00000500000000000000" pitchFamily="2" charset="0"/>
                  </a:rPr>
                  <a:t>tử e′′ trong V sao cho F</a:t>
                </a:r>
                <a:r>
                  <a:rPr lang="en-US" sz="1600" b="1">
                    <a:solidFill>
                      <a:srgbClr val="E3E3E3"/>
                    </a:solidFill>
                    <a:effectLst/>
                    <a:latin typeface="Oswald" panose="00000500000000000000" pitchFamily="2" charset="0"/>
                  </a:rPr>
                  <a:t> </a:t>
                </a:r>
                <a:r>
                  <a:rPr lang="vi-VN" sz="1600" b="1">
                    <a:solidFill>
                      <a:srgbClr val="E3E3E3"/>
                    </a:solidFill>
                    <a:effectLst/>
                    <a:latin typeface="Oswald" panose="00000500000000000000" pitchFamily="2" charset="0"/>
                  </a:rPr>
                  <a:t>(e′′)</a:t>
                </a:r>
                <a:r>
                  <a:rPr lang="en-US" sz="1600" b="1">
                    <a:solidFill>
                      <a:srgbClr val="E3E3E3"/>
                    </a:solidFill>
                    <a:effectLst/>
                    <a:latin typeface="Oswald" panose="00000500000000000000" pitchFamily="2" charset="0"/>
                  </a:rPr>
                  <a:t> </a:t>
                </a:r>
                <a:r>
                  <a:rPr lang="vi-VN" sz="1600" b="1">
                    <a:solidFill>
                      <a:srgbClr val="E3E3E3"/>
                    </a:solidFill>
                    <a:effectLst/>
                    <a:latin typeface="Oswald" panose="00000500000000000000" pitchFamily="2" charset="0"/>
                  </a:rPr>
                  <a:t>≥F</a:t>
                </a:r>
                <a:r>
                  <a:rPr lang="en-US" sz="1600" b="1">
                    <a:solidFill>
                      <a:srgbClr val="E3E3E3"/>
                    </a:solidFill>
                    <a:effectLst/>
                    <a:latin typeface="Oswald" panose="00000500000000000000" pitchFamily="2" charset="0"/>
                  </a:rPr>
                  <a:t> </a:t>
                </a:r>
                <a:r>
                  <a:rPr lang="vi-VN" sz="1600" b="1">
                    <a:solidFill>
                      <a:srgbClr val="E3E3E3"/>
                    </a:solidFill>
                    <a:effectLst/>
                    <a:latin typeface="Oswald" panose="00000500000000000000" pitchFamily="2" charset="0"/>
                  </a:rPr>
                  <a:t>(e</a:t>
                </a:r>
                <a:r>
                  <a:rPr lang="en-US" sz="1600" b="1">
                    <a:solidFill>
                      <a:srgbClr val="E3E3E3"/>
                    </a:solidFill>
                    <a:effectLst/>
                    <a:latin typeface="Oswald" panose="00000500000000000000" pitchFamily="2" charset="0"/>
                  </a:rPr>
                  <a:t> </a:t>
                </a:r>
                <a:r>
                  <a:rPr lang="vi-VN" sz="1600" b="1">
                    <a:solidFill>
                      <a:srgbClr val="E3E3E3"/>
                    </a:solidFill>
                    <a:effectLst/>
                    <a:latin typeface="Oswald" panose="00000500000000000000" pitchFamily="2" charset="0"/>
                  </a:rPr>
                  <a:t>) và F</a:t>
                </a:r>
                <a:r>
                  <a:rPr lang="en-US" sz="1600" b="1">
                    <a:solidFill>
                      <a:srgbClr val="E3E3E3"/>
                    </a:solidFill>
                    <a:effectLst/>
                    <a:latin typeface="Oswald" panose="00000500000000000000" pitchFamily="2" charset="0"/>
                  </a:rPr>
                  <a:t> </a:t>
                </a:r>
                <a:r>
                  <a:rPr lang="vi-VN" sz="1600" b="1">
                    <a:solidFill>
                      <a:srgbClr val="E3E3E3"/>
                    </a:solidFill>
                    <a:effectLst/>
                    <a:latin typeface="Oswald" panose="00000500000000000000" pitchFamily="2" charset="0"/>
                  </a:rPr>
                  <a:t>(e′′)</a:t>
                </a:r>
                <a:r>
                  <a:rPr lang="en-US" sz="1600" b="1">
                    <a:solidFill>
                      <a:srgbClr val="E3E3E3"/>
                    </a:solidFill>
                    <a:effectLst/>
                    <a:latin typeface="Oswald" panose="00000500000000000000" pitchFamily="2" charset="0"/>
                  </a:rPr>
                  <a:t> </a:t>
                </a:r>
                <a:r>
                  <a:rPr lang="vi-VN" sz="1600" b="1">
                    <a:solidFill>
                      <a:srgbClr val="E3E3E3"/>
                    </a:solidFill>
                    <a:effectLst/>
                    <a:latin typeface="Oswald" panose="00000500000000000000" pitchFamily="2" charset="0"/>
                  </a:rPr>
                  <a:t>≤</a:t>
                </a:r>
                <a:r>
                  <a:rPr lang="en-US" sz="1600" b="1">
                    <a:solidFill>
                      <a:srgbClr val="E3E3E3"/>
                    </a:solidFill>
                    <a:effectLst/>
                    <a:latin typeface="Oswald" panose="00000500000000000000" pitchFamily="2" charset="0"/>
                  </a:rPr>
                  <a:t> </a:t>
                </a:r>
                <a:r>
                  <a:rPr lang="vi-VN" sz="1600" b="1">
                    <a:solidFill>
                      <a:srgbClr val="E3E3E3"/>
                    </a:solidFill>
                    <a:effectLst/>
                    <a:latin typeface="Oswald" panose="00000500000000000000" pitchFamily="2" charset="0"/>
                  </a:rPr>
                  <a:t>(1+</a:t>
                </a:r>
                <a:r>
                  <a:rPr lang="el-GR" sz="1600" b="1">
                    <a:solidFill>
                      <a:srgbClr val="E3E3E3"/>
                    </a:solidFill>
                    <a:effectLst/>
                    <a:latin typeface="KaTeX_Math"/>
                  </a:rPr>
                  <a:t>γ</a:t>
                </a:r>
                <a:r>
                  <a:rPr lang="el-GR" sz="1600" b="1">
                    <a:solidFill>
                      <a:srgbClr val="E3E3E3"/>
                    </a:solidFill>
                    <a:effectLst/>
                    <a:latin typeface="KaTeX_Main"/>
                  </a:rPr>
                  <a:t>)</a:t>
                </a:r>
                <a:r>
                  <a:rPr lang="vi-VN" sz="1600" b="1" baseline="30000">
                    <a:solidFill>
                      <a:srgbClr val="E3E3E3"/>
                    </a:solidFill>
                    <a:effectLst/>
                    <a:latin typeface="Oswald" panose="00000500000000000000" pitchFamily="2" charset="0"/>
                  </a:rPr>
                  <a:t>j</a:t>
                </a:r>
                <a:r>
                  <a:rPr lang="vi-VN" sz="1600" b="1">
                    <a:solidFill>
                      <a:srgbClr val="E3E3E3"/>
                    </a:solidFill>
                    <a:effectLst/>
                    <a:latin typeface="Oswald" panose="00000500000000000000" pitchFamily="2" charset="0"/>
                  </a:rPr>
                  <a:t>.</a:t>
                </a:r>
              </a:p>
              <a:p>
                <a:pPr marL="742950" lvl="1" indent="-285750" algn="l">
                  <a:buClr>
                    <a:schemeClr val="accent1"/>
                  </a:buClr>
                  <a:buFont typeface="Wingdings" panose="05000000000000000000" pitchFamily="2" charset="2"/>
                  <a:buChar char="v"/>
                </a:pPr>
                <a:r>
                  <a:rPr lang="vi-VN" sz="1600" b="1">
                    <a:solidFill>
                      <a:srgbClr val="E3E3E3"/>
                    </a:solidFill>
                    <a:effectLst/>
                    <a:latin typeface="Oswald" panose="00000500000000000000" pitchFamily="2" charset="0"/>
                  </a:rPr>
                  <a:t>Tính T</a:t>
                </a:r>
                <a:r>
                  <a:rPr lang="en-US" sz="1600" b="1">
                    <a:solidFill>
                      <a:srgbClr val="E3E3E3"/>
                    </a:solidFill>
                    <a:effectLst/>
                    <a:latin typeface="Oswald" panose="00000500000000000000" pitchFamily="2" charset="0"/>
                  </a:rPr>
                  <a:t> </a:t>
                </a:r>
                <a:r>
                  <a:rPr lang="vi-VN" sz="1600" b="1">
                    <a:solidFill>
                      <a:srgbClr val="E3E3E3"/>
                    </a:solidFill>
                    <a:effectLst/>
                    <a:latin typeface="Oswald" panose="00000500000000000000" pitchFamily="2" charset="0"/>
                  </a:rPr>
                  <a:t> là số phần tử e′ trong V′′ sao cho d</a:t>
                </a:r>
                <a:r>
                  <a:rPr lang="vi-VN" sz="1600" b="1" baseline="-25000">
                    <a:solidFill>
                      <a:srgbClr val="E3E3E3"/>
                    </a:solidFill>
                    <a:effectLst/>
                    <a:latin typeface="Oswald" panose="00000500000000000000" pitchFamily="2" charset="0"/>
                  </a:rPr>
                  <a:t>e′​</a:t>
                </a:r>
                <a:r>
                  <a:rPr lang="vi-VN" sz="1600" b="1">
                    <a:solidFill>
                      <a:srgbClr val="E3E3E3"/>
                    </a:solidFill>
                    <a:effectLst/>
                    <a:latin typeface="Oswald" panose="00000500000000000000" pitchFamily="2" charset="0"/>
                  </a:rPr>
                  <a:t>&gt;0.</a:t>
                </a:r>
              </a:p>
              <a:p>
                <a:pPr marL="742950" lvl="1" indent="-285750" algn="l">
                  <a:buClr>
                    <a:schemeClr val="accent1"/>
                  </a:buClr>
                  <a:buFont typeface="Wingdings" panose="05000000000000000000" pitchFamily="2" charset="2"/>
                  <a:buChar char="v"/>
                </a:pPr>
                <a:r>
                  <a:rPr lang="vi-VN" sz="1600" b="1">
                    <a:solidFill>
                      <a:srgbClr val="E3E3E3"/>
                    </a:solidFill>
                    <a:effectLst/>
                    <a:latin typeface="Oswald" panose="00000500000000000000" pitchFamily="2" charset="0"/>
                  </a:rPr>
                  <a:t>Nếu T=1, thuật toán chọn i là phần tử e′ duy nhất trong V′′ sao cho d</a:t>
                </a:r>
                <a:r>
                  <a:rPr lang="vi-VN" sz="1600" b="1" baseline="-25000">
                    <a:solidFill>
                      <a:srgbClr val="E3E3E3"/>
                    </a:solidFill>
                    <a:effectLst/>
                    <a:latin typeface="Oswald" panose="00000500000000000000" pitchFamily="2" charset="0"/>
                  </a:rPr>
                  <a:t>e</a:t>
                </a:r>
                <a:r>
                  <a:rPr lang="vi-VN" sz="1600" b="1">
                    <a:solidFill>
                      <a:srgbClr val="E3E3E3"/>
                    </a:solidFill>
                    <a:effectLst/>
                    <a:latin typeface="Oswald" panose="00000500000000000000" pitchFamily="2" charset="0"/>
                  </a:rPr>
                  <a:t>′​&gt;0.</a:t>
                </a:r>
              </a:p>
              <a:p>
                <a:pPr marL="742950" lvl="1" indent="-285750" algn="l">
                  <a:buClr>
                    <a:schemeClr val="accent1"/>
                  </a:buClr>
                  <a:buFont typeface="Wingdings" panose="05000000000000000000" pitchFamily="2" charset="2"/>
                  <a:buChar char="v"/>
                </a:pPr>
                <a:r>
                  <a:rPr lang="vi-VN" sz="1600" b="1">
                    <a:solidFill>
                      <a:srgbClr val="E3E3E3"/>
                    </a:solidFill>
                    <a:effectLst/>
                    <a:latin typeface="Oswald" panose="00000500000000000000" pitchFamily="2" charset="0"/>
                  </a:rPr>
                  <a:t>Nếu T&gt;1, thuật toán chọn i là phần tử e′ trong V′′ sao cho d</a:t>
                </a:r>
                <a:r>
                  <a:rPr lang="vi-VN" sz="1600" b="1" baseline="-25000">
                    <a:solidFill>
                      <a:srgbClr val="E3E3E3"/>
                    </a:solidFill>
                    <a:effectLst/>
                    <a:latin typeface="Oswald" panose="00000500000000000000" pitchFamily="2" charset="0"/>
                  </a:rPr>
                  <a:t>e′</a:t>
                </a:r>
                <a:r>
                  <a:rPr lang="vi-VN" sz="1600" b="1">
                    <a:solidFill>
                      <a:srgbClr val="E3E3E3"/>
                    </a:solidFill>
                    <a:effectLst/>
                    <a:latin typeface="Oswald" panose="00000500000000000000" pitchFamily="2" charset="0"/>
                  </a:rPr>
                  <a:t>​ có giá trị lớn nhất.</a:t>
                </a:r>
              </a:p>
              <a:p>
                <a:pPr marL="742950" lvl="1" indent="-285750" algn="l">
                  <a:buClr>
                    <a:schemeClr val="accent1"/>
                  </a:buClr>
                  <a:buFont typeface="Wingdings" panose="05000000000000000000" pitchFamily="2" charset="2"/>
                  <a:buChar char="v"/>
                </a:pPr>
                <a:r>
                  <a:rPr lang="vi-VN" sz="1600" b="1">
                    <a:solidFill>
                      <a:srgbClr val="E3E3E3"/>
                    </a:solidFill>
                    <a:effectLst/>
                    <a:latin typeface="Oswald" panose="00000500000000000000" pitchFamily="2" charset="0"/>
                  </a:rPr>
                  <a:t>Tăng t</a:t>
                </a:r>
                <a:r>
                  <a:rPr lang="vi-VN" sz="1600" b="1" baseline="-25000">
                    <a:solidFill>
                      <a:srgbClr val="E3E3E3"/>
                    </a:solidFill>
                    <a:effectLst/>
                    <a:latin typeface="Oswald" panose="00000500000000000000" pitchFamily="2" charset="0"/>
                  </a:rPr>
                  <a:t>j,</a:t>
                </a:r>
                <a:r>
                  <a:rPr lang="el-GR" sz="1600" b="1" baseline="-25000">
                    <a:solidFill>
                      <a:srgbClr val="E3E3E3"/>
                    </a:solidFill>
                    <a:effectLst/>
                    <a:latin typeface="KaTeX_Math"/>
                  </a:rPr>
                  <a:t>ϵ</a:t>
                </a:r>
                <a:r>
                  <a:rPr lang="el-GR" sz="1600" b="1">
                    <a:solidFill>
                      <a:srgbClr val="E3E3E3"/>
                    </a:solidFill>
                    <a:effectLst/>
                    <a:latin typeface="KaTeX_Main"/>
                  </a:rPr>
                  <a:t>′​</a:t>
                </a:r>
                <a:r>
                  <a:rPr lang="el-GR" sz="1600" b="1">
                    <a:solidFill>
                      <a:srgbClr val="E3E3E3"/>
                    </a:solidFill>
                    <a:effectLst/>
                    <a:latin typeface="Google Sans"/>
                  </a:rPr>
                  <a:t> </a:t>
                </a:r>
                <a:r>
                  <a:rPr lang="vi-VN" sz="1600" b="1">
                    <a:solidFill>
                      <a:srgbClr val="E3E3E3"/>
                    </a:solidFill>
                    <a:effectLst/>
                    <a:latin typeface="Oswald" panose="00000500000000000000" pitchFamily="2" charset="0"/>
                  </a:rPr>
                  <a:t>lên 1.</a:t>
                </a:r>
              </a:p>
              <a:p>
                <a:pPr marL="742950" lvl="1" indent="-285750">
                  <a:buClr>
                    <a:schemeClr val="accent1"/>
                  </a:buClr>
                  <a:buFont typeface="Wingdings" panose="05000000000000000000" pitchFamily="2" charset="2"/>
                  <a:buChar char="v"/>
                </a:pPr>
                <a:r>
                  <a:rPr lang="vi-VN" sz="1600" b="1">
                    <a:solidFill>
                      <a:srgbClr val="E3E3E3"/>
                    </a:solidFill>
                    <a:effectLst/>
                    <a:latin typeface="Oswald" panose="00000500000000000000" pitchFamily="2" charset="0"/>
                  </a:rPr>
                  <a:t>Cập nhật </a:t>
                </a:r>
                <a14:m>
                  <m:oMath xmlns:m="http://schemas.openxmlformats.org/officeDocument/2006/math">
                    <m:sSubSup>
                      <m:sSubSupPr>
                        <m:ctrlPr>
                          <a:rPr lang="el-GR" sz="1200" b="1" i="1" smtClean="0">
                            <a:solidFill>
                              <a:srgbClr val="E3E3E3"/>
                            </a:solidFill>
                            <a:effectLst/>
                            <a:latin typeface="Cambria Math" panose="02040503050406030204" pitchFamily="18" charset="0"/>
                          </a:rPr>
                        </m:ctrlPr>
                      </m:sSubSupPr>
                      <m:e>
                        <m:r>
                          <a:rPr lang="en-US" sz="1200" b="1" i="1" smtClean="0">
                            <a:solidFill>
                              <a:srgbClr val="E3E3E3"/>
                            </a:solidFill>
                            <a:effectLst/>
                            <a:latin typeface="Cambria Math" panose="02040503050406030204" pitchFamily="18" charset="0"/>
                          </a:rPr>
                          <m:t>𝒔</m:t>
                        </m:r>
                      </m:e>
                      <m:sub>
                        <m:r>
                          <m:rPr>
                            <m:nor/>
                          </m:rPr>
                          <a:rPr lang="vi-VN" sz="1200" b="1">
                            <a:solidFill>
                              <a:srgbClr val="E3E3E3"/>
                            </a:solidFill>
                            <a:latin typeface="Oswald" panose="00000500000000000000" pitchFamily="2" charset="0"/>
                          </a:rPr>
                          <m:t>j</m:t>
                        </m:r>
                        <m:r>
                          <m:rPr>
                            <m:nor/>
                          </m:rPr>
                          <a:rPr lang="vi-VN" sz="1200" b="1">
                            <a:solidFill>
                              <a:srgbClr val="E3E3E3"/>
                            </a:solidFill>
                            <a:latin typeface="Oswald" panose="00000500000000000000" pitchFamily="2" charset="0"/>
                          </a:rPr>
                          <m:t>,</m:t>
                        </m:r>
                        <m:r>
                          <m:rPr>
                            <m:nor/>
                          </m:rPr>
                          <a:rPr lang="el-GR" sz="1200" b="1">
                            <a:solidFill>
                              <a:srgbClr val="E3E3E3"/>
                            </a:solidFill>
                            <a:latin typeface="KaTeX_Math"/>
                          </a:rPr>
                          <m:t>ϵ</m:t>
                        </m:r>
                      </m:sub>
                      <m:sup>
                        <m:r>
                          <m:rPr>
                            <m:nor/>
                          </m:rPr>
                          <a:rPr lang="vi-VN" sz="1200" b="1">
                            <a:solidFill>
                              <a:srgbClr val="E3E3E3"/>
                            </a:solidFill>
                            <a:latin typeface="Oswald" panose="00000500000000000000" pitchFamily="2" charset="0"/>
                          </a:rPr>
                          <m:t>t</m:t>
                        </m:r>
                        <m:r>
                          <m:rPr>
                            <m:nor/>
                          </m:rPr>
                          <a:rPr lang="vi-VN" sz="1200" b="1" baseline="-25000">
                            <a:solidFill>
                              <a:srgbClr val="E3E3E3"/>
                            </a:solidFill>
                            <a:latin typeface="Oswald" panose="00000500000000000000" pitchFamily="2" charset="0"/>
                          </a:rPr>
                          <m:t>j</m:t>
                        </m:r>
                        <m:r>
                          <m:rPr>
                            <m:nor/>
                          </m:rPr>
                          <a:rPr lang="vi-VN" sz="1200" b="1" baseline="-25000">
                            <a:solidFill>
                              <a:srgbClr val="E3E3E3"/>
                            </a:solidFill>
                            <a:latin typeface="Oswald" panose="00000500000000000000" pitchFamily="2" charset="0"/>
                          </a:rPr>
                          <m:t>,</m:t>
                        </m:r>
                        <m:r>
                          <m:rPr>
                            <m:nor/>
                          </m:rPr>
                          <a:rPr lang="el-GR" sz="1200" b="1" baseline="-25000">
                            <a:solidFill>
                              <a:srgbClr val="E3E3E3"/>
                            </a:solidFill>
                            <a:latin typeface="KaTeX_Math"/>
                          </a:rPr>
                          <m:t>ϵ</m:t>
                        </m:r>
                        <m:r>
                          <m:rPr>
                            <m:nor/>
                          </m:rPr>
                          <a:rPr lang="el-GR" sz="1200" b="1">
                            <a:solidFill>
                              <a:srgbClr val="E3E3E3"/>
                            </a:solidFill>
                            <a:latin typeface="KaTeX_Main"/>
                          </a:rPr>
                          <m:t>′</m:t>
                        </m:r>
                      </m:sup>
                    </m:sSubSup>
                  </m:oMath>
                </a14:m>
                <a:r>
                  <a:rPr lang="el-GR" sz="1600" b="1">
                    <a:solidFill>
                      <a:srgbClr val="E3E3E3"/>
                    </a:solidFill>
                    <a:effectLst/>
                    <a:latin typeface="KaTeX_Main"/>
                  </a:rPr>
                  <a:t>​​</a:t>
                </a:r>
                <a:r>
                  <a:rPr lang="el-GR" sz="1600" b="1">
                    <a:solidFill>
                      <a:srgbClr val="E3E3E3"/>
                    </a:solidFill>
                    <a:effectLst/>
                    <a:latin typeface="Google Sans"/>
                  </a:rPr>
                  <a:t> </a:t>
                </a:r>
                <a:r>
                  <a:rPr lang="vi-VN" sz="1600" b="1">
                    <a:solidFill>
                      <a:srgbClr val="E3E3E3"/>
                    </a:solidFill>
                    <a:effectLst/>
                    <a:latin typeface="Oswald" panose="00000500000000000000" pitchFamily="2" charset="0"/>
                  </a:rPr>
                  <a:t>là tập con V′′ sau khi thêm e′ vào.</a:t>
                </a:r>
                <a:endParaRPr lang="en-US" sz="1600" b="1">
                  <a:solidFill>
                    <a:srgbClr val="E3E3E3"/>
                  </a:solidFill>
                  <a:latin typeface="Oswald" panose="00000500000000000000" pitchFamily="2" charset="0"/>
                </a:endParaRPr>
              </a:p>
              <a:p>
                <a:pPr marL="457200" lvl="1" indent="-457200">
                  <a:buClr>
                    <a:schemeClr val="accent1"/>
                  </a:buClr>
                </a:pPr>
                <a:r>
                  <a:rPr lang="en-US" sz="1600" b="1">
                    <a:solidFill>
                      <a:srgbClr val="E3E3E3"/>
                    </a:solidFill>
                    <a:effectLst/>
                    <a:latin typeface="Oswald" panose="00000500000000000000" pitchFamily="2" charset="0"/>
                  </a:rPr>
                  <a:t>Bước 4: </a:t>
                </a:r>
                <a:r>
                  <a:rPr lang="vi-VN" sz="1600" b="1">
                    <a:solidFill>
                      <a:srgbClr val="E3E3E3"/>
                    </a:solidFill>
                    <a:effectLst/>
                    <a:latin typeface="Oswald" panose="00000500000000000000" pitchFamily="2" charset="0"/>
                  </a:rPr>
                  <a:t>Thuật toán kết thúc khi lặp qua tất cả các phần tử của V</a:t>
                </a:r>
                <a:r>
                  <a:rPr lang="en-US" sz="1600" b="1">
                    <a:solidFill>
                      <a:srgbClr val="E3E3E3"/>
                    </a:solidFill>
                    <a:effectLst/>
                    <a:latin typeface="Oswald" panose="00000500000000000000" pitchFamily="2" charset="0"/>
                  </a:rPr>
                  <a:t> hoặc đã đạt đền số vòng lặp tối đa.</a:t>
                </a:r>
                <a:endParaRPr lang="vi-VN" sz="1600" b="1">
                  <a:solidFill>
                    <a:srgbClr val="E3E3E3"/>
                  </a:solidFill>
                  <a:effectLst/>
                  <a:latin typeface="Oswald" panose="00000500000000000000" pitchFamily="2" charset="0"/>
                </a:endParaRPr>
              </a:p>
              <a:p>
                <a:pPr lvl="2" indent="449263"/>
                <a:endParaRPr lang="vi-VN" sz="1600" b="1">
                  <a:solidFill>
                    <a:schemeClr val="bg1"/>
                  </a:solidFill>
                  <a:effectLst/>
                  <a:latin typeface="Oswald" panose="00000500000000000000" pitchFamily="2" charset="0"/>
                </a:endParaRPr>
              </a:p>
            </p:txBody>
          </p:sp>
        </mc:Choice>
        <mc:Fallback>
          <p:sp>
            <p:nvSpPr>
              <p:cNvPr id="2" name="TextBox 1">
                <a:extLst>
                  <a:ext uri="{FF2B5EF4-FFF2-40B4-BE49-F238E27FC236}">
                    <a16:creationId xmlns:a16="http://schemas.microsoft.com/office/drawing/2014/main" id="{A8D937E0-D055-D8D4-9B16-820D761F4433}"/>
                  </a:ext>
                </a:extLst>
              </p:cNvPr>
              <p:cNvSpPr txBox="1">
                <a:spLocks noRot="1" noChangeAspect="1" noMove="1" noResize="1" noEditPoints="1" noAdjustHandles="1" noChangeArrowheads="1" noChangeShapeType="1" noTextEdit="1"/>
              </p:cNvSpPr>
              <p:nvPr/>
            </p:nvSpPr>
            <p:spPr>
              <a:xfrm>
                <a:off x="939239" y="1658898"/>
                <a:ext cx="7538100" cy="2883353"/>
              </a:xfrm>
              <a:prstGeom prst="rect">
                <a:avLst/>
              </a:prstGeom>
              <a:blipFill>
                <a:blip r:embed="rId5"/>
                <a:stretch>
                  <a:fillRect l="-404" t="-634"/>
                </a:stretch>
              </a:blipFill>
            </p:spPr>
            <p:txBody>
              <a:bodyPr/>
              <a:lstStyle/>
              <a:p>
                <a:r>
                  <a:rPr lang="vi-VN">
                    <a:noFill/>
                  </a:rPr>
                  <a:t> </a:t>
                </a:r>
              </a:p>
            </p:txBody>
          </p:sp>
        </mc:Fallback>
      </mc:AlternateContent>
    </p:spTree>
    <p:extLst>
      <p:ext uri="{BB962C8B-B14F-4D97-AF65-F5344CB8AC3E}">
        <p14:creationId xmlns:p14="http://schemas.microsoft.com/office/powerpoint/2010/main" val="13387942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19"/>
          <p:cNvSpPr txBox="1"/>
          <p:nvPr/>
        </p:nvSpPr>
        <p:spPr>
          <a:xfrm>
            <a:off x="3366240" y="1939889"/>
            <a:ext cx="2411520" cy="1359045"/>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b="1">
                <a:solidFill>
                  <a:srgbClr val="FFEA7D"/>
                </a:solidFill>
                <a:latin typeface="Oswald"/>
                <a:ea typeface="Oswald"/>
                <a:cs typeface="Oswald"/>
                <a:sym typeface="Oswald"/>
              </a:rPr>
              <a:t>01</a:t>
            </a:r>
            <a:endParaRPr sz="4500" b="1">
              <a:solidFill>
                <a:srgbClr val="FFEA7D"/>
              </a:solidFill>
              <a:latin typeface="Oswald"/>
              <a:ea typeface="Oswald"/>
              <a:cs typeface="Oswald"/>
              <a:sym typeface="Oswald"/>
            </a:endParaRPr>
          </a:p>
        </p:txBody>
      </p:sp>
      <p:sp>
        <p:nvSpPr>
          <p:cNvPr id="415" name="Google Shape;415;p19"/>
          <p:cNvSpPr txBox="1"/>
          <p:nvPr/>
        </p:nvSpPr>
        <p:spPr>
          <a:xfrm>
            <a:off x="2173657" y="3319978"/>
            <a:ext cx="4796686"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4500" b="1">
                <a:solidFill>
                  <a:schemeClr val="dk2"/>
                </a:solidFill>
                <a:latin typeface="Oswald"/>
                <a:ea typeface="Oswald"/>
                <a:cs typeface="Oswald"/>
                <a:sym typeface="Oswald"/>
              </a:rPr>
              <a:t>Giới thiệu bài toán</a:t>
            </a:r>
            <a:endParaRPr sz="4500" b="1">
              <a:solidFill>
                <a:schemeClr val="dk2"/>
              </a:solidFill>
              <a:latin typeface="Oswald"/>
              <a:ea typeface="Oswald"/>
              <a:cs typeface="Oswald"/>
              <a:sym typeface="Oswald"/>
            </a:endParaRPr>
          </a:p>
        </p:txBody>
      </p:sp>
      <p:pic>
        <p:nvPicPr>
          <p:cNvPr id="2" name="Picture 2" descr="Module là gì và vì sao phải chia nhỏ từng module?">
            <a:extLst>
              <a:ext uri="{FF2B5EF4-FFF2-40B4-BE49-F238E27FC236}">
                <a16:creationId xmlns:a16="http://schemas.microsoft.com/office/drawing/2014/main" id="{1E6781FF-F85D-3A15-AE02-E606E51B1F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97085" y="749564"/>
            <a:ext cx="4304799" cy="14226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5100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572;p22">
            <a:extLst>
              <a:ext uri="{FF2B5EF4-FFF2-40B4-BE49-F238E27FC236}">
                <a16:creationId xmlns:a16="http://schemas.microsoft.com/office/drawing/2014/main" id="{87252940-FDB1-D412-6E69-73D8504BDDC4}"/>
              </a:ext>
            </a:extLst>
          </p:cNvPr>
          <p:cNvSpPr txBox="1"/>
          <p:nvPr/>
        </p:nvSpPr>
        <p:spPr>
          <a:xfrm>
            <a:off x="649650" y="700050"/>
            <a:ext cx="212403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200" b="1">
                <a:solidFill>
                  <a:schemeClr val="accent1"/>
                </a:solidFill>
                <a:latin typeface="Oswald"/>
                <a:ea typeface="Oswald"/>
                <a:cs typeface="Oswald"/>
                <a:sym typeface="Oswald"/>
              </a:rPr>
              <a:t>R Stream</a:t>
            </a:r>
            <a:endParaRPr sz="3200" b="1">
              <a:solidFill>
                <a:schemeClr val="accent1"/>
              </a:solidFill>
              <a:latin typeface="Oswald"/>
              <a:ea typeface="Oswald"/>
              <a:cs typeface="Oswald"/>
              <a:sym typeface="Oswald"/>
            </a:endParaRPr>
          </a:p>
        </p:txBody>
      </p:sp>
      <p:pic>
        <p:nvPicPr>
          <p:cNvPr id="3" name="Picture 2">
            <a:extLst>
              <a:ext uri="{FF2B5EF4-FFF2-40B4-BE49-F238E27FC236}">
                <a16:creationId xmlns:a16="http://schemas.microsoft.com/office/drawing/2014/main" id="{B331C4C2-7574-DEE8-854A-9C0E425181F1}"/>
              </a:ext>
            </a:extLst>
          </p:cNvPr>
          <p:cNvPicPr>
            <a:picLocks noChangeAspect="1"/>
          </p:cNvPicPr>
          <p:nvPr/>
        </p:nvPicPr>
        <p:blipFill>
          <a:blip r:embed="rId4"/>
          <a:stretch>
            <a:fillRect/>
          </a:stretch>
        </p:blipFill>
        <p:spPr>
          <a:xfrm>
            <a:off x="13359586" y="3254355"/>
            <a:ext cx="3273147" cy="2582700"/>
          </a:xfrm>
          <a:prstGeom prst="rect">
            <a:avLst/>
          </a:prstGeom>
        </p:spPr>
      </p:pic>
      <p:sp>
        <p:nvSpPr>
          <p:cNvPr id="7" name="TextBox 6">
            <a:extLst>
              <a:ext uri="{FF2B5EF4-FFF2-40B4-BE49-F238E27FC236}">
                <a16:creationId xmlns:a16="http://schemas.microsoft.com/office/drawing/2014/main" id="{C4279024-A125-CD0E-D913-3CD8D25367BE}"/>
              </a:ext>
            </a:extLst>
          </p:cNvPr>
          <p:cNvSpPr txBox="1"/>
          <p:nvPr/>
        </p:nvSpPr>
        <p:spPr>
          <a:xfrm>
            <a:off x="11891579" y="1715455"/>
            <a:ext cx="7538100" cy="400110"/>
          </a:xfrm>
          <a:prstGeom prst="rect">
            <a:avLst/>
          </a:prstGeom>
          <a:noFill/>
        </p:spPr>
        <p:txBody>
          <a:bodyPr wrap="square">
            <a:spAutoFit/>
          </a:bodyPr>
          <a:lstStyle/>
          <a:p>
            <a:pPr algn="l"/>
            <a:r>
              <a:rPr lang="en-US" sz="2000" b="1" i="0">
                <a:solidFill>
                  <a:schemeClr val="accent1"/>
                </a:solidFill>
                <a:effectLst/>
                <a:latin typeface="Oswald" panose="00000500000000000000" pitchFamily="2" charset="0"/>
              </a:rPr>
              <a:t>Mã giả của thuật toán</a:t>
            </a:r>
            <a:endParaRPr lang="vi-VN" sz="2000" b="1" i="0">
              <a:solidFill>
                <a:schemeClr val="accent1"/>
              </a:solidFill>
              <a:effectLst/>
              <a:latin typeface="Oswald" panose="00000500000000000000" pitchFamily="2" charset="0"/>
            </a:endParaRPr>
          </a:p>
        </p:txBody>
      </p:sp>
      <mc:AlternateContent xmlns:mc="http://schemas.openxmlformats.org/markup-compatibility/2006" xmlns:a14="http://schemas.microsoft.com/office/drawing/2010/main">
        <mc:Choice Requires="a14">
          <p:graphicFrame>
            <p:nvGraphicFramePr>
              <p:cNvPr id="4" name="Table 3">
                <a:extLst>
                  <a:ext uri="{FF2B5EF4-FFF2-40B4-BE49-F238E27FC236}">
                    <a16:creationId xmlns:a16="http://schemas.microsoft.com/office/drawing/2014/main" id="{06A0DEDB-A536-DCEA-0B2C-94D7B240BD9D}"/>
                  </a:ext>
                </a:extLst>
              </p:cNvPr>
              <p:cNvGraphicFramePr>
                <a:graphicFrameLocks noGrp="1"/>
              </p:cNvGraphicFramePr>
              <p:nvPr>
                <p:extLst>
                  <p:ext uri="{D42A27DB-BD31-4B8C-83A1-F6EECF244321}">
                    <p14:modId xmlns:p14="http://schemas.microsoft.com/office/powerpoint/2010/main" val="306792229"/>
                  </p:ext>
                </p:extLst>
              </p:nvPr>
            </p:nvGraphicFramePr>
            <p:xfrm>
              <a:off x="901020" y="1989825"/>
              <a:ext cx="7341960" cy="1676400"/>
            </p:xfrm>
            <a:graphic>
              <a:graphicData uri="http://schemas.openxmlformats.org/drawingml/2006/table">
                <a:tbl>
                  <a:tblPr firstRow="1" bandRow="1">
                    <a:tableStyleId>{40C21011-0059-4DBE-893A-521A870CE3FC}</a:tableStyleId>
                  </a:tblPr>
                  <a:tblGrid>
                    <a:gridCol w="4238822">
                      <a:extLst>
                        <a:ext uri="{9D8B030D-6E8A-4147-A177-3AD203B41FA5}">
                          <a16:colId xmlns:a16="http://schemas.microsoft.com/office/drawing/2014/main" val="103099621"/>
                        </a:ext>
                      </a:extLst>
                    </a:gridCol>
                    <a:gridCol w="3103138">
                      <a:extLst>
                        <a:ext uri="{9D8B030D-6E8A-4147-A177-3AD203B41FA5}">
                          <a16:colId xmlns:a16="http://schemas.microsoft.com/office/drawing/2014/main" val="969641292"/>
                        </a:ext>
                      </a:extLst>
                    </a:gridCol>
                  </a:tblGrid>
                  <a:tr h="838200">
                    <a:tc>
                      <a:txBody>
                        <a:bodyPr/>
                        <a:lstStyle/>
                        <a:p>
                          <a:pPr algn="ctr"/>
                          <a:r>
                            <a:rPr lang="en-US" sz="2000" b="1">
                              <a:solidFill>
                                <a:schemeClr val="bg1"/>
                              </a:solidFill>
                              <a:latin typeface="Oswald" panose="00000500000000000000" pitchFamily="2" charset="0"/>
                            </a:rPr>
                            <a:t>Độ phức tạp truy vấn của thuật toán</a:t>
                          </a:r>
                          <a:endParaRPr lang="vi-VN" sz="2000" b="1">
                            <a:solidFill>
                              <a:schemeClr val="bg1"/>
                            </a:solidFill>
                            <a:latin typeface="Oswald" panose="00000500000000000000" pitchFamily="2" charset="0"/>
                          </a:endParaRPr>
                        </a:p>
                      </a:txBody>
                      <a:tcPr anchor="ctr"/>
                    </a:tc>
                    <a:tc>
                      <a:txBody>
                        <a:bodyPr/>
                        <a:lstStyle/>
                        <a:p>
                          <a:pPr algn="ctr"/>
                          <a:r>
                            <a:rPr lang="vi-VN" sz="1400" b="1">
                              <a:solidFill>
                                <a:schemeClr val="accent1"/>
                              </a:solidFill>
                              <a:latin typeface="Oswald" panose="00000500000000000000" pitchFamily="2" charset="0"/>
                            </a:rPr>
                            <a:t>O</a:t>
                          </a:r>
                          <a:r>
                            <a:rPr lang="en-US" sz="1400" b="1">
                              <a:solidFill>
                                <a:schemeClr val="accent1"/>
                              </a:solidFill>
                              <a:latin typeface="Oswald" panose="00000500000000000000" pitchFamily="2" charset="0"/>
                            </a:rPr>
                            <a:t>(</a:t>
                          </a:r>
                          <a14:m>
                            <m:oMath xmlns:m="http://schemas.openxmlformats.org/officeDocument/2006/math">
                              <m:f>
                                <m:fPr>
                                  <m:ctrlPr>
                                    <a:rPr lang="en-US" sz="1400" b="1" i="1" smtClean="0">
                                      <a:solidFill>
                                        <a:schemeClr val="accent1"/>
                                      </a:solidFill>
                                      <a:latin typeface="Cambria Math" panose="02040503050406030204" pitchFamily="18" charset="0"/>
                                    </a:rPr>
                                  </m:ctrlPr>
                                </m:fPr>
                                <m:num>
                                  <m:r>
                                    <m:rPr>
                                      <m:nor/>
                                    </m:rPr>
                                    <a:rPr lang="el-GR" sz="1400" b="0" i="0" u="none" strike="noStrike" cap="none" smtClean="0">
                                      <a:solidFill>
                                        <a:schemeClr val="accent1"/>
                                      </a:solidFill>
                                      <a:effectLst/>
                                      <a:latin typeface="Arial"/>
                                      <a:ea typeface="Arial"/>
                                      <a:cs typeface="Arial"/>
                                      <a:sym typeface="Arial"/>
                                    </a:rPr>
                                    <m:t>η</m:t>
                                  </m:r>
                                  <m:r>
                                    <a:rPr lang="en-US" sz="1400" b="1" i="1" smtClean="0">
                                      <a:solidFill>
                                        <a:schemeClr val="accent1"/>
                                      </a:solidFill>
                                      <a:latin typeface="Cambria Math" panose="02040503050406030204" pitchFamily="18" charset="0"/>
                                    </a:rPr>
                                    <m:t>|</m:t>
                                  </m:r>
                                  <m:r>
                                    <a:rPr lang="en-US" sz="1400" b="1" i="1" smtClean="0">
                                      <a:solidFill>
                                        <a:schemeClr val="accent1"/>
                                      </a:solidFill>
                                      <a:latin typeface="Cambria Math" panose="02040503050406030204" pitchFamily="18" charset="0"/>
                                    </a:rPr>
                                    <m:t>𝑽</m:t>
                                  </m:r>
                                  <m:r>
                                    <a:rPr lang="en-US" sz="1400" b="1" i="1" smtClean="0">
                                      <a:solidFill>
                                        <a:schemeClr val="accent1"/>
                                      </a:solidFill>
                                      <a:latin typeface="Cambria Math" panose="02040503050406030204" pitchFamily="18" charset="0"/>
                                    </a:rPr>
                                    <m:t>|</m:t>
                                  </m:r>
                                  <m:r>
                                    <a:rPr lang="en-US" sz="1400" b="1" i="1" smtClean="0">
                                      <a:solidFill>
                                        <a:schemeClr val="accent1"/>
                                      </a:solidFill>
                                      <a:latin typeface="Cambria Math" panose="02040503050406030204" pitchFamily="18" charset="0"/>
                                    </a:rPr>
                                    <m:t>𝒌</m:t>
                                  </m:r>
                                </m:num>
                                <m:den>
                                  <m:r>
                                    <a:rPr lang="vi-VN" sz="1400" b="0" i="1" u="none" strike="noStrike" cap="none" smtClean="0">
                                      <a:solidFill>
                                        <a:schemeClr val="accent1"/>
                                      </a:solidFill>
                                      <a:effectLst/>
                                      <a:latin typeface="Cambria Math" panose="02040503050406030204" pitchFamily="18" charset="0"/>
                                      <a:ea typeface="Arial"/>
                                      <a:cs typeface="Arial"/>
                                      <a:sym typeface="Arial"/>
                                    </a:rPr>
                                    <m:t>𝛾</m:t>
                                  </m:r>
                                </m:den>
                              </m:f>
                            </m:oMath>
                          </a14:m>
                          <a:r>
                            <a:rPr lang="en-US" sz="1400" b="1">
                              <a:solidFill>
                                <a:schemeClr val="accent1"/>
                              </a:solidFill>
                              <a:latin typeface="Oswald" panose="00000500000000000000" pitchFamily="2" charset="0"/>
                            </a:rPr>
                            <a:t> log (</a:t>
                          </a:r>
                          <a14:m>
                            <m:oMath xmlns:m="http://schemas.openxmlformats.org/officeDocument/2006/math">
                              <m:f>
                                <m:fPr>
                                  <m:ctrlPr>
                                    <a:rPr lang="en-US" sz="1400" b="1" i="1" smtClean="0">
                                      <a:solidFill>
                                        <a:schemeClr val="accent1"/>
                                      </a:solidFill>
                                      <a:latin typeface="Cambria Math" panose="02040503050406030204" pitchFamily="18" charset="0"/>
                                    </a:rPr>
                                  </m:ctrlPr>
                                </m:fPr>
                                <m:num>
                                  <m:r>
                                    <m:rPr>
                                      <m:nor/>
                                    </m:rPr>
                                    <a:rPr lang="vi-VN" sz="1400" b="1" i="0" u="none" strike="noStrike" cap="none" smtClean="0">
                                      <a:solidFill>
                                        <a:schemeClr val="accent1"/>
                                      </a:solidFill>
                                      <a:effectLst/>
                                      <a:latin typeface="Arial"/>
                                      <a:ea typeface="Arial"/>
                                      <a:cs typeface="Arial"/>
                                      <a:sym typeface="Arial"/>
                                    </a:rPr>
                                    <m:t>(1 + </m:t>
                                  </m:r>
                                  <m:r>
                                    <m:rPr>
                                      <m:nor/>
                                    </m:rPr>
                                    <a:rPr lang="el-GR" sz="1400" b="1" i="0" u="none" strike="noStrike" cap="none" smtClean="0">
                                      <a:solidFill>
                                        <a:schemeClr val="accent1"/>
                                      </a:solidFill>
                                      <a:effectLst/>
                                      <a:latin typeface="Arial"/>
                                      <a:ea typeface="Arial"/>
                                      <a:cs typeface="Arial"/>
                                      <a:sym typeface="Arial"/>
                                    </a:rPr>
                                    <m:t>ε</m:t>
                                  </m:r>
                                  <m:r>
                                    <m:rPr>
                                      <m:nor/>
                                    </m:rPr>
                                    <a:rPr lang="el-GR" sz="1400" b="1" i="0" u="none" strike="noStrike" cap="none" baseline="0" smtClean="0">
                                      <a:solidFill>
                                        <a:schemeClr val="accent1"/>
                                      </a:solidFill>
                                      <a:effectLst/>
                                      <a:latin typeface="Arial"/>
                                      <a:ea typeface="Arial"/>
                                      <a:cs typeface="Arial"/>
                                      <a:sym typeface="Arial"/>
                                    </a:rPr>
                                    <m:t>)</m:t>
                                  </m:r>
                                  <m:r>
                                    <m:rPr>
                                      <m:nor/>
                                    </m:rPr>
                                    <a:rPr lang="en-US" sz="1400" b="1" i="0" u="none" strike="noStrike" cap="none" baseline="30000" smtClean="0">
                                      <a:solidFill>
                                        <a:schemeClr val="accent1"/>
                                      </a:solidFill>
                                      <a:effectLst/>
                                      <a:latin typeface="Arial"/>
                                      <a:ea typeface="Arial"/>
                                      <a:cs typeface="Arial"/>
                                      <a:sym typeface="Arial"/>
                                    </a:rPr>
                                    <m:t>2 </m:t>
                                  </m:r>
                                  <m:r>
                                    <m:rPr>
                                      <m:nor/>
                                    </m:rPr>
                                    <a:rPr lang="el-GR" sz="1400" b="1" i="0" u="none" strike="noStrike" cap="none" baseline="0" smtClean="0">
                                      <a:solidFill>
                                        <a:schemeClr val="accent1"/>
                                      </a:solidFill>
                                      <a:effectLst/>
                                      <a:latin typeface="Arial"/>
                                      <a:ea typeface="Arial"/>
                                      <a:cs typeface="Arial"/>
                                      <a:sym typeface="Arial"/>
                                    </a:rPr>
                                    <m:t>(</m:t>
                                  </m:r>
                                  <m:r>
                                    <m:rPr>
                                      <m:nor/>
                                    </m:rPr>
                                    <a:rPr lang="el-GR" sz="1400" b="1" i="0" u="none" strike="noStrike" cap="none" smtClean="0">
                                      <a:solidFill>
                                        <a:schemeClr val="accent1"/>
                                      </a:solidFill>
                                      <a:effectLst/>
                                      <a:latin typeface="Arial"/>
                                      <a:ea typeface="Arial"/>
                                      <a:cs typeface="Arial"/>
                                      <a:sym typeface="Arial"/>
                                    </a:rPr>
                                    <m:t>1 +</m:t>
                                  </m:r>
                                  <m:r>
                                    <a:rPr lang="vi-VN" sz="1400" b="1" i="1" smtClean="0">
                                      <a:solidFill>
                                        <a:schemeClr val="accent1"/>
                                      </a:solidFill>
                                      <a:effectLst/>
                                      <a:latin typeface="Cambria Math" panose="02040503050406030204" pitchFamily="18" charset="0"/>
                                      <a:ea typeface="Cambria Math" panose="02040503050406030204" pitchFamily="18" charset="0"/>
                                      <a:cs typeface="Arial" panose="020B0604020202020204" pitchFamily="34" charset="0"/>
                                    </a:rPr>
                                    <m:t>𝜸</m:t>
                                  </m:r>
                                  <m:r>
                                    <m:rPr>
                                      <m:nor/>
                                    </m:rPr>
                                    <a:rPr lang="vi-VN" sz="1400" b="1" i="0" u="none" strike="noStrike" cap="none" smtClean="0">
                                      <a:solidFill>
                                        <a:schemeClr val="accent1"/>
                                      </a:solidFill>
                                      <a:effectLst/>
                                      <a:latin typeface="Arial"/>
                                      <a:ea typeface="Arial"/>
                                      <a:cs typeface="Arial"/>
                                      <a:sym typeface="Arial"/>
                                    </a:rPr>
                                    <m:t>)</m:t>
                                  </m:r>
                                  <m:r>
                                    <a:rPr lang="en-US" sz="1400" b="1" i="1" u="none" strike="noStrike" cap="none" smtClean="0">
                                      <a:solidFill>
                                        <a:schemeClr val="accent1"/>
                                      </a:solidFill>
                                      <a:effectLst/>
                                      <a:latin typeface="Cambria Math" panose="02040503050406030204" pitchFamily="18" charset="0"/>
                                      <a:ea typeface="Arial"/>
                                      <a:cs typeface="Arial"/>
                                      <a:sym typeface="Arial"/>
                                    </a:rPr>
                                    <m:t>+</m:t>
                                  </m:r>
                                  <m:r>
                                    <a:rPr lang="en-US" sz="1400" b="1" i="1" u="none" strike="noStrike" cap="none" smtClean="0">
                                      <a:solidFill>
                                        <a:schemeClr val="accent1"/>
                                      </a:solidFill>
                                      <a:effectLst/>
                                      <a:latin typeface="Cambria Math" panose="02040503050406030204" pitchFamily="18" charset="0"/>
                                      <a:ea typeface="Arial"/>
                                      <a:cs typeface="Arial"/>
                                      <a:sym typeface="Arial"/>
                                    </a:rPr>
                                    <m:t>𝟒</m:t>
                                  </m:r>
                                  <m:r>
                                    <m:rPr>
                                      <m:nor/>
                                    </m:rPr>
                                    <a:rPr lang="el-GR" sz="1400" b="1" i="0" u="none" strike="noStrike" cap="none" smtClean="0">
                                      <a:solidFill>
                                        <a:schemeClr val="accent1"/>
                                      </a:solidFill>
                                      <a:effectLst/>
                                      <a:latin typeface="Arial"/>
                                      <a:ea typeface="Arial"/>
                                      <a:cs typeface="Arial"/>
                                      <a:sym typeface="Arial"/>
                                    </a:rPr>
                                    <m:t>ε</m:t>
                                  </m:r>
                                  <m:r>
                                    <a:rPr lang="en-US" sz="1400" b="1" i="1" u="none" strike="noStrike" cap="none" smtClean="0">
                                      <a:solidFill>
                                        <a:schemeClr val="accent1"/>
                                      </a:solidFill>
                                      <a:effectLst/>
                                      <a:latin typeface="Cambria Math" panose="02040503050406030204" pitchFamily="18" charset="0"/>
                                      <a:ea typeface="Cambria Math" panose="02040503050406030204" pitchFamily="18" charset="0"/>
                                      <a:cs typeface="Arial"/>
                                      <a:sym typeface="Arial"/>
                                    </a:rPr>
                                    <m:t>𝑩</m:t>
                                  </m:r>
                                </m:num>
                                <m:den>
                                  <m:r>
                                    <m:rPr>
                                      <m:nor/>
                                    </m:rPr>
                                    <a:rPr lang="vi-VN" sz="1400" b="1" i="0" u="none" strike="noStrike" cap="none" smtClean="0">
                                      <a:solidFill>
                                        <a:schemeClr val="accent1"/>
                                      </a:solidFill>
                                      <a:effectLst/>
                                      <a:latin typeface="Arial"/>
                                      <a:ea typeface="Arial"/>
                                      <a:cs typeface="Arial"/>
                                      <a:sym typeface="Arial"/>
                                    </a:rPr>
                                    <m:t>(1 + </m:t>
                                  </m:r>
                                  <m:r>
                                    <m:rPr>
                                      <m:nor/>
                                    </m:rPr>
                                    <a:rPr lang="el-GR" sz="1400" b="1" i="0" u="none" strike="noStrike" cap="none" smtClean="0">
                                      <a:solidFill>
                                        <a:schemeClr val="accent1"/>
                                      </a:solidFill>
                                      <a:effectLst/>
                                      <a:latin typeface="Arial"/>
                                      <a:ea typeface="Arial"/>
                                      <a:cs typeface="Arial"/>
                                      <a:sym typeface="Arial"/>
                                    </a:rPr>
                                    <m:t>ε</m:t>
                                  </m:r>
                                  <m:r>
                                    <m:rPr>
                                      <m:nor/>
                                    </m:rPr>
                                    <a:rPr lang="el-GR" sz="1400" b="1" i="0" u="none" strike="noStrike" cap="none" baseline="0" smtClean="0">
                                      <a:solidFill>
                                        <a:schemeClr val="accent1"/>
                                      </a:solidFill>
                                      <a:effectLst/>
                                      <a:latin typeface="Arial"/>
                                      <a:ea typeface="Arial"/>
                                      <a:cs typeface="Arial"/>
                                      <a:sym typeface="Arial"/>
                                    </a:rPr>
                                    <m:t>)</m:t>
                                  </m:r>
                                  <m:r>
                                    <m:rPr>
                                      <m:nor/>
                                    </m:rPr>
                                    <a:rPr lang="en-US" sz="1400" b="1" i="0" u="none" strike="noStrike" cap="none" baseline="30000" smtClean="0">
                                      <a:solidFill>
                                        <a:schemeClr val="accent1"/>
                                      </a:solidFill>
                                      <a:effectLst/>
                                      <a:latin typeface="Arial"/>
                                      <a:ea typeface="Arial"/>
                                      <a:cs typeface="Arial"/>
                                      <a:sym typeface="Arial"/>
                                    </a:rPr>
                                    <m:t>2</m:t>
                                  </m:r>
                                </m:den>
                              </m:f>
                            </m:oMath>
                          </a14:m>
                          <a:r>
                            <a:rPr lang="en-US" sz="1400" b="1">
                              <a:solidFill>
                                <a:schemeClr val="accent1"/>
                              </a:solidFill>
                              <a:latin typeface="Oswald" panose="00000500000000000000" pitchFamily="2" charset="0"/>
                            </a:rPr>
                            <a:t>B.M))</a:t>
                          </a:r>
                          <a:endParaRPr lang="vi-VN" sz="1400" b="1">
                            <a:solidFill>
                              <a:schemeClr val="accent1"/>
                            </a:solidFill>
                            <a:latin typeface="Oswald" panose="00000500000000000000" pitchFamily="2" charset="0"/>
                          </a:endParaRPr>
                        </a:p>
                      </a:txBody>
                      <a:tcPr anchor="ctr"/>
                    </a:tc>
                    <a:extLst>
                      <a:ext uri="{0D108BD9-81ED-4DB2-BD59-A6C34878D82A}">
                        <a16:rowId xmlns:a16="http://schemas.microsoft.com/office/drawing/2014/main" val="1765125157"/>
                      </a:ext>
                    </a:extLst>
                  </a:tr>
                  <a:tr h="838200">
                    <a:tc>
                      <a:txBody>
                        <a:bodyPr/>
                        <a:lstStyle/>
                        <a:p>
                          <a:pPr algn="ctr"/>
                          <a:r>
                            <a:rPr lang="en-US" sz="2000" b="1">
                              <a:solidFill>
                                <a:schemeClr val="bg1"/>
                              </a:solidFill>
                              <a:latin typeface="Oswald" panose="00000500000000000000" pitchFamily="2" charset="0"/>
                            </a:rPr>
                            <a:t>Độ phức tạp bộ nhớ của thuật toán</a:t>
                          </a:r>
                          <a:endParaRPr lang="vi-VN" sz="2000" b="1">
                            <a:solidFill>
                              <a:schemeClr val="bg1"/>
                            </a:solidFill>
                            <a:latin typeface="Oswald" panose="00000500000000000000" pitchFamily="2" charset="0"/>
                          </a:endParaRPr>
                        </a:p>
                      </a:txBody>
                      <a:tcPr anchor="ctr"/>
                    </a:tc>
                    <a:tc>
                      <a:txBody>
                        <a:bodyPr/>
                        <a:lstStyle/>
                        <a:p>
                          <a:pPr algn="ctr"/>
                          <a:r>
                            <a:rPr lang="vi-VN" sz="1400" b="1">
                              <a:solidFill>
                                <a:schemeClr val="accent1"/>
                              </a:solidFill>
                              <a:latin typeface="Oswald" panose="00000500000000000000" pitchFamily="2" charset="0"/>
                            </a:rPr>
                            <a:t>O</a:t>
                          </a:r>
                          <a:r>
                            <a:rPr lang="en-US" sz="1400" b="1">
                              <a:solidFill>
                                <a:schemeClr val="accent1"/>
                              </a:solidFill>
                              <a:latin typeface="Oswald" panose="00000500000000000000" pitchFamily="2" charset="0"/>
                            </a:rPr>
                            <a:t>(</a:t>
                          </a:r>
                          <a14:m>
                            <m:oMath xmlns:m="http://schemas.openxmlformats.org/officeDocument/2006/math">
                              <m:f>
                                <m:fPr>
                                  <m:ctrlPr>
                                    <a:rPr lang="en-US" sz="1400" b="1" i="1" smtClean="0">
                                      <a:solidFill>
                                        <a:schemeClr val="accent1"/>
                                      </a:solidFill>
                                      <a:latin typeface="Cambria Math" panose="02040503050406030204" pitchFamily="18" charset="0"/>
                                    </a:rPr>
                                  </m:ctrlPr>
                                </m:fPr>
                                <m:num>
                                  <m:r>
                                    <m:rPr>
                                      <m:nor/>
                                    </m:rPr>
                                    <a:rPr lang="el-GR" sz="1400" b="0" i="0" u="none" strike="noStrike" cap="none" smtClean="0">
                                      <a:solidFill>
                                        <a:schemeClr val="accent1"/>
                                      </a:solidFill>
                                      <a:effectLst/>
                                      <a:latin typeface="Arial"/>
                                      <a:ea typeface="Arial"/>
                                      <a:cs typeface="Arial"/>
                                      <a:sym typeface="Arial"/>
                                    </a:rPr>
                                    <m:t>η</m:t>
                                  </m:r>
                                  <m:r>
                                    <a:rPr lang="en-US" sz="1400" b="1" i="1" u="none" strike="noStrike" cap="none" smtClean="0">
                                      <a:solidFill>
                                        <a:schemeClr val="accent1"/>
                                      </a:solidFill>
                                      <a:effectLst/>
                                      <a:latin typeface="Cambria Math" panose="02040503050406030204" pitchFamily="18" charset="0"/>
                                      <a:ea typeface="Arial"/>
                                      <a:cs typeface="Arial"/>
                                      <a:sym typeface="Arial"/>
                                    </a:rPr>
                                    <m:t> </m:t>
                                  </m:r>
                                  <m:r>
                                    <a:rPr lang="en-US" sz="1400" b="1" i="1" u="none" strike="noStrike" cap="none" smtClean="0">
                                      <a:solidFill>
                                        <a:schemeClr val="accent1"/>
                                      </a:solidFill>
                                      <a:effectLst/>
                                      <a:latin typeface="Cambria Math" panose="02040503050406030204" pitchFamily="18" charset="0"/>
                                      <a:ea typeface="Arial"/>
                                      <a:cs typeface="Arial"/>
                                      <a:sym typeface="Arial"/>
                                    </a:rPr>
                                    <m:t>𝑩</m:t>
                                  </m:r>
                                </m:num>
                                <m:den>
                                  <m:r>
                                    <a:rPr lang="vi-VN" sz="1400" b="0" i="1" u="none" strike="noStrike" cap="none" smtClean="0">
                                      <a:solidFill>
                                        <a:schemeClr val="accent1"/>
                                      </a:solidFill>
                                      <a:effectLst/>
                                      <a:latin typeface="Cambria Math" panose="02040503050406030204" pitchFamily="18" charset="0"/>
                                      <a:ea typeface="Arial"/>
                                      <a:cs typeface="Arial"/>
                                      <a:sym typeface="Arial"/>
                                    </a:rPr>
                                    <m:t>𝛾</m:t>
                                  </m:r>
                                </m:den>
                              </m:f>
                            </m:oMath>
                          </a14:m>
                          <a:r>
                            <a:rPr lang="en-US" sz="1400" b="1">
                              <a:solidFill>
                                <a:schemeClr val="accent1"/>
                              </a:solidFill>
                              <a:latin typeface="Oswald" panose="00000500000000000000" pitchFamily="2" charset="0"/>
                            </a:rPr>
                            <a:t> log (</a:t>
                          </a:r>
                          <a14:m>
                            <m:oMath xmlns:m="http://schemas.openxmlformats.org/officeDocument/2006/math">
                              <m:f>
                                <m:fPr>
                                  <m:ctrlPr>
                                    <a:rPr lang="en-US" sz="1400" b="1" i="1" smtClean="0">
                                      <a:solidFill>
                                        <a:schemeClr val="accent1"/>
                                      </a:solidFill>
                                      <a:latin typeface="Cambria Math" panose="02040503050406030204" pitchFamily="18" charset="0"/>
                                    </a:rPr>
                                  </m:ctrlPr>
                                </m:fPr>
                                <m:num>
                                  <m:r>
                                    <m:rPr>
                                      <m:nor/>
                                    </m:rPr>
                                    <a:rPr lang="vi-VN" sz="1400" b="1" i="0" u="none" strike="noStrike" cap="none" smtClean="0">
                                      <a:solidFill>
                                        <a:schemeClr val="accent1"/>
                                      </a:solidFill>
                                      <a:effectLst/>
                                      <a:latin typeface="Arial"/>
                                      <a:ea typeface="Arial"/>
                                      <a:cs typeface="Arial"/>
                                      <a:sym typeface="Arial"/>
                                    </a:rPr>
                                    <m:t>(1 + </m:t>
                                  </m:r>
                                  <m:r>
                                    <m:rPr>
                                      <m:nor/>
                                    </m:rPr>
                                    <a:rPr lang="el-GR" sz="1400" b="1" i="0" u="none" strike="noStrike" cap="none" smtClean="0">
                                      <a:solidFill>
                                        <a:schemeClr val="accent1"/>
                                      </a:solidFill>
                                      <a:effectLst/>
                                      <a:latin typeface="Arial"/>
                                      <a:ea typeface="Arial"/>
                                      <a:cs typeface="Arial"/>
                                      <a:sym typeface="Arial"/>
                                    </a:rPr>
                                    <m:t>ε</m:t>
                                  </m:r>
                                  <m:r>
                                    <m:rPr>
                                      <m:nor/>
                                    </m:rPr>
                                    <a:rPr lang="el-GR" sz="1400" b="1" i="0" u="none" strike="noStrike" cap="none" baseline="0" smtClean="0">
                                      <a:solidFill>
                                        <a:schemeClr val="accent1"/>
                                      </a:solidFill>
                                      <a:effectLst/>
                                      <a:latin typeface="Arial"/>
                                      <a:ea typeface="Arial"/>
                                      <a:cs typeface="Arial"/>
                                      <a:sym typeface="Arial"/>
                                    </a:rPr>
                                    <m:t>)</m:t>
                                  </m:r>
                                  <m:r>
                                    <m:rPr>
                                      <m:nor/>
                                    </m:rPr>
                                    <a:rPr lang="en-US" sz="1400" b="1" i="0" u="none" strike="noStrike" cap="none" baseline="30000" smtClean="0">
                                      <a:solidFill>
                                        <a:schemeClr val="accent1"/>
                                      </a:solidFill>
                                      <a:effectLst/>
                                      <a:latin typeface="Arial"/>
                                      <a:ea typeface="Arial"/>
                                      <a:cs typeface="Arial"/>
                                      <a:sym typeface="Arial"/>
                                    </a:rPr>
                                    <m:t>2 </m:t>
                                  </m:r>
                                  <m:r>
                                    <m:rPr>
                                      <m:nor/>
                                    </m:rPr>
                                    <a:rPr lang="el-GR" sz="1400" b="1" i="0" u="none" strike="noStrike" cap="none" baseline="0" smtClean="0">
                                      <a:solidFill>
                                        <a:schemeClr val="accent1"/>
                                      </a:solidFill>
                                      <a:effectLst/>
                                      <a:latin typeface="Arial"/>
                                      <a:ea typeface="Arial"/>
                                      <a:cs typeface="Arial"/>
                                      <a:sym typeface="Arial"/>
                                    </a:rPr>
                                    <m:t>(</m:t>
                                  </m:r>
                                  <m:r>
                                    <m:rPr>
                                      <m:nor/>
                                    </m:rPr>
                                    <a:rPr lang="el-GR" sz="1400" b="1" i="0" u="none" strike="noStrike" cap="none" smtClean="0">
                                      <a:solidFill>
                                        <a:schemeClr val="accent1"/>
                                      </a:solidFill>
                                      <a:effectLst/>
                                      <a:latin typeface="Arial"/>
                                      <a:ea typeface="Arial"/>
                                      <a:cs typeface="Arial"/>
                                      <a:sym typeface="Arial"/>
                                    </a:rPr>
                                    <m:t>1 +</m:t>
                                  </m:r>
                                  <m:r>
                                    <a:rPr lang="vi-VN" sz="1400" b="1" i="1" smtClean="0">
                                      <a:solidFill>
                                        <a:schemeClr val="accent1"/>
                                      </a:solidFill>
                                      <a:effectLst/>
                                      <a:latin typeface="Cambria Math" panose="02040503050406030204" pitchFamily="18" charset="0"/>
                                      <a:ea typeface="Cambria Math" panose="02040503050406030204" pitchFamily="18" charset="0"/>
                                      <a:cs typeface="Arial" panose="020B0604020202020204" pitchFamily="34" charset="0"/>
                                    </a:rPr>
                                    <m:t>𝜸</m:t>
                                  </m:r>
                                  <m:r>
                                    <m:rPr>
                                      <m:nor/>
                                    </m:rPr>
                                    <a:rPr lang="vi-VN" sz="1400" b="1" i="0" u="none" strike="noStrike" cap="none" smtClean="0">
                                      <a:solidFill>
                                        <a:schemeClr val="accent1"/>
                                      </a:solidFill>
                                      <a:effectLst/>
                                      <a:latin typeface="Arial"/>
                                      <a:ea typeface="Arial"/>
                                      <a:cs typeface="Arial"/>
                                      <a:sym typeface="Arial"/>
                                    </a:rPr>
                                    <m:t>)</m:t>
                                  </m:r>
                                  <m:r>
                                    <a:rPr lang="en-US" sz="1400" b="1" i="1" u="none" strike="noStrike" cap="none" smtClean="0">
                                      <a:solidFill>
                                        <a:schemeClr val="accent1"/>
                                      </a:solidFill>
                                      <a:effectLst/>
                                      <a:latin typeface="Cambria Math" panose="02040503050406030204" pitchFamily="18" charset="0"/>
                                      <a:ea typeface="Arial"/>
                                      <a:cs typeface="Arial"/>
                                      <a:sym typeface="Arial"/>
                                    </a:rPr>
                                    <m:t>+</m:t>
                                  </m:r>
                                  <m:r>
                                    <a:rPr lang="en-US" sz="1400" b="1" i="1" u="none" strike="noStrike" cap="none" smtClean="0">
                                      <a:solidFill>
                                        <a:schemeClr val="accent1"/>
                                      </a:solidFill>
                                      <a:effectLst/>
                                      <a:latin typeface="Cambria Math" panose="02040503050406030204" pitchFamily="18" charset="0"/>
                                      <a:ea typeface="Arial"/>
                                      <a:cs typeface="Arial"/>
                                      <a:sym typeface="Arial"/>
                                    </a:rPr>
                                    <m:t>𝟒</m:t>
                                  </m:r>
                                  <m:r>
                                    <m:rPr>
                                      <m:nor/>
                                    </m:rPr>
                                    <a:rPr lang="el-GR" sz="1400" b="1" i="0" u="none" strike="noStrike" cap="none" smtClean="0">
                                      <a:solidFill>
                                        <a:schemeClr val="accent1"/>
                                      </a:solidFill>
                                      <a:effectLst/>
                                      <a:latin typeface="Arial"/>
                                      <a:ea typeface="Arial"/>
                                      <a:cs typeface="Arial"/>
                                      <a:sym typeface="Arial"/>
                                    </a:rPr>
                                    <m:t>ε</m:t>
                                  </m:r>
                                  <m:r>
                                    <a:rPr lang="en-US" sz="1400" b="1" i="1" u="none" strike="noStrike" cap="none" smtClean="0">
                                      <a:solidFill>
                                        <a:schemeClr val="accent1"/>
                                      </a:solidFill>
                                      <a:effectLst/>
                                      <a:latin typeface="Cambria Math" panose="02040503050406030204" pitchFamily="18" charset="0"/>
                                      <a:ea typeface="Cambria Math" panose="02040503050406030204" pitchFamily="18" charset="0"/>
                                      <a:cs typeface="Arial"/>
                                      <a:sym typeface="Arial"/>
                                    </a:rPr>
                                    <m:t>𝑩</m:t>
                                  </m:r>
                                </m:num>
                                <m:den>
                                  <m:r>
                                    <m:rPr>
                                      <m:nor/>
                                    </m:rPr>
                                    <a:rPr lang="vi-VN" sz="1400" b="1" i="0" u="none" strike="noStrike" cap="none" smtClean="0">
                                      <a:solidFill>
                                        <a:schemeClr val="accent1"/>
                                      </a:solidFill>
                                      <a:effectLst/>
                                      <a:latin typeface="Arial"/>
                                      <a:ea typeface="Arial"/>
                                      <a:cs typeface="Arial"/>
                                      <a:sym typeface="Arial"/>
                                    </a:rPr>
                                    <m:t>(1 + </m:t>
                                  </m:r>
                                  <m:r>
                                    <m:rPr>
                                      <m:nor/>
                                    </m:rPr>
                                    <a:rPr lang="el-GR" sz="1400" b="1" i="0" u="none" strike="noStrike" cap="none" smtClean="0">
                                      <a:solidFill>
                                        <a:schemeClr val="accent1"/>
                                      </a:solidFill>
                                      <a:effectLst/>
                                      <a:latin typeface="Arial"/>
                                      <a:ea typeface="Arial"/>
                                      <a:cs typeface="Arial"/>
                                      <a:sym typeface="Arial"/>
                                    </a:rPr>
                                    <m:t>ε</m:t>
                                  </m:r>
                                  <m:r>
                                    <m:rPr>
                                      <m:nor/>
                                    </m:rPr>
                                    <a:rPr lang="el-GR" sz="1400" b="1" i="0" u="none" strike="noStrike" cap="none" baseline="0" smtClean="0">
                                      <a:solidFill>
                                        <a:schemeClr val="accent1"/>
                                      </a:solidFill>
                                      <a:effectLst/>
                                      <a:latin typeface="Arial"/>
                                      <a:ea typeface="Arial"/>
                                      <a:cs typeface="Arial"/>
                                      <a:sym typeface="Arial"/>
                                    </a:rPr>
                                    <m:t>)</m:t>
                                  </m:r>
                                  <m:r>
                                    <m:rPr>
                                      <m:nor/>
                                    </m:rPr>
                                    <a:rPr lang="en-US" sz="1400" b="1" i="0" u="none" strike="noStrike" cap="none" baseline="30000" smtClean="0">
                                      <a:solidFill>
                                        <a:schemeClr val="accent1"/>
                                      </a:solidFill>
                                      <a:effectLst/>
                                      <a:latin typeface="Arial"/>
                                      <a:ea typeface="Arial"/>
                                      <a:cs typeface="Arial"/>
                                      <a:sym typeface="Arial"/>
                                    </a:rPr>
                                    <m:t>2</m:t>
                                  </m:r>
                                </m:den>
                              </m:f>
                            </m:oMath>
                          </a14:m>
                          <a:r>
                            <a:rPr lang="en-US" sz="1400" b="1">
                              <a:solidFill>
                                <a:schemeClr val="accent1"/>
                              </a:solidFill>
                              <a:latin typeface="Oswald" panose="00000500000000000000" pitchFamily="2" charset="0"/>
                            </a:rPr>
                            <a:t>B.M))</a:t>
                          </a:r>
                          <a:endParaRPr lang="vi-VN" sz="1400" b="1">
                            <a:solidFill>
                              <a:schemeClr val="accent1"/>
                            </a:solidFill>
                            <a:latin typeface="Oswald" panose="00000500000000000000" pitchFamily="2" charset="0"/>
                          </a:endParaRPr>
                        </a:p>
                      </a:txBody>
                      <a:tcPr anchor="ctr"/>
                    </a:tc>
                    <a:extLst>
                      <a:ext uri="{0D108BD9-81ED-4DB2-BD59-A6C34878D82A}">
                        <a16:rowId xmlns:a16="http://schemas.microsoft.com/office/drawing/2014/main" val="1037249625"/>
                      </a:ext>
                    </a:extLst>
                  </a:tr>
                </a:tbl>
              </a:graphicData>
            </a:graphic>
          </p:graphicFrame>
        </mc:Choice>
        <mc:Fallback xmlns="">
          <p:graphicFrame>
            <p:nvGraphicFramePr>
              <p:cNvPr id="4" name="Table 3">
                <a:extLst>
                  <a:ext uri="{FF2B5EF4-FFF2-40B4-BE49-F238E27FC236}">
                    <a16:creationId xmlns:a16="http://schemas.microsoft.com/office/drawing/2014/main" id="{06A0DEDB-A536-DCEA-0B2C-94D7B240BD9D}"/>
                  </a:ext>
                </a:extLst>
              </p:cNvPr>
              <p:cNvGraphicFramePr>
                <a:graphicFrameLocks noGrp="1"/>
              </p:cNvGraphicFramePr>
              <p:nvPr>
                <p:extLst>
                  <p:ext uri="{D42A27DB-BD31-4B8C-83A1-F6EECF244321}">
                    <p14:modId xmlns:p14="http://schemas.microsoft.com/office/powerpoint/2010/main" val="306792229"/>
                  </p:ext>
                </p:extLst>
              </p:nvPr>
            </p:nvGraphicFramePr>
            <p:xfrm>
              <a:off x="901020" y="1989825"/>
              <a:ext cx="7341960" cy="1676400"/>
            </p:xfrm>
            <a:graphic>
              <a:graphicData uri="http://schemas.openxmlformats.org/drawingml/2006/table">
                <a:tbl>
                  <a:tblPr firstRow="1" bandRow="1">
                    <a:tableStyleId>{40C21011-0059-4DBE-893A-521A870CE3FC}</a:tableStyleId>
                  </a:tblPr>
                  <a:tblGrid>
                    <a:gridCol w="4238822">
                      <a:extLst>
                        <a:ext uri="{9D8B030D-6E8A-4147-A177-3AD203B41FA5}">
                          <a16:colId xmlns:a16="http://schemas.microsoft.com/office/drawing/2014/main" val="103099621"/>
                        </a:ext>
                      </a:extLst>
                    </a:gridCol>
                    <a:gridCol w="3103138">
                      <a:extLst>
                        <a:ext uri="{9D8B030D-6E8A-4147-A177-3AD203B41FA5}">
                          <a16:colId xmlns:a16="http://schemas.microsoft.com/office/drawing/2014/main" val="969641292"/>
                        </a:ext>
                      </a:extLst>
                    </a:gridCol>
                  </a:tblGrid>
                  <a:tr h="838200">
                    <a:tc>
                      <a:txBody>
                        <a:bodyPr/>
                        <a:lstStyle/>
                        <a:p>
                          <a:pPr algn="ctr"/>
                          <a:r>
                            <a:rPr lang="en-US" sz="2000" b="1">
                              <a:solidFill>
                                <a:schemeClr val="bg1"/>
                              </a:solidFill>
                              <a:latin typeface="Oswald" panose="00000500000000000000" pitchFamily="2" charset="0"/>
                            </a:rPr>
                            <a:t>Độ phức tạp truy vấn của thuật toán</a:t>
                          </a:r>
                          <a:endParaRPr lang="vi-VN" sz="2000" b="1">
                            <a:solidFill>
                              <a:schemeClr val="bg1"/>
                            </a:solidFill>
                            <a:latin typeface="Oswald" panose="00000500000000000000" pitchFamily="2" charset="0"/>
                          </a:endParaRPr>
                        </a:p>
                      </a:txBody>
                      <a:tcPr anchor="ctr"/>
                    </a:tc>
                    <a:tc>
                      <a:txBody>
                        <a:bodyPr/>
                        <a:lstStyle/>
                        <a:p>
                          <a:endParaRPr lang="vi-VN"/>
                        </a:p>
                      </a:txBody>
                      <a:tcPr anchor="ctr">
                        <a:blipFill>
                          <a:blip r:embed="rId5"/>
                          <a:stretch>
                            <a:fillRect l="-136471" t="-725" r="-196" b="-100725"/>
                          </a:stretch>
                        </a:blipFill>
                      </a:tcPr>
                    </a:tc>
                    <a:extLst>
                      <a:ext uri="{0D108BD9-81ED-4DB2-BD59-A6C34878D82A}">
                        <a16:rowId xmlns:a16="http://schemas.microsoft.com/office/drawing/2014/main" val="1765125157"/>
                      </a:ext>
                    </a:extLst>
                  </a:tr>
                  <a:tr h="838200">
                    <a:tc>
                      <a:txBody>
                        <a:bodyPr/>
                        <a:lstStyle/>
                        <a:p>
                          <a:pPr algn="ctr"/>
                          <a:r>
                            <a:rPr lang="en-US" sz="2000" b="1">
                              <a:solidFill>
                                <a:schemeClr val="bg1"/>
                              </a:solidFill>
                              <a:latin typeface="Oswald" panose="00000500000000000000" pitchFamily="2" charset="0"/>
                            </a:rPr>
                            <a:t>Độ phức tạp bộ nhớ của thuật toán</a:t>
                          </a:r>
                          <a:endParaRPr lang="vi-VN" sz="2000" b="1">
                            <a:solidFill>
                              <a:schemeClr val="bg1"/>
                            </a:solidFill>
                            <a:latin typeface="Oswald" panose="00000500000000000000" pitchFamily="2" charset="0"/>
                          </a:endParaRPr>
                        </a:p>
                      </a:txBody>
                      <a:tcPr anchor="ctr"/>
                    </a:tc>
                    <a:tc>
                      <a:txBody>
                        <a:bodyPr/>
                        <a:lstStyle/>
                        <a:p>
                          <a:endParaRPr lang="vi-VN"/>
                        </a:p>
                      </a:txBody>
                      <a:tcPr anchor="ctr">
                        <a:blipFill>
                          <a:blip r:embed="rId5"/>
                          <a:stretch>
                            <a:fillRect l="-136471" t="-100725" r="-196" b="-725"/>
                          </a:stretch>
                        </a:blipFill>
                      </a:tcPr>
                    </a:tc>
                    <a:extLst>
                      <a:ext uri="{0D108BD9-81ED-4DB2-BD59-A6C34878D82A}">
                        <a16:rowId xmlns:a16="http://schemas.microsoft.com/office/drawing/2014/main" val="1037249625"/>
                      </a:ext>
                    </a:extLst>
                  </a:tr>
                </a:tbl>
              </a:graphicData>
            </a:graphic>
          </p:graphicFrame>
        </mc:Fallback>
      </mc:AlternateContent>
    </p:spTree>
    <p:extLst>
      <p:ext uri="{BB962C8B-B14F-4D97-AF65-F5344CB8AC3E}">
        <p14:creationId xmlns:p14="http://schemas.microsoft.com/office/powerpoint/2010/main" val="968760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44"/>
        <p:cNvGrpSpPr/>
        <p:nvPr/>
      </p:nvGrpSpPr>
      <p:grpSpPr>
        <a:xfrm>
          <a:off x="0" y="0"/>
          <a:ext cx="0" cy="0"/>
          <a:chOff x="0" y="0"/>
          <a:chExt cx="0" cy="0"/>
        </a:xfrm>
      </p:grpSpPr>
      <p:grpSp>
        <p:nvGrpSpPr>
          <p:cNvPr id="547" name="Google Shape;547;p22"/>
          <p:cNvGrpSpPr/>
          <p:nvPr/>
        </p:nvGrpSpPr>
        <p:grpSpPr>
          <a:xfrm>
            <a:off x="299286" y="189025"/>
            <a:ext cx="133205" cy="119344"/>
            <a:chOff x="222150" y="185025"/>
            <a:chExt cx="170100" cy="152400"/>
          </a:xfrm>
        </p:grpSpPr>
        <p:cxnSp>
          <p:nvCxnSpPr>
            <p:cNvPr id="548" name="Google Shape;548;p22"/>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49" name="Google Shape;549;p22"/>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550" name="Google Shape;550;p22"/>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551" name="Google Shape;551;p22"/>
          <p:cNvGrpSpPr/>
          <p:nvPr/>
        </p:nvGrpSpPr>
        <p:grpSpPr>
          <a:xfrm>
            <a:off x="286625" y="3999999"/>
            <a:ext cx="145867" cy="958251"/>
            <a:chOff x="286625" y="3923799"/>
            <a:chExt cx="145867" cy="958251"/>
          </a:xfrm>
        </p:grpSpPr>
        <p:sp>
          <p:nvSpPr>
            <p:cNvPr id="552" name="Google Shape;552;p22"/>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 name="Google Shape;553;p22"/>
            <p:cNvGrpSpPr/>
            <p:nvPr/>
          </p:nvGrpSpPr>
          <p:grpSpPr>
            <a:xfrm>
              <a:off x="298112" y="4342643"/>
              <a:ext cx="110182" cy="126862"/>
              <a:chOff x="281100" y="2027800"/>
              <a:chExt cx="140700" cy="162000"/>
            </a:xfrm>
          </p:grpSpPr>
          <p:sp>
            <p:nvSpPr>
              <p:cNvPr id="554" name="Google Shape;554;p22"/>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2"/>
              <p:cNvGrpSpPr/>
              <p:nvPr/>
            </p:nvGrpSpPr>
            <p:grpSpPr>
              <a:xfrm>
                <a:off x="308875" y="2088450"/>
                <a:ext cx="85200" cy="40700"/>
                <a:chOff x="308875" y="2087000"/>
                <a:chExt cx="85200" cy="40700"/>
              </a:xfrm>
            </p:grpSpPr>
            <p:cxnSp>
              <p:nvCxnSpPr>
                <p:cNvPr id="556" name="Google Shape;556;p22"/>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22"/>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558" name="Google Shape;558;p22"/>
            <p:cNvGrpSpPr/>
            <p:nvPr/>
          </p:nvGrpSpPr>
          <p:grpSpPr>
            <a:xfrm>
              <a:off x="286625" y="3923799"/>
              <a:ext cx="133200" cy="133200"/>
              <a:chOff x="286625" y="3648899"/>
              <a:chExt cx="133200" cy="133200"/>
            </a:xfrm>
          </p:grpSpPr>
          <p:sp>
            <p:nvSpPr>
              <p:cNvPr id="559" name="Google Shape;559;p22"/>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2"/>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1" name="Google Shape;561;p22">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62" name="Google Shape;562;p22">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2">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2">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2">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22"/>
          <p:cNvGrpSpPr/>
          <p:nvPr/>
        </p:nvGrpSpPr>
        <p:grpSpPr>
          <a:xfrm>
            <a:off x="7819199" y="752550"/>
            <a:ext cx="604800" cy="147600"/>
            <a:chOff x="7688649" y="828750"/>
            <a:chExt cx="604800" cy="147600"/>
          </a:xfrm>
        </p:grpSpPr>
        <p:sp>
          <p:nvSpPr>
            <p:cNvPr id="567" name="Google Shape;567;p22"/>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2"/>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2"/>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B331C4C2-7574-DEE8-854A-9C0E425181F1}"/>
              </a:ext>
            </a:extLst>
          </p:cNvPr>
          <p:cNvPicPr>
            <a:picLocks noChangeAspect="1"/>
          </p:cNvPicPr>
          <p:nvPr/>
        </p:nvPicPr>
        <p:blipFill>
          <a:blip r:embed="rId4"/>
          <a:stretch>
            <a:fillRect/>
          </a:stretch>
        </p:blipFill>
        <p:spPr>
          <a:xfrm>
            <a:off x="13359586" y="3254355"/>
            <a:ext cx="3273147" cy="2582700"/>
          </a:xfrm>
          <a:prstGeom prst="rect">
            <a:avLst/>
          </a:prstGeom>
        </p:spPr>
      </p:pic>
      <p:sp>
        <p:nvSpPr>
          <p:cNvPr id="7" name="TextBox 6">
            <a:extLst>
              <a:ext uri="{FF2B5EF4-FFF2-40B4-BE49-F238E27FC236}">
                <a16:creationId xmlns:a16="http://schemas.microsoft.com/office/drawing/2014/main" id="{C4279024-A125-CD0E-D913-3CD8D25367BE}"/>
              </a:ext>
            </a:extLst>
          </p:cNvPr>
          <p:cNvSpPr txBox="1"/>
          <p:nvPr/>
        </p:nvSpPr>
        <p:spPr>
          <a:xfrm>
            <a:off x="11891579" y="1715455"/>
            <a:ext cx="7538100" cy="400110"/>
          </a:xfrm>
          <a:prstGeom prst="rect">
            <a:avLst/>
          </a:prstGeom>
          <a:noFill/>
        </p:spPr>
        <p:txBody>
          <a:bodyPr wrap="square">
            <a:spAutoFit/>
          </a:bodyPr>
          <a:lstStyle/>
          <a:p>
            <a:pPr algn="l"/>
            <a:r>
              <a:rPr lang="en-US" sz="2000" b="1" i="0">
                <a:solidFill>
                  <a:schemeClr val="accent1"/>
                </a:solidFill>
                <a:effectLst/>
                <a:latin typeface="Oswald" panose="00000500000000000000" pitchFamily="2" charset="0"/>
              </a:rPr>
              <a:t>Mã giả của thuật toán</a:t>
            </a:r>
            <a:endParaRPr lang="vi-VN" sz="2000" b="1" i="0">
              <a:solidFill>
                <a:schemeClr val="accent1"/>
              </a:solidFill>
              <a:effectLst/>
              <a:latin typeface="Oswald" panose="00000500000000000000" pitchFamily="2" charset="0"/>
            </a:endParaRPr>
          </a:p>
        </p:txBody>
      </p:sp>
      <p:sp>
        <p:nvSpPr>
          <p:cNvPr id="2" name="TextBox 1">
            <a:extLst>
              <a:ext uri="{FF2B5EF4-FFF2-40B4-BE49-F238E27FC236}">
                <a16:creationId xmlns:a16="http://schemas.microsoft.com/office/drawing/2014/main" id="{C0E6255A-C6E8-4B84-1184-6A224D76432A}"/>
              </a:ext>
            </a:extLst>
          </p:cNvPr>
          <p:cNvSpPr txBox="1"/>
          <p:nvPr/>
        </p:nvSpPr>
        <p:spPr>
          <a:xfrm>
            <a:off x="1189175" y="2392206"/>
            <a:ext cx="7538100" cy="1015663"/>
          </a:xfrm>
          <a:prstGeom prst="rect">
            <a:avLst/>
          </a:prstGeom>
          <a:noFill/>
        </p:spPr>
        <p:txBody>
          <a:bodyPr wrap="square">
            <a:spAutoFit/>
          </a:bodyPr>
          <a:lstStyle/>
          <a:p>
            <a:pPr algn="l"/>
            <a:r>
              <a:rPr lang="vi-VN" sz="2000" b="1">
                <a:solidFill>
                  <a:srgbClr val="E3E3E3"/>
                </a:solidFill>
                <a:effectLst/>
                <a:latin typeface="Oswald" panose="00000500000000000000" pitchFamily="2" charset="0"/>
              </a:rPr>
              <a:t>Cả hai thuật toán </a:t>
            </a:r>
            <a:r>
              <a:rPr lang="en-US" sz="2000" b="1">
                <a:solidFill>
                  <a:srgbClr val="E3E3E3"/>
                </a:solidFill>
                <a:effectLst/>
                <a:latin typeface="Oswald" panose="00000500000000000000" pitchFamily="2" charset="0"/>
              </a:rPr>
              <a:t>D Stream và R Stream </a:t>
            </a:r>
            <a:r>
              <a:rPr lang="vi-VN" sz="2000" b="1">
                <a:solidFill>
                  <a:srgbClr val="E3E3E3"/>
                </a:solidFill>
                <a:effectLst/>
                <a:latin typeface="Oswald" panose="00000500000000000000" pitchFamily="2" charset="0"/>
              </a:rPr>
              <a:t>đều có tỷ lệ gần đúng là </a:t>
            </a:r>
            <a:endParaRPr lang="en-US" sz="2000" b="1">
              <a:solidFill>
                <a:srgbClr val="E3E3E3"/>
              </a:solidFill>
              <a:effectLst/>
              <a:latin typeface="Oswald" panose="00000500000000000000" pitchFamily="2" charset="0"/>
            </a:endParaRPr>
          </a:p>
          <a:p>
            <a:pPr marL="803275" indent="-173038" algn="l">
              <a:buClr>
                <a:schemeClr val="accent2"/>
              </a:buClr>
              <a:buFont typeface="Wingdings" panose="05000000000000000000" pitchFamily="2" charset="2"/>
              <a:buChar char="v"/>
            </a:pPr>
            <a:r>
              <a:rPr lang="en-US" sz="2000" b="1">
                <a:solidFill>
                  <a:srgbClr val="E3E3E3"/>
                </a:solidFill>
                <a:effectLst/>
                <a:latin typeface="Oswald" panose="00000500000000000000" pitchFamily="2" charset="0"/>
              </a:rPr>
              <a:t>	</a:t>
            </a:r>
            <a:r>
              <a:rPr lang="en-US" sz="2000" b="1">
                <a:solidFill>
                  <a:srgbClr val="E3E3E3"/>
                </a:solidFill>
                <a:latin typeface="Oswald" panose="00000500000000000000" pitchFamily="2" charset="0"/>
              </a:rPr>
              <a:t>O</a:t>
            </a:r>
            <a:r>
              <a:rPr lang="vi-VN" sz="2000" b="1">
                <a:solidFill>
                  <a:srgbClr val="E3E3E3"/>
                </a:solidFill>
                <a:effectLst/>
                <a:latin typeface="Oswald" panose="00000500000000000000" pitchFamily="2" charset="0"/>
              </a:rPr>
              <a:t>((</a:t>
            </a:r>
            <a:r>
              <a:rPr lang="en-US" sz="2000" b="1">
                <a:solidFill>
                  <a:srgbClr val="E3E3E3"/>
                </a:solidFill>
                <a:effectLst/>
                <a:latin typeface="Oswald" panose="00000500000000000000" pitchFamily="2" charset="0"/>
              </a:rPr>
              <a:t>1</a:t>
            </a:r>
            <a:r>
              <a:rPr lang="vi-VN" sz="2000" b="1">
                <a:solidFill>
                  <a:srgbClr val="E3E3E3"/>
                </a:solidFill>
                <a:effectLst/>
                <a:latin typeface="Oswald" panose="00000500000000000000" pitchFamily="2" charset="0"/>
              </a:rPr>
              <a:t>— </a:t>
            </a:r>
            <a:r>
              <a:rPr lang="el-GR" sz="2000" b="1">
                <a:solidFill>
                  <a:srgbClr val="E3E3E3"/>
                </a:solidFill>
                <a:effectLst/>
                <a:latin typeface="Oswald" panose="00000500000000000000" pitchFamily="2" charset="0"/>
              </a:rPr>
              <a:t>ε)</a:t>
            </a:r>
            <a:r>
              <a:rPr lang="en-US" sz="2000" b="1" baseline="30000">
                <a:solidFill>
                  <a:srgbClr val="E3E3E3"/>
                </a:solidFill>
                <a:effectLst/>
                <a:latin typeface="Oswald" panose="00000500000000000000" pitchFamily="2" charset="0"/>
              </a:rPr>
              <a:t>-2</a:t>
            </a:r>
            <a:r>
              <a:rPr lang="el-GR" sz="2000" b="1">
                <a:solidFill>
                  <a:srgbClr val="E3E3E3"/>
                </a:solidFill>
                <a:effectLst/>
                <a:latin typeface="Oswald" panose="00000500000000000000" pitchFamily="2" charset="0"/>
              </a:rPr>
              <a:t> ε </a:t>
            </a:r>
            <a:r>
              <a:rPr lang="vi-VN" sz="2000" b="1">
                <a:solidFill>
                  <a:srgbClr val="E3E3E3"/>
                </a:solidFill>
                <a:effectLst/>
                <a:latin typeface="Oswald" panose="00000500000000000000" pitchFamily="2" charset="0"/>
              </a:rPr>
              <a:t>B) khi f là đơn điệu; </a:t>
            </a:r>
            <a:endParaRPr lang="en-US" sz="2000" b="1">
              <a:solidFill>
                <a:srgbClr val="E3E3E3"/>
              </a:solidFill>
              <a:effectLst/>
              <a:latin typeface="Oswald" panose="00000500000000000000" pitchFamily="2" charset="0"/>
            </a:endParaRPr>
          </a:p>
          <a:p>
            <a:pPr marL="803275" indent="-173038" algn="l">
              <a:buClr>
                <a:schemeClr val="accent2"/>
              </a:buClr>
              <a:buFont typeface="Wingdings" panose="05000000000000000000" pitchFamily="2" charset="2"/>
              <a:buChar char="v"/>
            </a:pPr>
            <a:r>
              <a:rPr lang="en-US" sz="2000" b="1">
                <a:solidFill>
                  <a:srgbClr val="E3E3E3"/>
                </a:solidFill>
                <a:effectLst/>
                <a:latin typeface="Oswald" panose="00000500000000000000" pitchFamily="2" charset="0"/>
              </a:rPr>
              <a:t>	</a:t>
            </a:r>
            <a:r>
              <a:rPr lang="vi-VN" sz="2000" b="1">
                <a:solidFill>
                  <a:srgbClr val="E3E3E3"/>
                </a:solidFill>
                <a:effectLst/>
                <a:latin typeface="Oswald" panose="00000500000000000000" pitchFamily="2" charset="0"/>
              </a:rPr>
              <a:t>O((</a:t>
            </a:r>
            <a:r>
              <a:rPr lang="en-US" sz="2000" b="1">
                <a:solidFill>
                  <a:srgbClr val="E3E3E3"/>
                </a:solidFill>
                <a:effectLst/>
                <a:latin typeface="Oswald" panose="00000500000000000000" pitchFamily="2" charset="0"/>
              </a:rPr>
              <a:t>1</a:t>
            </a:r>
            <a:r>
              <a:rPr lang="vi-VN" sz="2000" b="1">
                <a:solidFill>
                  <a:srgbClr val="E3E3E3"/>
                </a:solidFill>
                <a:effectLst/>
                <a:latin typeface="Oswald" panose="00000500000000000000" pitchFamily="2" charset="0"/>
              </a:rPr>
              <a:t> — </a:t>
            </a:r>
            <a:r>
              <a:rPr lang="el-GR" sz="2000" b="1">
                <a:solidFill>
                  <a:srgbClr val="E3E3E3"/>
                </a:solidFill>
                <a:effectLst/>
                <a:latin typeface="Oswald" panose="00000500000000000000" pitchFamily="2" charset="0"/>
              </a:rPr>
              <a:t>ε)</a:t>
            </a:r>
            <a:r>
              <a:rPr lang="en-US" sz="2000" b="1" baseline="30000">
                <a:solidFill>
                  <a:srgbClr val="E3E3E3"/>
                </a:solidFill>
                <a:effectLst/>
                <a:latin typeface="Oswald" panose="00000500000000000000" pitchFamily="2" charset="0"/>
              </a:rPr>
              <a:t>-3</a:t>
            </a:r>
            <a:r>
              <a:rPr lang="el-GR" sz="2000" b="1">
                <a:solidFill>
                  <a:srgbClr val="E3E3E3"/>
                </a:solidFill>
                <a:effectLst/>
                <a:latin typeface="Oswald" panose="00000500000000000000" pitchFamily="2" charset="0"/>
              </a:rPr>
              <a:t> ε </a:t>
            </a:r>
            <a:r>
              <a:rPr lang="vi-VN" sz="2000" b="1">
                <a:solidFill>
                  <a:srgbClr val="E3E3E3"/>
                </a:solidFill>
                <a:effectLst/>
                <a:latin typeface="Oswald" panose="00000500000000000000" pitchFamily="2" charset="0"/>
              </a:rPr>
              <a:t>B) khi f không đơn điệu.</a:t>
            </a:r>
            <a:endParaRPr lang="vi-VN" sz="2000" b="1">
              <a:solidFill>
                <a:schemeClr val="bg1"/>
              </a:solidFill>
              <a:effectLst/>
              <a:latin typeface="Oswald" panose="00000500000000000000" pitchFamily="2" charset="0"/>
            </a:endParaRPr>
          </a:p>
        </p:txBody>
      </p:sp>
    </p:spTree>
    <p:extLst>
      <p:ext uri="{BB962C8B-B14F-4D97-AF65-F5344CB8AC3E}">
        <p14:creationId xmlns:p14="http://schemas.microsoft.com/office/powerpoint/2010/main" val="42139318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419;p19">
            <a:extLst>
              <a:ext uri="{FF2B5EF4-FFF2-40B4-BE49-F238E27FC236}">
                <a16:creationId xmlns:a16="http://schemas.microsoft.com/office/drawing/2014/main" id="{6A2B2E33-EC8B-A398-1B39-FC8CBDDCCA8E}"/>
              </a:ext>
            </a:extLst>
          </p:cNvPr>
          <p:cNvSpPr txBox="1"/>
          <p:nvPr/>
        </p:nvSpPr>
        <p:spPr>
          <a:xfrm>
            <a:off x="1554856" y="2650577"/>
            <a:ext cx="6034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b="1">
                <a:solidFill>
                  <a:schemeClr val="accent2"/>
                </a:solidFill>
                <a:latin typeface="Oswald"/>
                <a:ea typeface="Oswald"/>
                <a:cs typeface="Oswald"/>
                <a:sym typeface="Oswald"/>
              </a:rPr>
              <a:t>Ứng dụng của thuật toán</a:t>
            </a:r>
            <a:endParaRPr sz="4500" b="1">
              <a:solidFill>
                <a:schemeClr val="accent2"/>
              </a:solidFill>
              <a:latin typeface="Oswald"/>
              <a:ea typeface="Oswald"/>
              <a:cs typeface="Oswald"/>
              <a:sym typeface="Oswald"/>
            </a:endParaRPr>
          </a:p>
        </p:txBody>
      </p:sp>
      <p:grpSp>
        <p:nvGrpSpPr>
          <p:cNvPr id="6" name="Group 5">
            <a:extLst>
              <a:ext uri="{FF2B5EF4-FFF2-40B4-BE49-F238E27FC236}">
                <a16:creationId xmlns:a16="http://schemas.microsoft.com/office/drawing/2014/main" id="{866DB96C-B84A-6CCB-BDA9-93805E43971E}"/>
              </a:ext>
            </a:extLst>
          </p:cNvPr>
          <p:cNvGrpSpPr/>
          <p:nvPr/>
        </p:nvGrpSpPr>
        <p:grpSpPr>
          <a:xfrm>
            <a:off x="-4479761" y="4058279"/>
            <a:ext cx="1359300" cy="1811150"/>
            <a:chOff x="5417729" y="1940132"/>
            <a:chExt cx="1359300" cy="1811150"/>
          </a:xfrm>
        </p:grpSpPr>
        <p:sp>
          <p:nvSpPr>
            <p:cNvPr id="7" name="Google Shape;581;p22">
              <a:extLst>
                <a:ext uri="{FF2B5EF4-FFF2-40B4-BE49-F238E27FC236}">
                  <a16:creationId xmlns:a16="http://schemas.microsoft.com/office/drawing/2014/main" id="{5DDEA836-007E-CF4B-3ED1-BB453793C665}"/>
                </a:ext>
              </a:extLst>
            </p:cNvPr>
            <p:cNvSpPr/>
            <p:nvPr/>
          </p:nvSpPr>
          <p:spPr>
            <a:xfrm>
              <a:off x="5732732" y="1940132"/>
              <a:ext cx="733200" cy="67763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589;p22">
              <a:extLst>
                <a:ext uri="{FF2B5EF4-FFF2-40B4-BE49-F238E27FC236}">
                  <a16:creationId xmlns:a16="http://schemas.microsoft.com/office/drawing/2014/main" id="{5791B8D8-03C5-94F6-2425-12383F5AD335}"/>
                </a:ext>
              </a:extLst>
            </p:cNvPr>
            <p:cNvGrpSpPr/>
            <p:nvPr/>
          </p:nvGrpSpPr>
          <p:grpSpPr>
            <a:xfrm>
              <a:off x="5919811" y="2116319"/>
              <a:ext cx="355127" cy="326078"/>
              <a:chOff x="4798486" y="1937970"/>
              <a:chExt cx="409038" cy="406379"/>
            </a:xfrm>
          </p:grpSpPr>
          <p:sp>
            <p:nvSpPr>
              <p:cNvPr id="11" name="Google Shape;590;p22">
                <a:extLst>
                  <a:ext uri="{FF2B5EF4-FFF2-40B4-BE49-F238E27FC236}">
                    <a16:creationId xmlns:a16="http://schemas.microsoft.com/office/drawing/2014/main" id="{7CDBCB17-1659-6A7F-1A8E-CE3061F8A8AC}"/>
                  </a:ext>
                </a:extLst>
              </p:cNvPr>
              <p:cNvSpPr/>
              <p:nvPr/>
            </p:nvSpPr>
            <p:spPr>
              <a:xfrm>
                <a:off x="4975471" y="2103688"/>
                <a:ext cx="232052" cy="240661"/>
              </a:xfrm>
              <a:custGeom>
                <a:avLst/>
                <a:gdLst/>
                <a:ahLst/>
                <a:cxnLst/>
                <a:rect l="l" t="t" r="r" b="b"/>
                <a:pathLst>
                  <a:path w="8113" h="8414" extrusionOk="0">
                    <a:moveTo>
                      <a:pt x="2202" y="1"/>
                    </a:moveTo>
                    <a:lnTo>
                      <a:pt x="1" y="1275"/>
                    </a:lnTo>
                    <a:lnTo>
                      <a:pt x="8112" y="8413"/>
                    </a:lnTo>
                    <a:lnTo>
                      <a:pt x="8112" y="5910"/>
                    </a:lnTo>
                    <a:lnTo>
                      <a:pt x="22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91;p22">
                <a:extLst>
                  <a:ext uri="{FF2B5EF4-FFF2-40B4-BE49-F238E27FC236}">
                    <a16:creationId xmlns:a16="http://schemas.microsoft.com/office/drawing/2014/main" id="{E67E09BE-E965-B7DD-B594-06824038AC34}"/>
                  </a:ext>
                </a:extLst>
              </p:cNvPr>
              <p:cNvSpPr/>
              <p:nvPr/>
            </p:nvSpPr>
            <p:spPr>
              <a:xfrm>
                <a:off x="4966862" y="2126226"/>
                <a:ext cx="240661" cy="218123"/>
              </a:xfrm>
              <a:custGeom>
                <a:avLst/>
                <a:gdLst/>
                <a:ahLst/>
                <a:cxnLst/>
                <a:rect l="l" t="t" r="r" b="b"/>
                <a:pathLst>
                  <a:path w="8414" h="7626" extrusionOk="0">
                    <a:moveTo>
                      <a:pt x="673" y="1"/>
                    </a:moveTo>
                    <a:lnTo>
                      <a:pt x="0" y="1739"/>
                    </a:lnTo>
                    <a:lnTo>
                      <a:pt x="5887" y="7625"/>
                    </a:lnTo>
                    <a:lnTo>
                      <a:pt x="8413" y="7625"/>
                    </a:lnTo>
                    <a:lnTo>
                      <a:pt x="6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92;p22">
                <a:extLst>
                  <a:ext uri="{FF2B5EF4-FFF2-40B4-BE49-F238E27FC236}">
                    <a16:creationId xmlns:a16="http://schemas.microsoft.com/office/drawing/2014/main" id="{31453E5E-9523-70B8-0B99-EA5A3F38C3D5}"/>
                  </a:ext>
                </a:extLst>
              </p:cNvPr>
              <p:cNvSpPr/>
              <p:nvPr/>
            </p:nvSpPr>
            <p:spPr>
              <a:xfrm>
                <a:off x="4839586" y="1937970"/>
                <a:ext cx="240661" cy="240661"/>
              </a:xfrm>
              <a:custGeom>
                <a:avLst/>
                <a:gdLst/>
                <a:ahLst/>
                <a:cxnLst/>
                <a:rect l="l" t="t" r="r" b="b"/>
                <a:pathLst>
                  <a:path w="8414" h="8414" extrusionOk="0">
                    <a:moveTo>
                      <a:pt x="3477" y="1"/>
                    </a:moveTo>
                    <a:cubicBezTo>
                      <a:pt x="2133" y="1"/>
                      <a:pt x="974" y="580"/>
                      <a:pt x="1" y="1461"/>
                    </a:cubicBezTo>
                    <a:lnTo>
                      <a:pt x="209" y="2805"/>
                    </a:lnTo>
                    <a:lnTo>
                      <a:pt x="1554" y="3014"/>
                    </a:lnTo>
                    <a:cubicBezTo>
                      <a:pt x="1855" y="2805"/>
                      <a:pt x="2133" y="2712"/>
                      <a:pt x="2434" y="2712"/>
                    </a:cubicBezTo>
                    <a:cubicBezTo>
                      <a:pt x="3106" y="2712"/>
                      <a:pt x="3593" y="3199"/>
                      <a:pt x="3593" y="3871"/>
                    </a:cubicBezTo>
                    <a:cubicBezTo>
                      <a:pt x="3593" y="4172"/>
                      <a:pt x="3477" y="4450"/>
                      <a:pt x="3292" y="4636"/>
                    </a:cubicBezTo>
                    <a:lnTo>
                      <a:pt x="4265" y="6953"/>
                    </a:lnTo>
                    <a:lnTo>
                      <a:pt x="7069" y="8413"/>
                    </a:lnTo>
                    <a:cubicBezTo>
                      <a:pt x="7927" y="7533"/>
                      <a:pt x="8413" y="6281"/>
                      <a:pt x="8413" y="4937"/>
                    </a:cubicBezTo>
                    <a:cubicBezTo>
                      <a:pt x="8413" y="2226"/>
                      <a:pt x="6281" y="1"/>
                      <a:pt x="3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93;p22">
                <a:extLst>
                  <a:ext uri="{FF2B5EF4-FFF2-40B4-BE49-F238E27FC236}">
                    <a16:creationId xmlns:a16="http://schemas.microsoft.com/office/drawing/2014/main" id="{87915C16-A0E1-3C57-B63C-907AC49A0FCC}"/>
                  </a:ext>
                </a:extLst>
              </p:cNvPr>
              <p:cNvSpPr/>
              <p:nvPr/>
            </p:nvSpPr>
            <p:spPr>
              <a:xfrm>
                <a:off x="4798486" y="1979728"/>
                <a:ext cx="243321" cy="240004"/>
              </a:xfrm>
              <a:custGeom>
                <a:avLst/>
                <a:gdLst/>
                <a:ahLst/>
                <a:cxnLst/>
                <a:rect l="l" t="t" r="r" b="b"/>
                <a:pathLst>
                  <a:path w="8507" h="8391" extrusionOk="0">
                    <a:moveTo>
                      <a:pt x="1438" y="1"/>
                    </a:moveTo>
                    <a:cubicBezTo>
                      <a:pt x="580" y="858"/>
                      <a:pt x="1" y="2133"/>
                      <a:pt x="1" y="3477"/>
                    </a:cubicBezTo>
                    <a:cubicBezTo>
                      <a:pt x="1" y="6189"/>
                      <a:pt x="2226" y="8390"/>
                      <a:pt x="4914" y="8390"/>
                    </a:cubicBezTo>
                    <a:cubicBezTo>
                      <a:pt x="6374" y="8390"/>
                      <a:pt x="7533" y="7811"/>
                      <a:pt x="8506" y="6953"/>
                    </a:cubicBezTo>
                    <a:lnTo>
                      <a:pt x="4729" y="3176"/>
                    </a:lnTo>
                    <a:cubicBezTo>
                      <a:pt x="4543" y="3477"/>
                      <a:pt x="4149" y="3570"/>
                      <a:pt x="3871" y="3570"/>
                    </a:cubicBezTo>
                    <a:cubicBezTo>
                      <a:pt x="3176" y="3570"/>
                      <a:pt x="2712" y="3083"/>
                      <a:pt x="2712" y="2411"/>
                    </a:cubicBezTo>
                    <a:cubicBezTo>
                      <a:pt x="2712" y="2017"/>
                      <a:pt x="2805" y="1739"/>
                      <a:pt x="2991" y="1554"/>
                    </a:cubicBezTo>
                    <a:lnTo>
                      <a:pt x="1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 name="Google Shape;615;p22">
              <a:extLst>
                <a:ext uri="{FF2B5EF4-FFF2-40B4-BE49-F238E27FC236}">
                  <a16:creationId xmlns:a16="http://schemas.microsoft.com/office/drawing/2014/main" id="{C64F5EB6-86A5-E6F2-6721-59486B464D0D}"/>
                </a:ext>
              </a:extLst>
            </p:cNvPr>
            <p:cNvCxnSpPr>
              <a:cxnSpLocks/>
              <a:stCxn id="7" idx="4"/>
            </p:cNvCxnSpPr>
            <p:nvPr/>
          </p:nvCxnSpPr>
          <p:spPr>
            <a:xfrm flipH="1">
              <a:off x="6097379" y="2617762"/>
              <a:ext cx="1953" cy="738916"/>
            </a:xfrm>
            <a:prstGeom prst="straightConnector1">
              <a:avLst/>
            </a:prstGeom>
            <a:noFill/>
            <a:ln w="9525" cap="flat" cmpd="sng">
              <a:solidFill>
                <a:schemeClr val="dk2"/>
              </a:solidFill>
              <a:prstDash val="solid"/>
              <a:round/>
              <a:headEnd type="none" w="med" len="med"/>
              <a:tailEnd type="stealth" w="med" len="med"/>
            </a:ln>
          </p:spPr>
        </p:cxnSp>
        <p:sp>
          <p:nvSpPr>
            <p:cNvPr id="10" name="Google Shape;572;p22">
              <a:extLst>
                <a:ext uri="{FF2B5EF4-FFF2-40B4-BE49-F238E27FC236}">
                  <a16:creationId xmlns:a16="http://schemas.microsoft.com/office/drawing/2014/main" id="{8BFFFF00-18A9-9BD8-7F16-D26B24FA9A5D}"/>
                </a:ext>
              </a:extLst>
            </p:cNvPr>
            <p:cNvSpPr txBox="1"/>
            <p:nvPr/>
          </p:nvSpPr>
          <p:spPr>
            <a:xfrm>
              <a:off x="5417729" y="3351082"/>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1"/>
                  </a:solidFill>
                  <a:latin typeface="Oswald"/>
                  <a:ea typeface="Oswald"/>
                  <a:cs typeface="Oswald"/>
                  <a:sym typeface="Oswald"/>
                </a:rPr>
                <a:t>R Stream</a:t>
              </a:r>
              <a:endParaRPr sz="2000" b="1">
                <a:solidFill>
                  <a:schemeClr val="accent1"/>
                </a:solidFill>
                <a:latin typeface="Oswald"/>
                <a:ea typeface="Oswald"/>
                <a:cs typeface="Oswald"/>
                <a:sym typeface="Oswald"/>
              </a:endParaRPr>
            </a:p>
          </p:txBody>
        </p:sp>
      </p:grpSp>
      <p:grpSp>
        <p:nvGrpSpPr>
          <p:cNvPr id="15" name="Group 14">
            <a:extLst>
              <a:ext uri="{FF2B5EF4-FFF2-40B4-BE49-F238E27FC236}">
                <a16:creationId xmlns:a16="http://schemas.microsoft.com/office/drawing/2014/main" id="{CFD4CCA1-AF79-9FF5-8DF5-513299EAEF74}"/>
              </a:ext>
            </a:extLst>
          </p:cNvPr>
          <p:cNvGrpSpPr/>
          <p:nvPr/>
        </p:nvGrpSpPr>
        <p:grpSpPr>
          <a:xfrm>
            <a:off x="-7304914" y="4053629"/>
            <a:ext cx="1359300" cy="1815800"/>
            <a:chOff x="2196336" y="1591516"/>
            <a:chExt cx="1359300" cy="1815800"/>
          </a:xfrm>
        </p:grpSpPr>
        <p:grpSp>
          <p:nvGrpSpPr>
            <p:cNvPr id="16" name="Google Shape;586;p22">
              <a:extLst>
                <a:ext uri="{FF2B5EF4-FFF2-40B4-BE49-F238E27FC236}">
                  <a16:creationId xmlns:a16="http://schemas.microsoft.com/office/drawing/2014/main" id="{D018548F-E913-D200-CB8D-076CEED8CD9F}"/>
                </a:ext>
              </a:extLst>
            </p:cNvPr>
            <p:cNvGrpSpPr/>
            <p:nvPr/>
          </p:nvGrpSpPr>
          <p:grpSpPr>
            <a:xfrm>
              <a:off x="2499083" y="1591516"/>
              <a:ext cx="737100" cy="703906"/>
              <a:chOff x="991075" y="1881675"/>
              <a:chExt cx="737100" cy="737100"/>
            </a:xfrm>
          </p:grpSpPr>
          <p:sp>
            <p:nvSpPr>
              <p:cNvPr id="27" name="Google Shape;587;p22">
                <a:extLst>
                  <a:ext uri="{FF2B5EF4-FFF2-40B4-BE49-F238E27FC236}">
                    <a16:creationId xmlns:a16="http://schemas.microsoft.com/office/drawing/2014/main" id="{F83BF530-EFA5-DF54-AC88-DB3EF8535C37}"/>
                  </a:ext>
                </a:extLst>
              </p:cNvPr>
              <p:cNvSpPr/>
              <p:nvPr/>
            </p:nvSpPr>
            <p:spPr>
              <a:xfrm>
                <a:off x="994970" y="1883200"/>
                <a:ext cx="733200" cy="733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88;p22">
                <a:extLst>
                  <a:ext uri="{FF2B5EF4-FFF2-40B4-BE49-F238E27FC236}">
                    <a16:creationId xmlns:a16="http://schemas.microsoft.com/office/drawing/2014/main" id="{3D3E794D-ED3C-397A-E42B-EFB32AF5289A}"/>
                  </a:ext>
                </a:extLst>
              </p:cNvPr>
              <p:cNvSpPr/>
              <p:nvPr/>
            </p:nvSpPr>
            <p:spPr>
              <a:xfrm rot="10800000">
                <a:off x="991075" y="1881675"/>
                <a:ext cx="737100" cy="737100"/>
              </a:xfrm>
              <a:prstGeom prst="pie">
                <a:avLst>
                  <a:gd name="adj1" fmla="val 5438597"/>
                  <a:gd name="adj2" fmla="val 1620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607;p22">
              <a:extLst>
                <a:ext uri="{FF2B5EF4-FFF2-40B4-BE49-F238E27FC236}">
                  <a16:creationId xmlns:a16="http://schemas.microsoft.com/office/drawing/2014/main" id="{0A0AF060-FBF6-843B-13CC-F2BEA487094B}"/>
                </a:ext>
              </a:extLst>
            </p:cNvPr>
            <p:cNvGrpSpPr/>
            <p:nvPr/>
          </p:nvGrpSpPr>
          <p:grpSpPr>
            <a:xfrm>
              <a:off x="2752522" y="1765425"/>
              <a:ext cx="230220" cy="339112"/>
              <a:chOff x="2213404" y="3758147"/>
              <a:chExt cx="265169" cy="409010"/>
            </a:xfrm>
          </p:grpSpPr>
          <p:sp>
            <p:nvSpPr>
              <p:cNvPr id="20" name="Google Shape;608;p22">
                <a:extLst>
                  <a:ext uri="{FF2B5EF4-FFF2-40B4-BE49-F238E27FC236}">
                    <a16:creationId xmlns:a16="http://schemas.microsoft.com/office/drawing/2014/main" id="{198D6A89-C702-E91C-684A-C3F38C4A7B8E}"/>
                  </a:ext>
                </a:extLst>
              </p:cNvPr>
              <p:cNvSpPr/>
              <p:nvPr/>
            </p:nvSpPr>
            <p:spPr>
              <a:xfrm>
                <a:off x="2337362" y="3758147"/>
                <a:ext cx="105429" cy="193582"/>
              </a:xfrm>
              <a:custGeom>
                <a:avLst/>
                <a:gdLst/>
                <a:ahLst/>
                <a:cxnLst/>
                <a:rect l="l" t="t" r="r" b="b"/>
                <a:pathLst>
                  <a:path w="3686" h="6768" extrusionOk="0">
                    <a:moveTo>
                      <a:pt x="302" y="0"/>
                    </a:moveTo>
                    <a:lnTo>
                      <a:pt x="1" y="394"/>
                    </a:lnTo>
                    <a:lnTo>
                      <a:pt x="302" y="881"/>
                    </a:lnTo>
                    <a:cubicBezTo>
                      <a:pt x="1739" y="881"/>
                      <a:pt x="2897" y="1947"/>
                      <a:pt x="2897" y="3384"/>
                    </a:cubicBezTo>
                    <a:lnTo>
                      <a:pt x="2897" y="6767"/>
                    </a:lnTo>
                    <a:lnTo>
                      <a:pt x="3685" y="6767"/>
                    </a:lnTo>
                    <a:lnTo>
                      <a:pt x="3685" y="3384"/>
                    </a:lnTo>
                    <a:cubicBezTo>
                      <a:pt x="3685" y="1553"/>
                      <a:pt x="222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09;p22">
                <a:extLst>
                  <a:ext uri="{FF2B5EF4-FFF2-40B4-BE49-F238E27FC236}">
                    <a16:creationId xmlns:a16="http://schemas.microsoft.com/office/drawing/2014/main" id="{96C7D6A9-9703-CA3F-6582-48AF5C73FB55}"/>
                  </a:ext>
                </a:extLst>
              </p:cNvPr>
              <p:cNvSpPr/>
              <p:nvPr/>
            </p:nvSpPr>
            <p:spPr>
              <a:xfrm>
                <a:off x="2249213" y="3758147"/>
                <a:ext cx="96791" cy="193582"/>
              </a:xfrm>
              <a:custGeom>
                <a:avLst/>
                <a:gdLst/>
                <a:ahLst/>
                <a:cxnLst/>
                <a:rect l="l" t="t" r="r" b="b"/>
                <a:pathLst>
                  <a:path w="3384" h="6768" extrusionOk="0">
                    <a:moveTo>
                      <a:pt x="3384" y="0"/>
                    </a:moveTo>
                    <a:cubicBezTo>
                      <a:pt x="1553" y="0"/>
                      <a:pt x="0" y="1553"/>
                      <a:pt x="0" y="3384"/>
                    </a:cubicBezTo>
                    <a:lnTo>
                      <a:pt x="0" y="6767"/>
                    </a:lnTo>
                    <a:lnTo>
                      <a:pt x="881" y="6767"/>
                    </a:lnTo>
                    <a:lnTo>
                      <a:pt x="881" y="3384"/>
                    </a:lnTo>
                    <a:cubicBezTo>
                      <a:pt x="881" y="1947"/>
                      <a:pt x="1924" y="881"/>
                      <a:pt x="3384" y="881"/>
                    </a:cubicBezTo>
                    <a:lnTo>
                      <a:pt x="33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10;p22">
                <a:extLst>
                  <a:ext uri="{FF2B5EF4-FFF2-40B4-BE49-F238E27FC236}">
                    <a16:creationId xmlns:a16="http://schemas.microsoft.com/office/drawing/2014/main" id="{04F7CEF5-BB81-DBAD-61C6-F52950486AE9}"/>
                  </a:ext>
                </a:extLst>
              </p:cNvPr>
              <p:cNvSpPr/>
              <p:nvPr/>
            </p:nvSpPr>
            <p:spPr>
              <a:xfrm>
                <a:off x="2329411" y="3926496"/>
                <a:ext cx="149162" cy="240661"/>
              </a:xfrm>
              <a:custGeom>
                <a:avLst/>
                <a:gdLst/>
                <a:ahLst/>
                <a:cxnLst/>
                <a:rect l="l" t="t" r="r" b="b"/>
                <a:pathLst>
                  <a:path w="5215" h="8414" extrusionOk="0">
                    <a:moveTo>
                      <a:pt x="580" y="1"/>
                    </a:moveTo>
                    <a:lnTo>
                      <a:pt x="0" y="4172"/>
                    </a:lnTo>
                    <a:lnTo>
                      <a:pt x="580" y="8413"/>
                    </a:lnTo>
                    <a:lnTo>
                      <a:pt x="5215" y="8413"/>
                    </a:lnTo>
                    <a:lnTo>
                      <a:pt x="52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11;p22">
                <a:extLst>
                  <a:ext uri="{FF2B5EF4-FFF2-40B4-BE49-F238E27FC236}">
                    <a16:creationId xmlns:a16="http://schemas.microsoft.com/office/drawing/2014/main" id="{583E7A97-0C03-B5DC-26C3-037215F3E5DF}"/>
                  </a:ext>
                </a:extLst>
              </p:cNvPr>
              <p:cNvSpPr/>
              <p:nvPr/>
            </p:nvSpPr>
            <p:spPr>
              <a:xfrm>
                <a:off x="2213404" y="3926496"/>
                <a:ext cx="132601" cy="240661"/>
              </a:xfrm>
              <a:custGeom>
                <a:avLst/>
                <a:gdLst/>
                <a:ahLst/>
                <a:cxnLst/>
                <a:rect l="l" t="t" r="r" b="b"/>
                <a:pathLst>
                  <a:path w="4636" h="8414" extrusionOk="0">
                    <a:moveTo>
                      <a:pt x="1" y="1"/>
                    </a:moveTo>
                    <a:lnTo>
                      <a:pt x="1" y="8413"/>
                    </a:lnTo>
                    <a:lnTo>
                      <a:pt x="4636" y="8413"/>
                    </a:lnTo>
                    <a:lnTo>
                      <a:pt x="46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12;p22">
                <a:extLst>
                  <a:ext uri="{FF2B5EF4-FFF2-40B4-BE49-F238E27FC236}">
                    <a16:creationId xmlns:a16="http://schemas.microsoft.com/office/drawing/2014/main" id="{2E395146-478C-7B93-300E-69266E7084A8}"/>
                  </a:ext>
                </a:extLst>
              </p:cNvPr>
              <p:cNvSpPr/>
              <p:nvPr/>
            </p:nvSpPr>
            <p:spPr>
              <a:xfrm>
                <a:off x="2334702" y="4053773"/>
                <a:ext cx="25227" cy="55031"/>
              </a:xfrm>
              <a:custGeom>
                <a:avLst/>
                <a:gdLst/>
                <a:ahLst/>
                <a:cxnLst/>
                <a:rect l="l" t="t" r="r" b="b"/>
                <a:pathLst>
                  <a:path w="882" h="1924" extrusionOk="0">
                    <a:moveTo>
                      <a:pt x="1" y="0"/>
                    </a:moveTo>
                    <a:lnTo>
                      <a:pt x="1" y="1924"/>
                    </a:lnTo>
                    <a:lnTo>
                      <a:pt x="881" y="1924"/>
                    </a:lnTo>
                    <a:lnTo>
                      <a:pt x="8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13;p22">
                <a:extLst>
                  <a:ext uri="{FF2B5EF4-FFF2-40B4-BE49-F238E27FC236}">
                    <a16:creationId xmlns:a16="http://schemas.microsoft.com/office/drawing/2014/main" id="{65ED4EC7-CCC7-42ED-9B2A-00C04B50E0F5}"/>
                  </a:ext>
                </a:extLst>
              </p:cNvPr>
              <p:cNvSpPr/>
              <p:nvPr/>
            </p:nvSpPr>
            <p:spPr>
              <a:xfrm>
                <a:off x="2329411" y="3998744"/>
                <a:ext cx="52400" cy="71621"/>
              </a:xfrm>
              <a:custGeom>
                <a:avLst/>
                <a:gdLst/>
                <a:ahLst/>
                <a:cxnLst/>
                <a:rect l="l" t="t" r="r" b="b"/>
                <a:pathLst>
                  <a:path w="1832" h="2504" extrusionOk="0">
                    <a:moveTo>
                      <a:pt x="580" y="1"/>
                    </a:moveTo>
                    <a:lnTo>
                      <a:pt x="0" y="1252"/>
                    </a:lnTo>
                    <a:lnTo>
                      <a:pt x="580" y="2504"/>
                    </a:lnTo>
                    <a:cubicBezTo>
                      <a:pt x="1252" y="2504"/>
                      <a:pt x="1831" y="1924"/>
                      <a:pt x="1831" y="1252"/>
                    </a:cubicBezTo>
                    <a:cubicBezTo>
                      <a:pt x="1831" y="580"/>
                      <a:pt x="1252"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14;p22">
                <a:extLst>
                  <a:ext uri="{FF2B5EF4-FFF2-40B4-BE49-F238E27FC236}">
                    <a16:creationId xmlns:a16="http://schemas.microsoft.com/office/drawing/2014/main" id="{C5980105-B9C7-10D7-6DA2-19124AB39A3A}"/>
                  </a:ext>
                </a:extLst>
              </p:cNvPr>
              <p:cNvSpPr/>
              <p:nvPr/>
            </p:nvSpPr>
            <p:spPr>
              <a:xfrm>
                <a:off x="2310191" y="3998744"/>
                <a:ext cx="35810" cy="71621"/>
              </a:xfrm>
              <a:custGeom>
                <a:avLst/>
                <a:gdLst/>
                <a:ahLst/>
                <a:cxnLst/>
                <a:rect l="l" t="t" r="r" b="b"/>
                <a:pathLst>
                  <a:path w="1252" h="2504" extrusionOk="0">
                    <a:moveTo>
                      <a:pt x="1252" y="1"/>
                    </a:moveTo>
                    <a:cubicBezTo>
                      <a:pt x="580" y="1"/>
                      <a:pt x="0" y="580"/>
                      <a:pt x="0" y="1252"/>
                    </a:cubicBezTo>
                    <a:cubicBezTo>
                      <a:pt x="0" y="1924"/>
                      <a:pt x="580" y="2504"/>
                      <a:pt x="1252" y="2504"/>
                    </a:cubicBezTo>
                    <a:lnTo>
                      <a:pt x="12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576;p22">
              <a:extLst>
                <a:ext uri="{FF2B5EF4-FFF2-40B4-BE49-F238E27FC236}">
                  <a16:creationId xmlns:a16="http://schemas.microsoft.com/office/drawing/2014/main" id="{79B326FE-F1C7-D259-4109-57F822DABD5C}"/>
                </a:ext>
              </a:extLst>
            </p:cNvPr>
            <p:cNvSpPr txBox="1"/>
            <p:nvPr/>
          </p:nvSpPr>
          <p:spPr>
            <a:xfrm>
              <a:off x="2196336" y="3007116"/>
              <a:ext cx="13593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accent2"/>
                  </a:solidFill>
                  <a:latin typeface="Oswald"/>
                  <a:ea typeface="Oswald"/>
                  <a:cs typeface="Oswald"/>
                  <a:sym typeface="Oswald"/>
                </a:rPr>
                <a:t>D Stream</a:t>
              </a:r>
              <a:endParaRPr sz="2000" b="1">
                <a:solidFill>
                  <a:schemeClr val="accent2"/>
                </a:solidFill>
                <a:latin typeface="Oswald"/>
                <a:ea typeface="Oswald"/>
                <a:cs typeface="Oswald"/>
                <a:sym typeface="Oswald"/>
              </a:endParaRPr>
            </a:p>
          </p:txBody>
        </p:sp>
        <p:cxnSp>
          <p:nvCxnSpPr>
            <p:cNvPr id="19" name="Google Shape;615;p22">
              <a:extLst>
                <a:ext uri="{FF2B5EF4-FFF2-40B4-BE49-F238E27FC236}">
                  <a16:creationId xmlns:a16="http://schemas.microsoft.com/office/drawing/2014/main" id="{4E413A62-0D5D-B009-379E-01EDE430F37D}"/>
                </a:ext>
              </a:extLst>
            </p:cNvPr>
            <p:cNvCxnSpPr>
              <a:cxnSpLocks/>
            </p:cNvCxnSpPr>
            <p:nvPr/>
          </p:nvCxnSpPr>
          <p:spPr>
            <a:xfrm flipH="1">
              <a:off x="2866655" y="2273796"/>
              <a:ext cx="1953" cy="738916"/>
            </a:xfrm>
            <a:prstGeom prst="straightConnector1">
              <a:avLst/>
            </a:prstGeom>
            <a:noFill/>
            <a:ln w="9525" cap="flat" cmpd="sng">
              <a:solidFill>
                <a:schemeClr val="dk2"/>
              </a:solidFill>
              <a:prstDash val="solid"/>
              <a:round/>
              <a:headEnd type="none" w="med" len="med"/>
              <a:tailEnd type="stealth" w="med" len="med"/>
            </a:ln>
          </p:spPr>
        </p:cxnSp>
      </p:grpSp>
      <p:pic>
        <p:nvPicPr>
          <p:cNvPr id="2" name="Picture 2" descr="Machine Learning là gì? Ứng dụng và ví dụ về học máy - Tin tức tên miền  hosting">
            <a:extLst>
              <a:ext uri="{FF2B5EF4-FFF2-40B4-BE49-F238E27FC236}">
                <a16:creationId xmlns:a16="http://schemas.microsoft.com/office/drawing/2014/main" id="{835CF48C-4D4E-5EAF-771B-DB295AFACE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75527" y="-30563"/>
            <a:ext cx="2806945" cy="246600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61157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419;p19">
            <a:extLst>
              <a:ext uri="{FF2B5EF4-FFF2-40B4-BE49-F238E27FC236}">
                <a16:creationId xmlns:a16="http://schemas.microsoft.com/office/drawing/2014/main" id="{6A2B2E33-EC8B-A398-1B39-FC8CBDDCCA8E}"/>
              </a:ext>
            </a:extLst>
          </p:cNvPr>
          <p:cNvSpPr txBox="1"/>
          <p:nvPr/>
        </p:nvSpPr>
        <p:spPr>
          <a:xfrm>
            <a:off x="-256078" y="585249"/>
            <a:ext cx="6034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2"/>
                </a:solidFill>
                <a:latin typeface="Oswald"/>
                <a:ea typeface="Oswald"/>
                <a:cs typeface="Oswald"/>
                <a:sym typeface="Oswald"/>
              </a:rPr>
              <a:t>Ứng dụng của thuật toán</a:t>
            </a:r>
            <a:endParaRPr sz="3000" b="1">
              <a:solidFill>
                <a:schemeClr val="accent2"/>
              </a:solidFill>
              <a:latin typeface="Oswald"/>
              <a:ea typeface="Oswald"/>
              <a:cs typeface="Oswald"/>
              <a:sym typeface="Oswald"/>
            </a:endParaRPr>
          </a:p>
        </p:txBody>
      </p:sp>
      <p:pic>
        <p:nvPicPr>
          <p:cNvPr id="1026" name="Picture 2" descr="Machine Learning là gì? Ứng dụng và ví dụ về học máy - Tin tức tên miền  hosting">
            <a:extLst>
              <a:ext uri="{FF2B5EF4-FFF2-40B4-BE49-F238E27FC236}">
                <a16:creationId xmlns:a16="http://schemas.microsoft.com/office/drawing/2014/main" id="{5B7E0453-F16D-0112-486B-52C20F4238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3985" y="1566531"/>
            <a:ext cx="2630162" cy="246600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3E0C2B4-52C7-7027-B406-B33CD406323A}"/>
              </a:ext>
            </a:extLst>
          </p:cNvPr>
          <p:cNvSpPr txBox="1"/>
          <p:nvPr/>
        </p:nvSpPr>
        <p:spPr>
          <a:xfrm>
            <a:off x="3975632" y="1636051"/>
            <a:ext cx="4145967" cy="2554545"/>
          </a:xfrm>
          <a:prstGeom prst="rect">
            <a:avLst/>
          </a:prstGeom>
          <a:noFill/>
        </p:spPr>
        <p:txBody>
          <a:bodyPr wrap="square">
            <a:spAutoFit/>
          </a:bodyPr>
          <a:lstStyle/>
          <a:p>
            <a:pPr lvl="2"/>
            <a:r>
              <a:rPr lang="vi-VN" sz="2000" b="1">
                <a:solidFill>
                  <a:schemeClr val="bg1"/>
                </a:solidFill>
                <a:effectLst/>
                <a:latin typeface="Oswald" panose="00000500000000000000" pitchFamily="2" charset="0"/>
              </a:rPr>
              <a:t>Các ứng dụng trong lĩnh vực học máy</a:t>
            </a:r>
            <a:r>
              <a:rPr lang="en-US" sz="2000" b="1">
                <a:solidFill>
                  <a:schemeClr val="bg1"/>
                </a:solidFill>
                <a:effectLst/>
                <a:latin typeface="Oswald" panose="00000500000000000000" pitchFamily="2" charset="0"/>
              </a:rPr>
              <a:t>:</a:t>
            </a:r>
          </a:p>
          <a:p>
            <a:pPr marL="342900" lvl="2" indent="-342900">
              <a:buClr>
                <a:schemeClr val="accent2"/>
              </a:buClr>
              <a:buFont typeface="Wingdings" panose="05000000000000000000" pitchFamily="2" charset="2"/>
              <a:buChar char="v"/>
            </a:pPr>
            <a:r>
              <a:rPr lang="vi-VN" sz="2000" b="1">
                <a:solidFill>
                  <a:schemeClr val="bg1"/>
                </a:solidFill>
                <a:effectLst/>
                <a:latin typeface="Oswald" panose="00000500000000000000" pitchFamily="2" charset="0"/>
              </a:rPr>
              <a:t>Chọn bộ dữ liệu để huấn luyện mô hình</a:t>
            </a:r>
          </a:p>
          <a:p>
            <a:pPr marL="342900" lvl="2" indent="-342900">
              <a:buClr>
                <a:schemeClr val="accent2"/>
              </a:buClr>
              <a:buFont typeface="Wingdings" panose="05000000000000000000" pitchFamily="2" charset="2"/>
              <a:buChar char="v"/>
            </a:pPr>
            <a:r>
              <a:rPr lang="vi-VN" sz="2000" b="1">
                <a:solidFill>
                  <a:schemeClr val="bg1"/>
                </a:solidFill>
                <a:effectLst/>
                <a:latin typeface="Oswald" panose="00000500000000000000" pitchFamily="2" charset="0"/>
              </a:rPr>
              <a:t>Chọn các đặc trưng để sử dụng trong mô hình</a:t>
            </a:r>
          </a:p>
          <a:p>
            <a:pPr marL="342900" lvl="2" indent="-342900">
              <a:buClr>
                <a:schemeClr val="accent2"/>
              </a:buClr>
              <a:buFont typeface="Wingdings" panose="05000000000000000000" pitchFamily="2" charset="2"/>
              <a:buChar char="v"/>
            </a:pPr>
            <a:r>
              <a:rPr lang="vi-VN" sz="2000" b="1">
                <a:solidFill>
                  <a:schemeClr val="bg1"/>
                </a:solidFill>
                <a:effectLst/>
                <a:latin typeface="Oswald" panose="00000500000000000000" pitchFamily="2" charset="0"/>
              </a:rPr>
              <a:t>Chọn các mẫu để kiểm tra mô hình</a:t>
            </a:r>
          </a:p>
          <a:p>
            <a:pPr marL="342900" lvl="2" indent="-342900">
              <a:buClr>
                <a:schemeClr val="accent2"/>
              </a:buClr>
              <a:buFont typeface="Wingdings" panose="05000000000000000000" pitchFamily="2" charset="2"/>
              <a:buChar char="v"/>
            </a:pPr>
            <a:r>
              <a:rPr lang="vi-VN" sz="2000" b="1">
                <a:solidFill>
                  <a:schemeClr val="bg1"/>
                </a:solidFill>
                <a:effectLst/>
                <a:latin typeface="Oswald" panose="00000500000000000000" pitchFamily="2" charset="0"/>
              </a:rPr>
              <a:t>Chọn các điểm dữ liệu để cập nhật mô hình</a:t>
            </a:r>
          </a:p>
        </p:txBody>
      </p:sp>
      <p:pic>
        <p:nvPicPr>
          <p:cNvPr id="3" name="Picture 2">
            <a:extLst>
              <a:ext uri="{FF2B5EF4-FFF2-40B4-BE49-F238E27FC236}">
                <a16:creationId xmlns:a16="http://schemas.microsoft.com/office/drawing/2014/main" id="{9ABF4101-C5C3-A3A2-E090-84804EF5E992}"/>
              </a:ext>
            </a:extLst>
          </p:cNvPr>
          <p:cNvPicPr>
            <a:picLocks noChangeAspect="1"/>
          </p:cNvPicPr>
          <p:nvPr/>
        </p:nvPicPr>
        <p:blipFill>
          <a:blip r:embed="rId5"/>
          <a:stretch>
            <a:fillRect/>
          </a:stretch>
        </p:blipFill>
        <p:spPr>
          <a:xfrm>
            <a:off x="-3676741" y="1203755"/>
            <a:ext cx="2804160" cy="278892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787624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 calcmode="lin" valueType="num">
                                      <p:cBhvr additive="base">
                                        <p:cTn id="7"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barn(inVertical)">
                                      <p:cBhvr>
                                        <p:cTn id="13" dur="500"/>
                                        <p:tgtEl>
                                          <p:spTgt spid="2">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nodeType="clickEffect">
                                  <p:stCondLst>
                                    <p:cond delay="0"/>
                                  </p:stCondLst>
                                  <p:childTnLst>
                                    <p:set>
                                      <p:cBhvr>
                                        <p:cTn id="17" dur="1" fill="hold">
                                          <p:stCondLst>
                                            <p:cond delay="0"/>
                                          </p:stCondLst>
                                        </p:cTn>
                                        <p:tgtEl>
                                          <p:spTgt spid="2">
                                            <p:txEl>
                                              <p:pRg st="3" end="3"/>
                                            </p:txEl>
                                          </p:spTgt>
                                        </p:tgtEl>
                                        <p:attrNameLst>
                                          <p:attrName>style.visibility</p:attrName>
                                        </p:attrNameLst>
                                      </p:cBhvr>
                                      <p:to>
                                        <p:strVal val="visible"/>
                                      </p:to>
                                    </p:set>
                                    <p:animEffect transition="in" filter="wheel(1)">
                                      <p:cBhvr>
                                        <p:cTn id="18" dur="2000"/>
                                        <p:tgtEl>
                                          <p:spTgt spid="2">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animEffect transition="in" filter="wipe(down)">
                                      <p:cBhvr>
                                        <p:cTn id="23"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419;p19">
            <a:extLst>
              <a:ext uri="{FF2B5EF4-FFF2-40B4-BE49-F238E27FC236}">
                <a16:creationId xmlns:a16="http://schemas.microsoft.com/office/drawing/2014/main" id="{6A2B2E33-EC8B-A398-1B39-FC8CBDDCCA8E}"/>
              </a:ext>
            </a:extLst>
          </p:cNvPr>
          <p:cNvSpPr txBox="1"/>
          <p:nvPr/>
        </p:nvSpPr>
        <p:spPr>
          <a:xfrm>
            <a:off x="-256078" y="585249"/>
            <a:ext cx="6034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2"/>
                </a:solidFill>
                <a:latin typeface="Oswald"/>
                <a:ea typeface="Oswald"/>
                <a:cs typeface="Oswald"/>
                <a:sym typeface="Oswald"/>
              </a:rPr>
              <a:t>Ứng dụng của thuật toán</a:t>
            </a:r>
            <a:endParaRPr sz="3000" b="1">
              <a:solidFill>
                <a:schemeClr val="accent2"/>
              </a:solidFill>
              <a:latin typeface="Oswald"/>
              <a:ea typeface="Oswald"/>
              <a:cs typeface="Oswald"/>
              <a:sym typeface="Oswald"/>
            </a:endParaRPr>
          </a:p>
        </p:txBody>
      </p:sp>
      <p:pic>
        <p:nvPicPr>
          <p:cNvPr id="1026" name="Picture 2" descr="Machine Learning là gì? Ứng dụng và ví dụ về học máy - Tin tức tên miền  hosting">
            <a:extLst>
              <a:ext uri="{FF2B5EF4-FFF2-40B4-BE49-F238E27FC236}">
                <a16:creationId xmlns:a16="http://schemas.microsoft.com/office/drawing/2014/main" id="{5B7E0453-F16D-0112-486B-52C20F4238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3505" y="2000333"/>
            <a:ext cx="2630162" cy="246600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3E0C2B4-52C7-7027-B406-B33CD406323A}"/>
              </a:ext>
            </a:extLst>
          </p:cNvPr>
          <p:cNvSpPr txBox="1"/>
          <p:nvPr/>
        </p:nvSpPr>
        <p:spPr>
          <a:xfrm>
            <a:off x="952035" y="1647098"/>
            <a:ext cx="4321005" cy="1323439"/>
          </a:xfrm>
          <a:prstGeom prst="rect">
            <a:avLst/>
          </a:prstGeom>
          <a:noFill/>
        </p:spPr>
        <p:txBody>
          <a:bodyPr wrap="square">
            <a:spAutoFit/>
          </a:bodyPr>
          <a:lstStyle/>
          <a:p>
            <a:pPr lvl="2"/>
            <a:r>
              <a:rPr lang="vi-VN" sz="2000" b="1">
                <a:solidFill>
                  <a:schemeClr val="bg1"/>
                </a:solidFill>
                <a:latin typeface="Oswald" panose="00000500000000000000" pitchFamily="2" charset="0"/>
              </a:rPr>
              <a:t>Hai thuật toán này cũng có thể được sử dụng để giải quyết các bài toán khác trong thời gian thực</a:t>
            </a:r>
            <a:r>
              <a:rPr lang="en-US" sz="2000" b="1">
                <a:solidFill>
                  <a:schemeClr val="bg1"/>
                </a:solidFill>
                <a:latin typeface="Oswald" panose="00000500000000000000" pitchFamily="2" charset="0"/>
              </a:rPr>
              <a:t>: </a:t>
            </a:r>
            <a:endParaRPr lang="vi-VN" sz="2000" b="1">
              <a:solidFill>
                <a:schemeClr val="bg1"/>
              </a:solidFill>
              <a:latin typeface="Oswald" panose="00000500000000000000" pitchFamily="2" charset="0"/>
            </a:endParaRPr>
          </a:p>
          <a:p>
            <a:pPr marL="342900" lvl="2" indent="-160338">
              <a:buClr>
                <a:schemeClr val="accent2"/>
              </a:buClr>
              <a:buFont typeface="Wingdings" panose="05000000000000000000" pitchFamily="2" charset="2"/>
              <a:buChar char="v"/>
            </a:pPr>
            <a:r>
              <a:rPr lang="vi-VN" sz="2000" b="1">
                <a:solidFill>
                  <a:schemeClr val="bg1"/>
                </a:solidFill>
                <a:latin typeface="Oswald" panose="00000500000000000000" pitchFamily="2" charset="0"/>
              </a:rPr>
              <a:t>Chọn các sản phẩm để quảng cáo</a:t>
            </a:r>
          </a:p>
        </p:txBody>
      </p:sp>
      <p:pic>
        <p:nvPicPr>
          <p:cNvPr id="7" name="Picture 6">
            <a:extLst>
              <a:ext uri="{FF2B5EF4-FFF2-40B4-BE49-F238E27FC236}">
                <a16:creationId xmlns:a16="http://schemas.microsoft.com/office/drawing/2014/main" id="{A092A45F-A920-275D-4933-3B6AE10ABADE}"/>
              </a:ext>
            </a:extLst>
          </p:cNvPr>
          <p:cNvPicPr>
            <a:picLocks noChangeAspect="1"/>
          </p:cNvPicPr>
          <p:nvPr/>
        </p:nvPicPr>
        <p:blipFill>
          <a:blip r:embed="rId5"/>
          <a:stretch>
            <a:fillRect/>
          </a:stretch>
        </p:blipFill>
        <p:spPr>
          <a:xfrm>
            <a:off x="5472239" y="1530294"/>
            <a:ext cx="2804160" cy="278892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 name="Picture 2" descr="Cách cài đặt lại ứng dụng, khôi phục cài đặt trên Android">
            <a:extLst>
              <a:ext uri="{FF2B5EF4-FFF2-40B4-BE49-F238E27FC236}">
                <a16:creationId xmlns:a16="http://schemas.microsoft.com/office/drawing/2014/main" id="{24D99417-5227-9D9E-25CA-B58DC3D7E0A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91239" y="-3537343"/>
            <a:ext cx="2804160" cy="271436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60126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barn(inVertical)">
                                      <p:cBhvr>
                                        <p:cTn id="7"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419;p19">
            <a:extLst>
              <a:ext uri="{FF2B5EF4-FFF2-40B4-BE49-F238E27FC236}">
                <a16:creationId xmlns:a16="http://schemas.microsoft.com/office/drawing/2014/main" id="{6A2B2E33-EC8B-A398-1B39-FC8CBDDCCA8E}"/>
              </a:ext>
            </a:extLst>
          </p:cNvPr>
          <p:cNvSpPr txBox="1"/>
          <p:nvPr/>
        </p:nvSpPr>
        <p:spPr>
          <a:xfrm>
            <a:off x="-256078" y="585249"/>
            <a:ext cx="6034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2"/>
                </a:solidFill>
                <a:latin typeface="Oswald"/>
                <a:ea typeface="Oswald"/>
                <a:cs typeface="Oswald"/>
                <a:sym typeface="Oswald"/>
              </a:rPr>
              <a:t>Ứng dụng của thuật toán</a:t>
            </a:r>
            <a:endParaRPr sz="3000" b="1">
              <a:solidFill>
                <a:schemeClr val="accent2"/>
              </a:solidFill>
              <a:latin typeface="Oswald"/>
              <a:ea typeface="Oswald"/>
              <a:cs typeface="Oswald"/>
              <a:sym typeface="Oswald"/>
            </a:endParaRPr>
          </a:p>
        </p:txBody>
      </p:sp>
      <p:pic>
        <p:nvPicPr>
          <p:cNvPr id="1026" name="Picture 2" descr="Machine Learning là gì? Ứng dụng và ví dụ về học máy - Tin tức tên miền  hosting">
            <a:extLst>
              <a:ext uri="{FF2B5EF4-FFF2-40B4-BE49-F238E27FC236}">
                <a16:creationId xmlns:a16="http://schemas.microsoft.com/office/drawing/2014/main" id="{5B7E0453-F16D-0112-486B-52C20F4238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3505" y="2000333"/>
            <a:ext cx="2630162" cy="246600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3E0C2B4-52C7-7027-B406-B33CD406323A}"/>
              </a:ext>
            </a:extLst>
          </p:cNvPr>
          <p:cNvSpPr txBox="1"/>
          <p:nvPr/>
        </p:nvSpPr>
        <p:spPr>
          <a:xfrm>
            <a:off x="952035" y="1647098"/>
            <a:ext cx="4321005" cy="1631216"/>
          </a:xfrm>
          <a:prstGeom prst="rect">
            <a:avLst/>
          </a:prstGeom>
          <a:noFill/>
        </p:spPr>
        <p:txBody>
          <a:bodyPr wrap="square">
            <a:spAutoFit/>
          </a:bodyPr>
          <a:lstStyle/>
          <a:p>
            <a:pPr lvl="2"/>
            <a:r>
              <a:rPr lang="vi-VN" sz="2000" b="1">
                <a:solidFill>
                  <a:schemeClr val="bg1"/>
                </a:solidFill>
                <a:latin typeface="Oswald" panose="00000500000000000000" pitchFamily="2" charset="0"/>
              </a:rPr>
              <a:t>Hai thuật toán này cũng có thể được sử dụng để giải quyết các bài toán khác trong thời gian thực</a:t>
            </a:r>
            <a:r>
              <a:rPr lang="en-US" sz="2000" b="1">
                <a:solidFill>
                  <a:schemeClr val="bg1"/>
                </a:solidFill>
                <a:latin typeface="Oswald" panose="00000500000000000000" pitchFamily="2" charset="0"/>
              </a:rPr>
              <a:t>: </a:t>
            </a:r>
            <a:endParaRPr lang="vi-VN" sz="2000" b="1">
              <a:solidFill>
                <a:schemeClr val="bg1"/>
              </a:solidFill>
              <a:latin typeface="Oswald" panose="00000500000000000000" pitchFamily="2" charset="0"/>
            </a:endParaRPr>
          </a:p>
          <a:p>
            <a:pPr marL="342900" lvl="2" indent="-160338">
              <a:buClr>
                <a:schemeClr val="accent2"/>
              </a:buClr>
              <a:buFont typeface="Wingdings" panose="05000000000000000000" pitchFamily="2" charset="2"/>
              <a:buChar char="v"/>
            </a:pPr>
            <a:r>
              <a:rPr lang="vi-VN" sz="2000" b="1">
                <a:solidFill>
                  <a:schemeClr val="bg1"/>
                </a:solidFill>
                <a:latin typeface="Oswald" panose="00000500000000000000" pitchFamily="2" charset="0"/>
              </a:rPr>
              <a:t>Chọn các sản phẩm để quảng cáo</a:t>
            </a:r>
            <a:endParaRPr lang="en-US" sz="2000" b="1">
              <a:solidFill>
                <a:schemeClr val="bg1"/>
              </a:solidFill>
              <a:latin typeface="Oswald" panose="00000500000000000000" pitchFamily="2" charset="0"/>
            </a:endParaRPr>
          </a:p>
          <a:p>
            <a:pPr marL="342900" lvl="2" indent="-160338">
              <a:buClr>
                <a:schemeClr val="accent2"/>
              </a:buClr>
              <a:buFont typeface="Wingdings" panose="05000000000000000000" pitchFamily="2" charset="2"/>
              <a:buChar char="v"/>
            </a:pPr>
            <a:r>
              <a:rPr lang="en-US" sz="2000" b="1">
                <a:solidFill>
                  <a:schemeClr val="bg1"/>
                </a:solidFill>
                <a:latin typeface="Oswald" panose="00000500000000000000" pitchFamily="2" charset="0"/>
              </a:rPr>
              <a:t>Chọn các ứng dụng để cài đặt</a:t>
            </a:r>
            <a:endParaRPr lang="vi-VN" sz="2000" b="1">
              <a:solidFill>
                <a:schemeClr val="bg1"/>
              </a:solidFill>
              <a:latin typeface="Oswald" panose="00000500000000000000" pitchFamily="2" charset="0"/>
            </a:endParaRPr>
          </a:p>
        </p:txBody>
      </p:sp>
      <p:pic>
        <p:nvPicPr>
          <p:cNvPr id="7" name="Picture 6">
            <a:extLst>
              <a:ext uri="{FF2B5EF4-FFF2-40B4-BE49-F238E27FC236}">
                <a16:creationId xmlns:a16="http://schemas.microsoft.com/office/drawing/2014/main" id="{A092A45F-A920-275D-4933-3B6AE10ABADE}"/>
              </a:ext>
            </a:extLst>
          </p:cNvPr>
          <p:cNvPicPr>
            <a:picLocks noChangeAspect="1"/>
          </p:cNvPicPr>
          <p:nvPr/>
        </p:nvPicPr>
        <p:blipFill>
          <a:blip r:embed="rId5"/>
          <a:stretch>
            <a:fillRect/>
          </a:stretch>
        </p:blipFill>
        <p:spPr>
          <a:xfrm>
            <a:off x="6053390" y="5553654"/>
            <a:ext cx="2804160" cy="278892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4098" name="Picture 2" descr="Cách cài đặt lại ứng dụng, khôi phục cài đặt trên Android">
            <a:extLst>
              <a:ext uri="{FF2B5EF4-FFF2-40B4-BE49-F238E27FC236}">
                <a16:creationId xmlns:a16="http://schemas.microsoft.com/office/drawing/2014/main" id="{2B15954C-B339-8D05-5A23-F9FC2A421AC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93294" y="1412095"/>
            <a:ext cx="2804160" cy="271436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6144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animEffect transition="in" filter="fade">
                                      <p:cBhvr>
                                        <p:cTn id="7" dur="1000"/>
                                        <p:tgtEl>
                                          <p:spTgt spid="2">
                                            <p:txEl>
                                              <p:pRg st="2" end="2"/>
                                            </p:txEl>
                                          </p:spTgt>
                                        </p:tgtEl>
                                      </p:cBhvr>
                                    </p:animEffect>
                                    <p:anim calcmode="lin" valueType="num">
                                      <p:cBhvr>
                                        <p:cTn id="8"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419;p19">
            <a:extLst>
              <a:ext uri="{FF2B5EF4-FFF2-40B4-BE49-F238E27FC236}">
                <a16:creationId xmlns:a16="http://schemas.microsoft.com/office/drawing/2014/main" id="{6A2B2E33-EC8B-A398-1B39-FC8CBDDCCA8E}"/>
              </a:ext>
            </a:extLst>
          </p:cNvPr>
          <p:cNvSpPr txBox="1"/>
          <p:nvPr/>
        </p:nvSpPr>
        <p:spPr>
          <a:xfrm>
            <a:off x="-256078" y="585249"/>
            <a:ext cx="6034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accent2"/>
                </a:solidFill>
                <a:latin typeface="Oswald"/>
                <a:ea typeface="Oswald"/>
                <a:cs typeface="Oswald"/>
                <a:sym typeface="Oswald"/>
              </a:rPr>
              <a:t>Ứng dụng của thuật toán</a:t>
            </a:r>
            <a:endParaRPr sz="3000" b="1">
              <a:solidFill>
                <a:schemeClr val="accent2"/>
              </a:solidFill>
              <a:latin typeface="Oswald"/>
              <a:ea typeface="Oswald"/>
              <a:cs typeface="Oswald"/>
              <a:sym typeface="Oswald"/>
            </a:endParaRPr>
          </a:p>
        </p:txBody>
      </p:sp>
      <p:pic>
        <p:nvPicPr>
          <p:cNvPr id="1026" name="Picture 2" descr="Machine Learning là gì? Ứng dụng và ví dụ về học máy - Tin tức tên miền  hosting">
            <a:extLst>
              <a:ext uri="{FF2B5EF4-FFF2-40B4-BE49-F238E27FC236}">
                <a16:creationId xmlns:a16="http://schemas.microsoft.com/office/drawing/2014/main" id="{5B7E0453-F16D-0112-486B-52C20F4238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53505" y="2000333"/>
            <a:ext cx="2630162" cy="246600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3E0C2B4-52C7-7027-B406-B33CD406323A}"/>
              </a:ext>
            </a:extLst>
          </p:cNvPr>
          <p:cNvSpPr txBox="1"/>
          <p:nvPr/>
        </p:nvSpPr>
        <p:spPr>
          <a:xfrm>
            <a:off x="3890760" y="1943828"/>
            <a:ext cx="4321005" cy="1938992"/>
          </a:xfrm>
          <a:prstGeom prst="rect">
            <a:avLst/>
          </a:prstGeom>
          <a:noFill/>
        </p:spPr>
        <p:txBody>
          <a:bodyPr wrap="square">
            <a:spAutoFit/>
          </a:bodyPr>
          <a:lstStyle/>
          <a:p>
            <a:pPr lvl="2"/>
            <a:r>
              <a:rPr lang="vi-VN" sz="2000" b="1">
                <a:solidFill>
                  <a:schemeClr val="bg1"/>
                </a:solidFill>
                <a:latin typeface="Oswald" panose="00000500000000000000" pitchFamily="2" charset="0"/>
              </a:rPr>
              <a:t>Hai thuật toán này cũng có thể được sử dụng để giải quyết các bài toán khác trong thời gian thực</a:t>
            </a:r>
            <a:r>
              <a:rPr lang="en-US" sz="2000" b="1">
                <a:solidFill>
                  <a:schemeClr val="bg1"/>
                </a:solidFill>
                <a:latin typeface="Oswald" panose="00000500000000000000" pitchFamily="2" charset="0"/>
              </a:rPr>
              <a:t>: </a:t>
            </a:r>
            <a:endParaRPr lang="vi-VN" sz="2000" b="1">
              <a:solidFill>
                <a:schemeClr val="bg1"/>
              </a:solidFill>
              <a:latin typeface="Oswald" panose="00000500000000000000" pitchFamily="2" charset="0"/>
            </a:endParaRPr>
          </a:p>
          <a:p>
            <a:pPr marL="342900" lvl="2" indent="-160338">
              <a:buClr>
                <a:schemeClr val="accent2"/>
              </a:buClr>
              <a:buFont typeface="Wingdings" panose="05000000000000000000" pitchFamily="2" charset="2"/>
              <a:buChar char="v"/>
            </a:pPr>
            <a:r>
              <a:rPr lang="vi-VN" sz="2000" b="1">
                <a:solidFill>
                  <a:schemeClr val="bg1"/>
                </a:solidFill>
                <a:latin typeface="Oswald" panose="00000500000000000000" pitchFamily="2" charset="0"/>
              </a:rPr>
              <a:t>Chọn các sản phẩm để quảng cáo</a:t>
            </a:r>
            <a:endParaRPr lang="en-US" sz="2000" b="1">
              <a:solidFill>
                <a:schemeClr val="bg1"/>
              </a:solidFill>
              <a:latin typeface="Oswald" panose="00000500000000000000" pitchFamily="2" charset="0"/>
            </a:endParaRPr>
          </a:p>
          <a:p>
            <a:pPr marL="342900" lvl="2" indent="-160338">
              <a:buClr>
                <a:schemeClr val="accent2"/>
              </a:buClr>
              <a:buFont typeface="Wingdings" panose="05000000000000000000" pitchFamily="2" charset="2"/>
              <a:buChar char="v"/>
            </a:pPr>
            <a:r>
              <a:rPr lang="en-US" sz="2000" b="1">
                <a:solidFill>
                  <a:schemeClr val="bg1"/>
                </a:solidFill>
                <a:latin typeface="Oswald" panose="00000500000000000000" pitchFamily="2" charset="0"/>
              </a:rPr>
              <a:t>Chọn các ứng dụng để cài đặt</a:t>
            </a:r>
          </a:p>
          <a:p>
            <a:pPr marL="342900" lvl="2" indent="-160338">
              <a:buClr>
                <a:schemeClr val="accent2"/>
              </a:buClr>
              <a:buFont typeface="Wingdings" panose="05000000000000000000" pitchFamily="2" charset="2"/>
              <a:buChar char="v"/>
            </a:pPr>
            <a:r>
              <a:rPr lang="vi-VN" sz="2000" b="1">
                <a:solidFill>
                  <a:schemeClr val="bg1"/>
                </a:solidFill>
                <a:latin typeface="Oswald" panose="00000500000000000000" pitchFamily="2" charset="0"/>
              </a:rPr>
              <a:t>Chọn các tin tức để đọc</a:t>
            </a:r>
          </a:p>
        </p:txBody>
      </p:sp>
      <p:pic>
        <p:nvPicPr>
          <p:cNvPr id="7" name="Picture 6">
            <a:extLst>
              <a:ext uri="{FF2B5EF4-FFF2-40B4-BE49-F238E27FC236}">
                <a16:creationId xmlns:a16="http://schemas.microsoft.com/office/drawing/2014/main" id="{A092A45F-A920-275D-4933-3B6AE10ABADE}"/>
              </a:ext>
            </a:extLst>
          </p:cNvPr>
          <p:cNvPicPr>
            <a:picLocks noChangeAspect="1"/>
          </p:cNvPicPr>
          <p:nvPr/>
        </p:nvPicPr>
        <p:blipFill>
          <a:blip r:embed="rId5"/>
          <a:stretch>
            <a:fillRect/>
          </a:stretch>
        </p:blipFill>
        <p:spPr>
          <a:xfrm>
            <a:off x="6809685" y="6299538"/>
            <a:ext cx="2804160" cy="2788920"/>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4098" name="Picture 2" descr="Cách cài đặt lại ứng dụng, khôi phục cài đặt trên Android">
            <a:extLst>
              <a:ext uri="{FF2B5EF4-FFF2-40B4-BE49-F238E27FC236}">
                <a16:creationId xmlns:a16="http://schemas.microsoft.com/office/drawing/2014/main" id="{2B15954C-B339-8D05-5A23-F9FC2A421AC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01226" y="6060295"/>
            <a:ext cx="2804160" cy="271436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5122" name="Picture 2" descr="Smartphone đang 'giết' thói quen đọc tin">
            <a:extLst>
              <a:ext uri="{FF2B5EF4-FFF2-40B4-BE49-F238E27FC236}">
                <a16:creationId xmlns:a16="http://schemas.microsoft.com/office/drawing/2014/main" id="{D27E83A8-D01D-53C8-978A-382677908E9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68403" y="1452596"/>
            <a:ext cx="2922357" cy="290173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33906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animEffect transition="in" filter="fade">
                                      <p:cBhvr>
                                        <p:cTn id="7" dur="1000"/>
                                        <p:tgtEl>
                                          <p:spTgt spid="2">
                                            <p:txEl>
                                              <p:pRg st="3" end="3"/>
                                            </p:txEl>
                                          </p:spTgt>
                                        </p:tgtEl>
                                      </p:cBhvr>
                                    </p:animEffect>
                                    <p:anim calcmode="lin" valueType="num">
                                      <p:cBhvr>
                                        <p:cTn id="8"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326"/>
        <p:cNvGrpSpPr/>
        <p:nvPr/>
      </p:nvGrpSpPr>
      <p:grpSpPr>
        <a:xfrm>
          <a:off x="0" y="0"/>
          <a:ext cx="0" cy="0"/>
          <a:chOff x="0" y="0"/>
          <a:chExt cx="0" cy="0"/>
        </a:xfrm>
      </p:grpSpPr>
      <p:sp>
        <p:nvSpPr>
          <p:cNvPr id="1331" name="Google Shape;1331;p38"/>
          <p:cNvSpPr txBox="1">
            <a:spLocks noGrp="1"/>
          </p:cNvSpPr>
          <p:nvPr>
            <p:ph type="title"/>
          </p:nvPr>
        </p:nvSpPr>
        <p:spPr>
          <a:xfrm>
            <a:off x="970050" y="2571750"/>
            <a:ext cx="720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DEMO CODE VÀ KẾT QUẢ</a:t>
            </a:r>
            <a:endParaRPr dirty="0"/>
          </a:p>
        </p:txBody>
      </p:sp>
      <p:sp>
        <p:nvSpPr>
          <p:cNvPr id="1332" name="Google Shape;1332;p38"/>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333" name="Google Shape;1333;p38"/>
          <p:cNvGrpSpPr/>
          <p:nvPr/>
        </p:nvGrpSpPr>
        <p:grpSpPr>
          <a:xfrm>
            <a:off x="299286" y="189025"/>
            <a:ext cx="133205" cy="119344"/>
            <a:chOff x="222150" y="185025"/>
            <a:chExt cx="170100" cy="152400"/>
          </a:xfrm>
        </p:grpSpPr>
        <p:cxnSp>
          <p:nvCxnSpPr>
            <p:cNvPr id="1334" name="Google Shape;1334;p3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35" name="Google Shape;1335;p3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36" name="Google Shape;1336;p3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337" name="Google Shape;1337;p38"/>
          <p:cNvGrpSpPr/>
          <p:nvPr/>
        </p:nvGrpSpPr>
        <p:grpSpPr>
          <a:xfrm>
            <a:off x="286625" y="3999999"/>
            <a:ext cx="145867" cy="958251"/>
            <a:chOff x="286625" y="3923799"/>
            <a:chExt cx="145867" cy="958251"/>
          </a:xfrm>
        </p:grpSpPr>
        <p:sp>
          <p:nvSpPr>
            <p:cNvPr id="1338" name="Google Shape;1338;p3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 name="Google Shape;1339;p38"/>
            <p:cNvGrpSpPr/>
            <p:nvPr/>
          </p:nvGrpSpPr>
          <p:grpSpPr>
            <a:xfrm>
              <a:off x="298112" y="4342643"/>
              <a:ext cx="110182" cy="126862"/>
              <a:chOff x="281100" y="2027800"/>
              <a:chExt cx="140700" cy="162000"/>
            </a:xfrm>
          </p:grpSpPr>
          <p:sp>
            <p:nvSpPr>
              <p:cNvPr id="1340" name="Google Shape;1340;p3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 name="Google Shape;1341;p38"/>
              <p:cNvGrpSpPr/>
              <p:nvPr/>
            </p:nvGrpSpPr>
            <p:grpSpPr>
              <a:xfrm>
                <a:off x="308875" y="2088450"/>
                <a:ext cx="85200" cy="40700"/>
                <a:chOff x="308875" y="2087000"/>
                <a:chExt cx="85200" cy="40700"/>
              </a:xfrm>
            </p:grpSpPr>
            <p:cxnSp>
              <p:nvCxnSpPr>
                <p:cNvPr id="1342" name="Google Shape;1342;p3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343" name="Google Shape;1343;p3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344" name="Google Shape;1344;p38"/>
            <p:cNvGrpSpPr/>
            <p:nvPr/>
          </p:nvGrpSpPr>
          <p:grpSpPr>
            <a:xfrm>
              <a:off x="286625" y="3923799"/>
              <a:ext cx="133200" cy="133200"/>
              <a:chOff x="286625" y="3648899"/>
              <a:chExt cx="133200" cy="133200"/>
            </a:xfrm>
          </p:grpSpPr>
          <p:sp>
            <p:nvSpPr>
              <p:cNvPr id="1345" name="Google Shape;1345;p3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7" name="Google Shape;1347;p38">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348" name="Google Shape;1348;p38">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8">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8">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8">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 name="Google Shape;1352;p38"/>
          <p:cNvGrpSpPr/>
          <p:nvPr/>
        </p:nvGrpSpPr>
        <p:grpSpPr>
          <a:xfrm>
            <a:off x="7819199" y="752550"/>
            <a:ext cx="604800" cy="147600"/>
            <a:chOff x="7688649" y="828750"/>
            <a:chExt cx="604800" cy="147600"/>
          </a:xfrm>
        </p:grpSpPr>
        <p:sp>
          <p:nvSpPr>
            <p:cNvPr id="1353" name="Google Shape;1353;p38"/>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8"/>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8"/>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grpSp>
        <p:nvGrpSpPr>
          <p:cNvPr id="677" name="Google Shape;677;p24"/>
          <p:cNvGrpSpPr/>
          <p:nvPr/>
        </p:nvGrpSpPr>
        <p:grpSpPr>
          <a:xfrm>
            <a:off x="299286" y="189025"/>
            <a:ext cx="133205" cy="119344"/>
            <a:chOff x="222150" y="185025"/>
            <a:chExt cx="170100" cy="152400"/>
          </a:xfrm>
        </p:grpSpPr>
        <p:cxnSp>
          <p:nvCxnSpPr>
            <p:cNvPr id="678" name="Google Shape;678;p24"/>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79" name="Google Shape;679;p24"/>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680" name="Google Shape;680;p24"/>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681" name="Google Shape;681;p24"/>
          <p:cNvGrpSpPr/>
          <p:nvPr/>
        </p:nvGrpSpPr>
        <p:grpSpPr>
          <a:xfrm>
            <a:off x="286625" y="3999999"/>
            <a:ext cx="145867" cy="958251"/>
            <a:chOff x="286625" y="3923799"/>
            <a:chExt cx="145867" cy="958251"/>
          </a:xfrm>
        </p:grpSpPr>
        <p:sp>
          <p:nvSpPr>
            <p:cNvPr id="682" name="Google Shape;682;p24"/>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 name="Google Shape;683;p24"/>
            <p:cNvGrpSpPr/>
            <p:nvPr/>
          </p:nvGrpSpPr>
          <p:grpSpPr>
            <a:xfrm>
              <a:off x="298112" y="4342643"/>
              <a:ext cx="110182" cy="126862"/>
              <a:chOff x="281100" y="2027800"/>
              <a:chExt cx="140700" cy="162000"/>
            </a:xfrm>
          </p:grpSpPr>
          <p:sp>
            <p:nvSpPr>
              <p:cNvPr id="684" name="Google Shape;684;p24"/>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5" name="Google Shape;685;p24"/>
              <p:cNvGrpSpPr/>
              <p:nvPr/>
            </p:nvGrpSpPr>
            <p:grpSpPr>
              <a:xfrm>
                <a:off x="308875" y="2088450"/>
                <a:ext cx="85200" cy="40700"/>
                <a:chOff x="308875" y="2087000"/>
                <a:chExt cx="85200" cy="40700"/>
              </a:xfrm>
            </p:grpSpPr>
            <p:cxnSp>
              <p:nvCxnSpPr>
                <p:cNvPr id="686" name="Google Shape;686;p24"/>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687" name="Google Shape;687;p24"/>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688" name="Google Shape;688;p24"/>
            <p:cNvGrpSpPr/>
            <p:nvPr/>
          </p:nvGrpSpPr>
          <p:grpSpPr>
            <a:xfrm>
              <a:off x="286625" y="3923799"/>
              <a:ext cx="133200" cy="133200"/>
              <a:chOff x="286625" y="3648899"/>
              <a:chExt cx="133200" cy="133200"/>
            </a:xfrm>
          </p:grpSpPr>
          <p:sp>
            <p:nvSpPr>
              <p:cNvPr id="689" name="Google Shape;689;p24"/>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4"/>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91" name="Google Shape;691;p24">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692" name="Google Shape;692;p24">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4">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4">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4">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 name="Google Shape;696;p24"/>
          <p:cNvGrpSpPr/>
          <p:nvPr/>
        </p:nvGrpSpPr>
        <p:grpSpPr>
          <a:xfrm>
            <a:off x="7819199" y="752550"/>
            <a:ext cx="604800" cy="147600"/>
            <a:chOff x="7688649" y="828750"/>
            <a:chExt cx="604800" cy="147600"/>
          </a:xfrm>
        </p:grpSpPr>
        <p:sp>
          <p:nvSpPr>
            <p:cNvPr id="697" name="Google Shape;697;p24"/>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4"/>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4"/>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 name="Google Shape;700;p24"/>
          <p:cNvSpPr txBox="1"/>
          <p:nvPr/>
        </p:nvSpPr>
        <p:spPr>
          <a:xfrm>
            <a:off x="1040675" y="3235917"/>
            <a:ext cx="6750675" cy="81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accent2"/>
                </a:solidFill>
                <a:latin typeface="Fira Code"/>
                <a:ea typeface="Fira Code"/>
                <a:cs typeface="Fira Code"/>
                <a:sym typeface="Fira Code"/>
              </a:rPr>
              <a:t>Thông số: </a:t>
            </a:r>
          </a:p>
          <a:p>
            <a:pPr marL="0" lvl="0" indent="0" algn="l" rtl="0">
              <a:spcBef>
                <a:spcPts val="0"/>
              </a:spcBef>
              <a:spcAft>
                <a:spcPts val="0"/>
              </a:spcAft>
              <a:buNone/>
            </a:pPr>
            <a:r>
              <a:rPr lang="en" sz="1200" dirty="0">
                <a:solidFill>
                  <a:schemeClr val="accent2"/>
                </a:solidFill>
                <a:latin typeface="Fira Code"/>
                <a:ea typeface="Fira Code"/>
                <a:cs typeface="Fira Code"/>
                <a:sym typeface="Fira Code"/>
              </a:rPr>
              <a:t>File fcb.txt với V = 4032</a:t>
            </a:r>
          </a:p>
          <a:p>
            <a:pPr marL="0" lvl="0" indent="0" algn="l" rtl="0">
              <a:spcBef>
                <a:spcPts val="0"/>
              </a:spcBef>
              <a:spcAft>
                <a:spcPts val="0"/>
              </a:spcAft>
              <a:buNone/>
            </a:pPr>
            <a:r>
              <a:rPr lang="en" sz="1200" dirty="0">
                <a:solidFill>
                  <a:schemeClr val="accent2"/>
                </a:solidFill>
                <a:latin typeface="Fira Code"/>
                <a:ea typeface="Fira Code"/>
                <a:cs typeface="Fira Code"/>
                <a:sym typeface="Fira Code"/>
              </a:rPr>
              <a:t>	       k = 3</a:t>
            </a:r>
          </a:p>
          <a:p>
            <a:pPr marL="0" lvl="0" indent="0" algn="l" rtl="0">
              <a:spcBef>
                <a:spcPts val="0"/>
              </a:spcBef>
              <a:spcAft>
                <a:spcPts val="0"/>
              </a:spcAft>
              <a:buNone/>
            </a:pPr>
            <a:r>
              <a:rPr lang="en" sz="1200" dirty="0">
                <a:solidFill>
                  <a:schemeClr val="accent2"/>
                </a:solidFill>
                <a:latin typeface="Fira Code"/>
                <a:ea typeface="Fira Code"/>
                <a:cs typeface="Fira Code"/>
                <a:sym typeface="Fira Code"/>
              </a:rPr>
              <a:t>                 B = {10, 20, 30, 40, 50}</a:t>
            </a:r>
          </a:p>
          <a:p>
            <a:pPr marL="0" lvl="0" indent="0" algn="l" rtl="0">
              <a:spcBef>
                <a:spcPts val="0"/>
              </a:spcBef>
              <a:spcAft>
                <a:spcPts val="0"/>
              </a:spcAft>
              <a:buNone/>
            </a:pPr>
            <a:r>
              <a:rPr lang="en" sz="1200" dirty="0">
                <a:solidFill>
                  <a:schemeClr val="accent2"/>
                </a:solidFill>
                <a:latin typeface="Fira Code"/>
                <a:ea typeface="Fira Code"/>
                <a:cs typeface="Fira Code"/>
                <a:sym typeface="Fira Code"/>
              </a:rPr>
              <a:t>	       e = 0.5</a:t>
            </a:r>
          </a:p>
          <a:p>
            <a:pPr marL="0" lvl="0" indent="0" algn="l" rtl="0">
              <a:spcBef>
                <a:spcPts val="0"/>
              </a:spcBef>
              <a:spcAft>
                <a:spcPts val="0"/>
              </a:spcAft>
              <a:buNone/>
            </a:pPr>
            <a:r>
              <a:rPr lang="en" sz="1200" dirty="0">
                <a:solidFill>
                  <a:schemeClr val="accent2"/>
                </a:solidFill>
                <a:latin typeface="Fira Code"/>
                <a:ea typeface="Fira Code"/>
                <a:cs typeface="Fira Code"/>
                <a:sym typeface="Fira Code"/>
              </a:rPr>
              <a:t>	       n = 2 (R</a:t>
            </a:r>
            <a:r>
              <a:rPr lang="en-US" sz="1200" dirty="0">
                <a:solidFill>
                  <a:schemeClr val="accent2"/>
                </a:solidFill>
                <a:latin typeface="Fira Code"/>
                <a:ea typeface="Fira Code"/>
                <a:cs typeface="Fira Code"/>
                <a:sym typeface="Fira Code"/>
              </a:rPr>
              <a:t>s</a:t>
            </a:r>
            <a:r>
              <a:rPr lang="en" sz="1200" dirty="0">
                <a:solidFill>
                  <a:schemeClr val="accent2"/>
                </a:solidFill>
                <a:latin typeface="Fira Code"/>
                <a:ea typeface="Fira Code"/>
                <a:cs typeface="Fira Code"/>
                <a:sym typeface="Fira Code"/>
              </a:rPr>
              <a:t>tream)</a:t>
            </a:r>
          </a:p>
          <a:p>
            <a:pPr marL="0" lvl="0" indent="0" algn="l" rtl="0">
              <a:spcBef>
                <a:spcPts val="0"/>
              </a:spcBef>
              <a:spcAft>
                <a:spcPts val="0"/>
              </a:spcAft>
              <a:buNone/>
            </a:pPr>
            <a:r>
              <a:rPr lang="en" sz="1200" dirty="0">
                <a:solidFill>
                  <a:schemeClr val="accent2"/>
                </a:solidFill>
                <a:latin typeface="Fira Code"/>
                <a:ea typeface="Fira Code"/>
                <a:cs typeface="Fira Code"/>
                <a:sym typeface="Fira Code"/>
              </a:rPr>
              <a:t>                 g = 1.0</a:t>
            </a:r>
          </a:p>
          <a:p>
            <a:pPr marL="0" lvl="0" indent="0" algn="l" rtl="0">
              <a:spcBef>
                <a:spcPts val="0"/>
              </a:spcBef>
              <a:spcAft>
                <a:spcPts val="0"/>
              </a:spcAft>
              <a:buNone/>
            </a:pPr>
            <a:endParaRPr lang="en" sz="1200" dirty="0">
              <a:solidFill>
                <a:schemeClr val="accent2"/>
              </a:solidFill>
              <a:latin typeface="Fira Code"/>
              <a:ea typeface="Fira Code"/>
              <a:cs typeface="Fira Code"/>
              <a:sym typeface="Fira Code"/>
            </a:endParaRPr>
          </a:p>
          <a:p>
            <a:pPr marL="0" lvl="0" indent="0" algn="l" rtl="0">
              <a:spcBef>
                <a:spcPts val="0"/>
              </a:spcBef>
              <a:spcAft>
                <a:spcPts val="0"/>
              </a:spcAft>
              <a:buNone/>
            </a:pPr>
            <a:r>
              <a:rPr lang="en" sz="1200" dirty="0">
                <a:solidFill>
                  <a:schemeClr val="accent2"/>
                </a:solidFill>
                <a:latin typeface="Fira Code"/>
                <a:ea typeface="Fira Code"/>
                <a:cs typeface="Fira Code"/>
                <a:sym typeface="Fira Code"/>
              </a:rPr>
              <a:t>Chạy trên cấu hình 4 CPUs, ~2.4Hz, Ram 6Gb với số luồng chạy là 50</a:t>
            </a:r>
          </a:p>
          <a:p>
            <a:pPr marL="0" lvl="0" indent="0" algn="l" rtl="0">
              <a:spcBef>
                <a:spcPts val="0"/>
              </a:spcBef>
              <a:spcAft>
                <a:spcPts val="0"/>
              </a:spcAft>
              <a:buNone/>
            </a:pPr>
            <a:r>
              <a:rPr lang="en" sz="1200" dirty="0">
                <a:solidFill>
                  <a:schemeClr val="accent2"/>
                </a:solidFill>
                <a:latin typeface="Fira Code"/>
                <a:ea typeface="Fira Code"/>
                <a:cs typeface="Fira Code"/>
                <a:sym typeface="Fira Code"/>
              </a:rPr>
              <a:t>Thời gian chạy đối với 4 thuật toán (20 trường hợp) là xấp xỉ 70 tiếng</a:t>
            </a:r>
          </a:p>
          <a:p>
            <a:pPr marL="0" lvl="0" indent="0" algn="l" rtl="0">
              <a:spcBef>
                <a:spcPts val="0"/>
              </a:spcBef>
              <a:spcAft>
                <a:spcPts val="0"/>
              </a:spcAft>
              <a:buNone/>
            </a:pPr>
            <a:r>
              <a:rPr lang="en" sz="1200" dirty="0">
                <a:solidFill>
                  <a:schemeClr val="accent2"/>
                </a:solidFill>
                <a:latin typeface="Fira Code"/>
                <a:ea typeface="Fira Code"/>
                <a:cs typeface="Fira Code"/>
                <a:sym typeface="Fira Code"/>
              </a:rPr>
              <a:t>So sánh về kết quả, số lần truy vấn, thời gian chạy</a:t>
            </a:r>
          </a:p>
          <a:p>
            <a:pPr marL="0" lvl="0" indent="0" algn="l" rtl="0">
              <a:spcBef>
                <a:spcPts val="0"/>
              </a:spcBef>
              <a:spcAft>
                <a:spcPts val="0"/>
              </a:spcAft>
              <a:buNone/>
            </a:pPr>
            <a:r>
              <a:rPr lang="en" sz="1200" dirty="0">
                <a:solidFill>
                  <a:schemeClr val="accent2"/>
                </a:solidFill>
                <a:latin typeface="Fira Code"/>
                <a:ea typeface="Fira Code"/>
                <a:cs typeface="Fira Code"/>
                <a:sym typeface="Fira Code"/>
              </a:rPr>
              <a:t>     </a:t>
            </a:r>
          </a:p>
          <a:p>
            <a:pPr marL="0" lvl="0" indent="0" algn="l" rtl="0">
              <a:spcBef>
                <a:spcPts val="0"/>
              </a:spcBef>
              <a:spcAft>
                <a:spcPts val="0"/>
              </a:spcAft>
              <a:buNone/>
            </a:pPr>
            <a:r>
              <a:rPr lang="en-US" sz="1200" b="1" dirty="0">
                <a:solidFill>
                  <a:schemeClr val="accent2"/>
                </a:solidFill>
                <a:latin typeface="Fira Code"/>
                <a:ea typeface="Fira Code"/>
                <a:cs typeface="Fira Code"/>
                <a:sym typeface="Fira Code"/>
              </a:rPr>
              <a:t>	       </a:t>
            </a:r>
            <a:endParaRPr sz="1200" b="1" dirty="0">
              <a:solidFill>
                <a:schemeClr val="accent2"/>
              </a:solidFill>
              <a:latin typeface="Fira Code"/>
              <a:ea typeface="Fira Code"/>
              <a:cs typeface="Fira Code"/>
              <a:sym typeface="Fira Code"/>
            </a:endParaRPr>
          </a:p>
        </p:txBody>
      </p:sp>
      <p:sp>
        <p:nvSpPr>
          <p:cNvPr id="701" name="Google Shape;701;p24"/>
          <p:cNvSpPr txBox="1"/>
          <p:nvPr/>
        </p:nvSpPr>
        <p:spPr>
          <a:xfrm>
            <a:off x="1040675" y="1546950"/>
            <a:ext cx="29445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2000" b="1" dirty="0">
                <a:solidFill>
                  <a:srgbClr val="E2E2E2"/>
                </a:solidFill>
                <a:latin typeface="Oswald"/>
                <a:ea typeface="Oswald"/>
                <a:cs typeface="Oswald"/>
                <a:sym typeface="Oswald"/>
              </a:rPr>
              <a:t>SOURCE CODE</a:t>
            </a:r>
            <a:endParaRPr sz="2000" b="1" dirty="0">
              <a:solidFill>
                <a:srgbClr val="E2E2E2"/>
              </a:solidFill>
              <a:latin typeface="Oswald"/>
              <a:ea typeface="Oswald"/>
              <a:cs typeface="Oswald"/>
              <a:sym typeface="Oswald"/>
            </a:endParaRPr>
          </a:p>
        </p:txBody>
      </p:sp>
      <p:sp>
        <p:nvSpPr>
          <p:cNvPr id="702" name="Google Shape;702;p24"/>
          <p:cNvSpPr txBox="1"/>
          <p:nvPr/>
        </p:nvSpPr>
        <p:spPr>
          <a:xfrm>
            <a:off x="1040675" y="2244795"/>
            <a:ext cx="5831763" cy="38771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rgbClr val="E2E2E2"/>
                </a:solidFill>
                <a:latin typeface="Fira Code"/>
                <a:ea typeface="Fira Code"/>
                <a:cs typeface="Fira Code"/>
                <a:sym typeface="Fira Code"/>
              </a:rPr>
              <a:t>Test Greedy, </a:t>
            </a:r>
            <a:r>
              <a:rPr lang="en-US" dirty="0" err="1">
                <a:solidFill>
                  <a:srgbClr val="E2E2E2"/>
                </a:solidFill>
                <a:latin typeface="Fira Code"/>
                <a:ea typeface="Fira Code"/>
                <a:cs typeface="Fira Code"/>
                <a:sym typeface="Fira Code"/>
              </a:rPr>
              <a:t>Dstream</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Rstream</a:t>
            </a:r>
            <a:r>
              <a:rPr lang="en-US" dirty="0">
                <a:solidFill>
                  <a:srgbClr val="E2E2E2"/>
                </a:solidFill>
                <a:latin typeface="Fira Code"/>
                <a:ea typeface="Fira Code"/>
                <a:cs typeface="Fira Code"/>
                <a:sym typeface="Fira Code"/>
              </a:rPr>
              <a:t>, Streaming Greedy https://github.com/lannn2410/streamingksubmodular</a:t>
            </a:r>
          </a:p>
          <a:p>
            <a:pPr marL="0" lvl="0" indent="0" algn="l" rtl="0">
              <a:spcBef>
                <a:spcPts val="0"/>
              </a:spcBef>
              <a:spcAft>
                <a:spcPts val="0"/>
              </a:spcAft>
              <a:buNone/>
            </a:pPr>
            <a:endParaRPr lang="en-US" dirty="0">
              <a:solidFill>
                <a:srgbClr val="E2E2E2"/>
              </a:solidFill>
              <a:latin typeface="Fira Code"/>
              <a:ea typeface="Fira Code"/>
              <a:cs typeface="Fira Code"/>
              <a:sym typeface="Fira Code"/>
            </a:endParaRPr>
          </a:p>
          <a:p>
            <a:pPr marL="0" lvl="0" indent="0" algn="l" rtl="0">
              <a:spcBef>
                <a:spcPts val="0"/>
              </a:spcBef>
              <a:spcAft>
                <a:spcPts val="0"/>
              </a:spcAft>
              <a:buNone/>
            </a:pPr>
            <a:endParaRPr lang="en-US" dirty="0">
              <a:solidFill>
                <a:srgbClr val="E2E2E2"/>
              </a:solidFill>
              <a:latin typeface="Fira Code"/>
              <a:ea typeface="Fira Code"/>
              <a:cs typeface="Fira Code"/>
              <a:sym typeface="Fira Code"/>
            </a:endParaRPr>
          </a:p>
          <a:p>
            <a:pPr marL="0" lvl="0" indent="0" algn="l" rtl="0">
              <a:spcBef>
                <a:spcPts val="0"/>
              </a:spcBef>
              <a:spcAft>
                <a:spcPts val="0"/>
              </a:spcAft>
              <a:buNone/>
            </a:pPr>
            <a:endParaRPr dirty="0">
              <a:solidFill>
                <a:srgbClr val="E2E2E2"/>
              </a:solidFill>
              <a:latin typeface="Fira Code"/>
              <a:ea typeface="Fira Code"/>
              <a:cs typeface="Fira Code"/>
              <a:sym typeface="Fira Code"/>
            </a:endParaRPr>
          </a:p>
        </p:txBody>
      </p:sp>
      <p:sp>
        <p:nvSpPr>
          <p:cNvPr id="5" name="Google Shape;1331;p38">
            <a:extLst>
              <a:ext uri="{FF2B5EF4-FFF2-40B4-BE49-F238E27FC236}">
                <a16:creationId xmlns:a16="http://schemas.microsoft.com/office/drawing/2014/main" id="{4288129B-D544-21FA-CF24-433115C4C850}"/>
              </a:ext>
            </a:extLst>
          </p:cNvPr>
          <p:cNvSpPr txBox="1">
            <a:spLocks noGrp="1"/>
          </p:cNvSpPr>
          <p:nvPr>
            <p:ph type="title"/>
          </p:nvPr>
        </p:nvSpPr>
        <p:spPr>
          <a:xfrm>
            <a:off x="-945461" y="571520"/>
            <a:ext cx="720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DEMO CODE VÀ KẾT QUẢ</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326"/>
        <p:cNvGrpSpPr/>
        <p:nvPr/>
      </p:nvGrpSpPr>
      <p:grpSpPr>
        <a:xfrm>
          <a:off x="0" y="0"/>
          <a:ext cx="0" cy="0"/>
          <a:chOff x="0" y="0"/>
          <a:chExt cx="0" cy="0"/>
        </a:xfrm>
      </p:grpSpPr>
      <p:sp>
        <p:nvSpPr>
          <p:cNvPr id="1332" name="Google Shape;1332;p38"/>
          <p:cNvSpPr txBox="1">
            <a:spLocks noGrp="1"/>
          </p:cNvSpPr>
          <p:nvPr>
            <p:ph type="subTitle" idx="1"/>
          </p:nvPr>
        </p:nvSpPr>
        <p:spPr>
          <a:xfrm>
            <a:off x="796200" y="109800"/>
            <a:ext cx="1066200" cy="2778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333" name="Google Shape;1333;p38"/>
          <p:cNvGrpSpPr/>
          <p:nvPr/>
        </p:nvGrpSpPr>
        <p:grpSpPr>
          <a:xfrm>
            <a:off x="299286" y="189025"/>
            <a:ext cx="133205" cy="119344"/>
            <a:chOff x="222150" y="185025"/>
            <a:chExt cx="170100" cy="152400"/>
          </a:xfrm>
        </p:grpSpPr>
        <p:cxnSp>
          <p:nvCxnSpPr>
            <p:cNvPr id="1334" name="Google Shape;1334;p3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35" name="Google Shape;1335;p3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36" name="Google Shape;1336;p3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337" name="Google Shape;1337;p38"/>
          <p:cNvGrpSpPr/>
          <p:nvPr/>
        </p:nvGrpSpPr>
        <p:grpSpPr>
          <a:xfrm>
            <a:off x="286625" y="3999999"/>
            <a:ext cx="145867" cy="958251"/>
            <a:chOff x="286625" y="3923799"/>
            <a:chExt cx="145867" cy="958251"/>
          </a:xfrm>
        </p:grpSpPr>
        <p:sp>
          <p:nvSpPr>
            <p:cNvPr id="1338" name="Google Shape;1338;p3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 name="Google Shape;1339;p38"/>
            <p:cNvGrpSpPr/>
            <p:nvPr/>
          </p:nvGrpSpPr>
          <p:grpSpPr>
            <a:xfrm>
              <a:off x="298112" y="4342643"/>
              <a:ext cx="110182" cy="126862"/>
              <a:chOff x="281100" y="2027800"/>
              <a:chExt cx="140700" cy="162000"/>
            </a:xfrm>
          </p:grpSpPr>
          <p:sp>
            <p:nvSpPr>
              <p:cNvPr id="1340" name="Google Shape;1340;p3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 name="Google Shape;1341;p38"/>
              <p:cNvGrpSpPr/>
              <p:nvPr/>
            </p:nvGrpSpPr>
            <p:grpSpPr>
              <a:xfrm>
                <a:off x="308875" y="2088450"/>
                <a:ext cx="85200" cy="40700"/>
                <a:chOff x="308875" y="2087000"/>
                <a:chExt cx="85200" cy="40700"/>
              </a:xfrm>
            </p:grpSpPr>
            <p:cxnSp>
              <p:nvCxnSpPr>
                <p:cNvPr id="1342" name="Google Shape;1342;p3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343" name="Google Shape;1343;p3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344" name="Google Shape;1344;p38"/>
            <p:cNvGrpSpPr/>
            <p:nvPr/>
          </p:nvGrpSpPr>
          <p:grpSpPr>
            <a:xfrm>
              <a:off x="286625" y="3923799"/>
              <a:ext cx="133200" cy="133200"/>
              <a:chOff x="286625" y="3648899"/>
              <a:chExt cx="133200" cy="133200"/>
            </a:xfrm>
          </p:grpSpPr>
          <p:sp>
            <p:nvSpPr>
              <p:cNvPr id="1345" name="Google Shape;1345;p3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7" name="Google Shape;1347;p38">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348" name="Google Shape;1348;p38">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8">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8">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8">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 name="Google Shape;1352;p38"/>
          <p:cNvGrpSpPr/>
          <p:nvPr/>
        </p:nvGrpSpPr>
        <p:grpSpPr>
          <a:xfrm>
            <a:off x="7819199" y="752550"/>
            <a:ext cx="604800" cy="147600"/>
            <a:chOff x="7688649" y="828750"/>
            <a:chExt cx="604800" cy="147600"/>
          </a:xfrm>
        </p:grpSpPr>
        <p:sp>
          <p:nvSpPr>
            <p:cNvPr id="1353" name="Google Shape;1353;p38"/>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8"/>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8"/>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 name="Google Shape;1356;p38"/>
          <p:cNvSpPr txBox="1"/>
          <p:nvPr/>
        </p:nvSpPr>
        <p:spPr>
          <a:xfrm>
            <a:off x="2028200" y="1429645"/>
            <a:ext cx="2264400" cy="400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accent3"/>
                </a:solidFill>
                <a:latin typeface="Oswald"/>
                <a:ea typeface="Oswald"/>
                <a:cs typeface="Oswald"/>
                <a:sym typeface="Oswald"/>
              </a:rPr>
              <a:t>Truy vấn</a:t>
            </a:r>
            <a:endParaRPr sz="2000" b="1" dirty="0">
              <a:solidFill>
                <a:schemeClr val="accent3"/>
              </a:solidFill>
              <a:latin typeface="Oswald"/>
              <a:ea typeface="Oswald"/>
              <a:cs typeface="Oswald"/>
              <a:sym typeface="Oswald"/>
            </a:endParaRPr>
          </a:p>
        </p:txBody>
      </p:sp>
      <p:sp>
        <p:nvSpPr>
          <p:cNvPr id="1358" name="Google Shape;1358;p38"/>
          <p:cNvSpPr txBox="1"/>
          <p:nvPr/>
        </p:nvSpPr>
        <p:spPr>
          <a:xfrm>
            <a:off x="5783399" y="1429645"/>
            <a:ext cx="2264400" cy="400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solidFill>
                  <a:schemeClr val="lt2"/>
                </a:solidFill>
                <a:latin typeface="Oswald"/>
                <a:ea typeface="Oswald"/>
                <a:cs typeface="Oswald"/>
                <a:sym typeface="Oswald"/>
              </a:rPr>
              <a:t>Kết quả</a:t>
            </a:r>
            <a:endParaRPr sz="2000" b="1" dirty="0">
              <a:solidFill>
                <a:schemeClr val="lt2"/>
              </a:solidFill>
              <a:latin typeface="Oswald"/>
              <a:ea typeface="Oswald"/>
              <a:cs typeface="Oswald"/>
              <a:sym typeface="Oswald"/>
            </a:endParaRPr>
          </a:p>
        </p:txBody>
      </p:sp>
      <p:sp>
        <p:nvSpPr>
          <p:cNvPr id="4" name="Google Shape;1331;p38">
            <a:extLst>
              <a:ext uri="{FF2B5EF4-FFF2-40B4-BE49-F238E27FC236}">
                <a16:creationId xmlns:a16="http://schemas.microsoft.com/office/drawing/2014/main" id="{533F5682-5609-9040-8669-8091193549C9}"/>
              </a:ext>
            </a:extLst>
          </p:cNvPr>
          <p:cNvSpPr txBox="1">
            <a:spLocks noGrp="1"/>
          </p:cNvSpPr>
          <p:nvPr>
            <p:ph type="title"/>
          </p:nvPr>
        </p:nvSpPr>
        <p:spPr>
          <a:xfrm>
            <a:off x="-945461" y="571520"/>
            <a:ext cx="720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DEMO CODE VÀ KẾT QUẢ</a:t>
            </a:r>
            <a:endParaRPr dirty="0"/>
          </a:p>
        </p:txBody>
      </p:sp>
      <p:pic>
        <p:nvPicPr>
          <p:cNvPr id="20" name="Picture 19">
            <a:extLst>
              <a:ext uri="{FF2B5EF4-FFF2-40B4-BE49-F238E27FC236}">
                <a16:creationId xmlns:a16="http://schemas.microsoft.com/office/drawing/2014/main" id="{A746C90D-621B-4942-C2F8-64CB92A866D3}"/>
              </a:ext>
            </a:extLst>
          </p:cNvPr>
          <p:cNvPicPr>
            <a:picLocks noChangeAspect="1"/>
          </p:cNvPicPr>
          <p:nvPr/>
        </p:nvPicPr>
        <p:blipFill>
          <a:blip r:embed="rId4"/>
          <a:stretch>
            <a:fillRect/>
          </a:stretch>
        </p:blipFill>
        <p:spPr>
          <a:xfrm>
            <a:off x="1329300" y="2131910"/>
            <a:ext cx="2643547" cy="1860765"/>
          </a:xfrm>
          <a:prstGeom prst="rect">
            <a:avLst/>
          </a:prstGeom>
        </p:spPr>
      </p:pic>
      <p:pic>
        <p:nvPicPr>
          <p:cNvPr id="22" name="Picture 21">
            <a:extLst>
              <a:ext uri="{FF2B5EF4-FFF2-40B4-BE49-F238E27FC236}">
                <a16:creationId xmlns:a16="http://schemas.microsoft.com/office/drawing/2014/main" id="{B217DE9E-48F1-0C17-D333-27C102F5419B}"/>
              </a:ext>
            </a:extLst>
          </p:cNvPr>
          <p:cNvPicPr>
            <a:picLocks noChangeAspect="1"/>
          </p:cNvPicPr>
          <p:nvPr/>
        </p:nvPicPr>
        <p:blipFill>
          <a:blip r:embed="rId5"/>
          <a:stretch>
            <a:fillRect/>
          </a:stretch>
        </p:blipFill>
        <p:spPr>
          <a:xfrm>
            <a:off x="5086599" y="2131910"/>
            <a:ext cx="2653952" cy="1868089"/>
          </a:xfrm>
          <a:prstGeom prst="rect">
            <a:avLst/>
          </a:prstGeom>
        </p:spPr>
      </p:pic>
    </p:spTree>
    <p:extLst>
      <p:ext uri="{BB962C8B-B14F-4D97-AF65-F5344CB8AC3E}">
        <p14:creationId xmlns:p14="http://schemas.microsoft.com/office/powerpoint/2010/main" val="5492098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1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Giới thiệu bài toán</a:t>
            </a:r>
          </a:p>
        </p:txBody>
      </p:sp>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9"/>
          <p:cNvSpPr txBox="1"/>
          <p:nvPr/>
        </p:nvSpPr>
        <p:spPr>
          <a:xfrm>
            <a:off x="1807355" y="3513999"/>
            <a:ext cx="5529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000" b="1">
                <a:solidFill>
                  <a:schemeClr val="dk2"/>
                </a:solidFill>
                <a:latin typeface="Oswald"/>
                <a:ea typeface="Oswald"/>
                <a:cs typeface="Oswald"/>
                <a:sym typeface="Oswald"/>
              </a:rPr>
              <a:t>Tối đa hóa các hàm k</a:t>
            </a:r>
            <a:r>
              <a:rPr lang="en-US" sz="2000" b="1">
                <a:solidFill>
                  <a:schemeClr val="dk2"/>
                </a:solidFill>
                <a:latin typeface="Oswald"/>
                <a:ea typeface="Oswald"/>
                <a:cs typeface="Oswald"/>
                <a:sym typeface="Oswald"/>
              </a:rPr>
              <a:t>-Submodular</a:t>
            </a:r>
            <a:r>
              <a:rPr lang="vi-VN" sz="2000" b="1">
                <a:solidFill>
                  <a:schemeClr val="dk2"/>
                </a:solidFill>
                <a:latin typeface="Oswald"/>
                <a:ea typeface="Oswald"/>
                <a:cs typeface="Oswald"/>
                <a:sym typeface="Oswald"/>
              </a:rPr>
              <a:t> chịu ràng buộc về kích thước đã trở thành một chủ đề nóng trong thời gian gần đây. Mục đích của việc này là tối ưu hóa hiệu suất của các thuật toán sử dụng các hàm </a:t>
            </a:r>
            <a:r>
              <a:rPr lang="en-US" sz="2000" b="1">
                <a:solidFill>
                  <a:schemeClr val="dk2"/>
                </a:solidFill>
                <a:latin typeface="Oswald"/>
                <a:ea typeface="Oswald"/>
                <a:cs typeface="Oswald"/>
                <a:sym typeface="Oswald"/>
              </a:rPr>
              <a:t>k-submodular</a:t>
            </a:r>
            <a:r>
              <a:rPr lang="vi-VN" sz="2000" b="1">
                <a:solidFill>
                  <a:schemeClr val="dk2"/>
                </a:solidFill>
                <a:latin typeface="Oswald"/>
                <a:ea typeface="Oswald"/>
                <a:cs typeface="Oswald"/>
                <a:sym typeface="Oswald"/>
              </a:rPr>
              <a:t>.</a:t>
            </a:r>
            <a:endParaRPr lang="en-US" sz="2000" b="1">
              <a:solidFill>
                <a:schemeClr val="dk2"/>
              </a:solidFill>
              <a:latin typeface="Oswald"/>
              <a:ea typeface="Oswald"/>
              <a:cs typeface="Oswald"/>
              <a:sym typeface="Oswald"/>
            </a:endParaRPr>
          </a:p>
        </p:txBody>
      </p:sp>
      <p:pic>
        <p:nvPicPr>
          <p:cNvPr id="2050" name="Picture 2" descr="Module là gì và vì sao phải chia nhỏ từng module?">
            <a:extLst>
              <a:ext uri="{FF2B5EF4-FFF2-40B4-BE49-F238E27FC236}">
                <a16:creationId xmlns:a16="http://schemas.microsoft.com/office/drawing/2014/main" id="{808F05A3-A7A1-9F95-D0DF-E63D841152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50846" y="1350504"/>
            <a:ext cx="3842304" cy="14226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88915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326"/>
        <p:cNvGrpSpPr/>
        <p:nvPr/>
      </p:nvGrpSpPr>
      <p:grpSpPr>
        <a:xfrm>
          <a:off x="0" y="0"/>
          <a:ext cx="0" cy="0"/>
          <a:chOff x="0" y="0"/>
          <a:chExt cx="0" cy="0"/>
        </a:xfrm>
      </p:grpSpPr>
      <p:grpSp>
        <p:nvGrpSpPr>
          <p:cNvPr id="1333" name="Google Shape;1333;p38"/>
          <p:cNvGrpSpPr/>
          <p:nvPr/>
        </p:nvGrpSpPr>
        <p:grpSpPr>
          <a:xfrm>
            <a:off x="299286" y="189025"/>
            <a:ext cx="133205" cy="119344"/>
            <a:chOff x="222150" y="185025"/>
            <a:chExt cx="170100" cy="152400"/>
          </a:xfrm>
        </p:grpSpPr>
        <p:cxnSp>
          <p:nvCxnSpPr>
            <p:cNvPr id="1334" name="Google Shape;1334;p3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35" name="Google Shape;1335;p3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36" name="Google Shape;1336;p3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337" name="Google Shape;1337;p38"/>
          <p:cNvGrpSpPr/>
          <p:nvPr/>
        </p:nvGrpSpPr>
        <p:grpSpPr>
          <a:xfrm>
            <a:off x="286625" y="3999999"/>
            <a:ext cx="145867" cy="958251"/>
            <a:chOff x="286625" y="3923799"/>
            <a:chExt cx="145867" cy="958251"/>
          </a:xfrm>
        </p:grpSpPr>
        <p:sp>
          <p:nvSpPr>
            <p:cNvPr id="1338" name="Google Shape;1338;p3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 name="Google Shape;1339;p38"/>
            <p:cNvGrpSpPr/>
            <p:nvPr/>
          </p:nvGrpSpPr>
          <p:grpSpPr>
            <a:xfrm>
              <a:off x="298112" y="4342643"/>
              <a:ext cx="110182" cy="126862"/>
              <a:chOff x="281100" y="2027800"/>
              <a:chExt cx="140700" cy="162000"/>
            </a:xfrm>
          </p:grpSpPr>
          <p:sp>
            <p:nvSpPr>
              <p:cNvPr id="1340" name="Google Shape;1340;p3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 name="Google Shape;1341;p38"/>
              <p:cNvGrpSpPr/>
              <p:nvPr/>
            </p:nvGrpSpPr>
            <p:grpSpPr>
              <a:xfrm>
                <a:off x="308875" y="2088450"/>
                <a:ext cx="85200" cy="40700"/>
                <a:chOff x="308875" y="2087000"/>
                <a:chExt cx="85200" cy="40700"/>
              </a:xfrm>
            </p:grpSpPr>
            <p:cxnSp>
              <p:nvCxnSpPr>
                <p:cNvPr id="1342" name="Google Shape;1342;p3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343" name="Google Shape;1343;p3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344" name="Google Shape;1344;p38"/>
            <p:cNvGrpSpPr/>
            <p:nvPr/>
          </p:nvGrpSpPr>
          <p:grpSpPr>
            <a:xfrm>
              <a:off x="286625" y="3923799"/>
              <a:ext cx="133200" cy="133200"/>
              <a:chOff x="286625" y="3648899"/>
              <a:chExt cx="133200" cy="133200"/>
            </a:xfrm>
          </p:grpSpPr>
          <p:sp>
            <p:nvSpPr>
              <p:cNvPr id="1345" name="Google Shape;1345;p3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7" name="Google Shape;1347;p38">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348" name="Google Shape;1348;p38">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8">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8">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8">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 name="Google Shape;1352;p38"/>
          <p:cNvGrpSpPr/>
          <p:nvPr/>
        </p:nvGrpSpPr>
        <p:grpSpPr>
          <a:xfrm>
            <a:off x="7819199" y="752550"/>
            <a:ext cx="604800" cy="147600"/>
            <a:chOff x="7688649" y="828750"/>
            <a:chExt cx="604800" cy="147600"/>
          </a:xfrm>
        </p:grpSpPr>
        <p:sp>
          <p:nvSpPr>
            <p:cNvPr id="1353" name="Google Shape;1353;p38"/>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8"/>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8"/>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 name="Google Shape;1358;p38"/>
          <p:cNvSpPr txBox="1"/>
          <p:nvPr/>
        </p:nvSpPr>
        <p:spPr>
          <a:xfrm>
            <a:off x="996949" y="1319722"/>
            <a:ext cx="7198449"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dirty="0">
                <a:solidFill>
                  <a:srgbClr val="C00000"/>
                </a:solidFill>
                <a:latin typeface="Oswald"/>
                <a:ea typeface="Oswald"/>
                <a:cs typeface="Oswald"/>
                <a:sym typeface="Oswald"/>
              </a:rPr>
              <a:t>Thời gian</a:t>
            </a:r>
            <a:endParaRPr sz="2000" b="1" dirty="0">
              <a:solidFill>
                <a:srgbClr val="C00000"/>
              </a:solidFill>
              <a:latin typeface="Oswald"/>
              <a:ea typeface="Oswald"/>
              <a:cs typeface="Oswald"/>
              <a:sym typeface="Oswald"/>
            </a:endParaRPr>
          </a:p>
        </p:txBody>
      </p:sp>
      <p:sp>
        <p:nvSpPr>
          <p:cNvPr id="4" name="Google Shape;1331;p38">
            <a:extLst>
              <a:ext uri="{FF2B5EF4-FFF2-40B4-BE49-F238E27FC236}">
                <a16:creationId xmlns:a16="http://schemas.microsoft.com/office/drawing/2014/main" id="{533F5682-5609-9040-8669-8091193549C9}"/>
              </a:ext>
            </a:extLst>
          </p:cNvPr>
          <p:cNvSpPr txBox="1">
            <a:spLocks noGrp="1"/>
          </p:cNvSpPr>
          <p:nvPr>
            <p:ph type="title"/>
          </p:nvPr>
        </p:nvSpPr>
        <p:spPr>
          <a:xfrm>
            <a:off x="-945461" y="571520"/>
            <a:ext cx="720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DEMO CODE VÀ KẾT QUẢ</a:t>
            </a:r>
            <a:endParaRPr dirty="0"/>
          </a:p>
        </p:txBody>
      </p:sp>
      <p:pic>
        <p:nvPicPr>
          <p:cNvPr id="6" name="Picture 5">
            <a:extLst>
              <a:ext uri="{FF2B5EF4-FFF2-40B4-BE49-F238E27FC236}">
                <a16:creationId xmlns:a16="http://schemas.microsoft.com/office/drawing/2014/main" id="{76C99F5B-37F2-4562-468B-CDD8BA5A0633}"/>
              </a:ext>
            </a:extLst>
          </p:cNvPr>
          <p:cNvPicPr>
            <a:picLocks noChangeAspect="1"/>
          </p:cNvPicPr>
          <p:nvPr/>
        </p:nvPicPr>
        <p:blipFill>
          <a:blip r:embed="rId4"/>
          <a:stretch>
            <a:fillRect/>
          </a:stretch>
        </p:blipFill>
        <p:spPr>
          <a:xfrm>
            <a:off x="2756404" y="1843967"/>
            <a:ext cx="3631192" cy="2555958"/>
          </a:xfrm>
          <a:prstGeom prst="rect">
            <a:avLst/>
          </a:prstGeom>
        </p:spPr>
      </p:pic>
    </p:spTree>
    <p:extLst>
      <p:ext uri="{BB962C8B-B14F-4D97-AF65-F5344CB8AC3E}">
        <p14:creationId xmlns:p14="http://schemas.microsoft.com/office/powerpoint/2010/main" val="25359052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995"/>
        <p:cNvGrpSpPr/>
        <p:nvPr/>
      </p:nvGrpSpPr>
      <p:grpSpPr>
        <a:xfrm>
          <a:off x="0" y="0"/>
          <a:ext cx="0" cy="0"/>
          <a:chOff x="0" y="0"/>
          <a:chExt cx="0" cy="0"/>
        </a:xfrm>
      </p:grpSpPr>
      <p:grpSp>
        <p:nvGrpSpPr>
          <p:cNvPr id="998" name="Google Shape;998;p30"/>
          <p:cNvGrpSpPr/>
          <p:nvPr/>
        </p:nvGrpSpPr>
        <p:grpSpPr>
          <a:xfrm>
            <a:off x="299286" y="189025"/>
            <a:ext cx="133205" cy="119344"/>
            <a:chOff x="222150" y="185025"/>
            <a:chExt cx="170100" cy="152400"/>
          </a:xfrm>
        </p:grpSpPr>
        <p:cxnSp>
          <p:nvCxnSpPr>
            <p:cNvPr id="999" name="Google Shape;999;p30"/>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00" name="Google Shape;1000;p30"/>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001" name="Google Shape;1001;p30"/>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002" name="Google Shape;1002;p30"/>
          <p:cNvGrpSpPr/>
          <p:nvPr/>
        </p:nvGrpSpPr>
        <p:grpSpPr>
          <a:xfrm>
            <a:off x="286625" y="3999999"/>
            <a:ext cx="145867" cy="958251"/>
            <a:chOff x="286625" y="3923799"/>
            <a:chExt cx="145867" cy="958251"/>
          </a:xfrm>
        </p:grpSpPr>
        <p:sp>
          <p:nvSpPr>
            <p:cNvPr id="1003" name="Google Shape;1003;p30"/>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30"/>
            <p:cNvGrpSpPr/>
            <p:nvPr/>
          </p:nvGrpSpPr>
          <p:grpSpPr>
            <a:xfrm>
              <a:off x="298112" y="4342643"/>
              <a:ext cx="110182" cy="126862"/>
              <a:chOff x="281100" y="2027800"/>
              <a:chExt cx="140700" cy="162000"/>
            </a:xfrm>
          </p:grpSpPr>
          <p:sp>
            <p:nvSpPr>
              <p:cNvPr id="1005" name="Google Shape;1005;p30"/>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 name="Google Shape;1006;p30"/>
              <p:cNvGrpSpPr/>
              <p:nvPr/>
            </p:nvGrpSpPr>
            <p:grpSpPr>
              <a:xfrm>
                <a:off x="308875" y="2088450"/>
                <a:ext cx="85200" cy="40700"/>
                <a:chOff x="308875" y="2087000"/>
                <a:chExt cx="85200" cy="40700"/>
              </a:xfrm>
            </p:grpSpPr>
            <p:cxnSp>
              <p:nvCxnSpPr>
                <p:cNvPr id="1007" name="Google Shape;1007;p30"/>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008" name="Google Shape;1008;p30"/>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009" name="Google Shape;1009;p30"/>
            <p:cNvGrpSpPr/>
            <p:nvPr/>
          </p:nvGrpSpPr>
          <p:grpSpPr>
            <a:xfrm>
              <a:off x="286625" y="3923799"/>
              <a:ext cx="133200" cy="133200"/>
              <a:chOff x="286625" y="3648899"/>
              <a:chExt cx="133200" cy="133200"/>
            </a:xfrm>
          </p:grpSpPr>
          <p:sp>
            <p:nvSpPr>
              <p:cNvPr id="1010" name="Google Shape;1010;p30"/>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0"/>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2" name="Google Shape;1012;p30">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013" name="Google Shape;1013;p30">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0">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0">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0">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 name="Google Shape;1017;p30"/>
          <p:cNvGrpSpPr/>
          <p:nvPr/>
        </p:nvGrpSpPr>
        <p:grpSpPr>
          <a:xfrm>
            <a:off x="7819199" y="752550"/>
            <a:ext cx="604800" cy="147600"/>
            <a:chOff x="7688649" y="828750"/>
            <a:chExt cx="604800" cy="147600"/>
          </a:xfrm>
        </p:grpSpPr>
        <p:sp>
          <p:nvSpPr>
            <p:cNvPr id="1018" name="Google Shape;1018;p30"/>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0"/>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0"/>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021" name="Google Shape;1021;p30"/>
          <p:cNvGraphicFramePr/>
          <p:nvPr/>
        </p:nvGraphicFramePr>
        <p:xfrm>
          <a:off x="1014425" y="1458825"/>
          <a:ext cx="7115150" cy="2072490"/>
        </p:xfrm>
        <a:graphic>
          <a:graphicData uri="http://schemas.openxmlformats.org/drawingml/2006/table">
            <a:tbl>
              <a:tblPr>
                <a:noFill/>
                <a:tableStyleId>{40C21011-0059-4DBE-893A-521A870CE3FC}</a:tableStyleId>
              </a:tblPr>
              <a:tblGrid>
                <a:gridCol w="1359350">
                  <a:extLst>
                    <a:ext uri="{9D8B030D-6E8A-4147-A177-3AD203B41FA5}">
                      <a16:colId xmlns:a16="http://schemas.microsoft.com/office/drawing/2014/main" val="20000"/>
                    </a:ext>
                  </a:extLst>
                </a:gridCol>
                <a:gridCol w="38415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tblGrid>
              <a:tr h="381000">
                <a:tc>
                  <a:txBody>
                    <a:bodyPr/>
                    <a:lstStyle/>
                    <a:p>
                      <a:pPr marL="0" lvl="0" indent="0" algn="l" rtl="0">
                        <a:spcBef>
                          <a:spcPts val="0"/>
                        </a:spcBef>
                        <a:spcAft>
                          <a:spcPts val="0"/>
                        </a:spcAft>
                        <a:buNone/>
                      </a:pPr>
                      <a:r>
                        <a:rPr lang="en" sz="2000" b="1" dirty="0">
                          <a:solidFill>
                            <a:schemeClr val="dk2"/>
                          </a:solidFill>
                          <a:latin typeface="Oswald"/>
                          <a:ea typeface="Oswald"/>
                          <a:cs typeface="Oswald"/>
                          <a:sym typeface="Oswald"/>
                        </a:rPr>
                        <a:t>Thuật toán</a:t>
                      </a:r>
                      <a:endParaRPr sz="2000" b="1" dirty="0">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2000" b="1" dirty="0">
                          <a:solidFill>
                            <a:schemeClr val="dk2"/>
                          </a:solidFill>
                          <a:latin typeface="Oswald"/>
                          <a:ea typeface="Oswald"/>
                          <a:cs typeface="Oswald"/>
                          <a:sym typeface="Oswald"/>
                        </a:rPr>
                        <a:t>Tốc độ</a:t>
                      </a:r>
                      <a:endParaRPr sz="2000" b="1" dirty="0">
                        <a:solidFill>
                          <a:schemeClr val="dk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gridSpan="5">
                  <a:txBody>
                    <a:bodyPr/>
                    <a:lstStyle/>
                    <a:p>
                      <a:pPr marL="0" lvl="0" indent="0" algn="l" rtl="0">
                        <a:spcBef>
                          <a:spcPts val="0"/>
                        </a:spcBef>
                        <a:spcAft>
                          <a:spcPts val="0"/>
                        </a:spcAft>
                        <a:buNone/>
                      </a:pPr>
                      <a:r>
                        <a:rPr lang="en" sz="2000" b="1" dirty="0">
                          <a:solidFill>
                            <a:schemeClr val="dk2"/>
                          </a:solidFill>
                          <a:latin typeface="Oswald"/>
                          <a:ea typeface="Oswald"/>
                          <a:cs typeface="Oswald"/>
                          <a:sym typeface="Oswald"/>
                        </a:rPr>
                        <a:t>F(x)</a:t>
                      </a:r>
                      <a:endParaRPr sz="2000" b="1" dirty="0">
                        <a:solidFill>
                          <a:schemeClr val="dk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dirty="0">
                          <a:solidFill>
                            <a:schemeClr val="dk2"/>
                          </a:solidFill>
                          <a:latin typeface="Oswald"/>
                          <a:ea typeface="Oswald"/>
                          <a:cs typeface="Oswald"/>
                          <a:sym typeface="Oswald"/>
                        </a:rPr>
                        <a:t>Greedy</a:t>
                      </a:r>
                      <a:endParaRPr b="1" dirty="0">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1200" dirty="0" err="1">
                          <a:solidFill>
                            <a:schemeClr val="dk2"/>
                          </a:solidFill>
                          <a:latin typeface="Fira Code"/>
                          <a:ea typeface="Fira Code"/>
                          <a:cs typeface="Fira Code"/>
                          <a:sym typeface="Fira Code"/>
                        </a:rPr>
                        <a:t>Tuyến</a:t>
                      </a:r>
                      <a:r>
                        <a:rPr lang="en-US" sz="1200" dirty="0">
                          <a:solidFill>
                            <a:schemeClr val="dk2"/>
                          </a:solidFill>
                          <a:latin typeface="Fira Code"/>
                          <a:ea typeface="Fira Code"/>
                          <a:cs typeface="Fira Code"/>
                          <a:sym typeface="Fira Code"/>
                        </a:rPr>
                        <a:t> </a:t>
                      </a:r>
                      <a:r>
                        <a:rPr lang="en-US" sz="1200" dirty="0" err="1">
                          <a:solidFill>
                            <a:schemeClr val="dk2"/>
                          </a:solidFill>
                          <a:latin typeface="Fira Code"/>
                          <a:ea typeface="Fira Code"/>
                          <a:cs typeface="Fira Code"/>
                          <a:sym typeface="Fira Code"/>
                        </a:rPr>
                        <a:t>tính</a:t>
                      </a:r>
                      <a:endParaRPr sz="1200" dirty="0">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dirty="0">
                          <a:solidFill>
                            <a:schemeClr val="dk2"/>
                          </a:solidFill>
                          <a:latin typeface="Oswald"/>
                          <a:ea typeface="Oswald"/>
                          <a:cs typeface="Oswald"/>
                          <a:sym typeface="Oswald"/>
                        </a:rPr>
                        <a:t>DStream</a:t>
                      </a:r>
                      <a:endParaRPr b="1" dirty="0">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1200" dirty="0" err="1">
                          <a:solidFill>
                            <a:schemeClr val="dk2"/>
                          </a:solidFill>
                          <a:latin typeface="Fira Code"/>
                          <a:ea typeface="Fira Code"/>
                          <a:cs typeface="Fira Code"/>
                          <a:sym typeface="Fira Code"/>
                        </a:rPr>
                        <a:t>Logarit</a:t>
                      </a:r>
                      <a:endParaRPr sz="1200" dirty="0">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dirty="0">
                          <a:solidFill>
                            <a:schemeClr val="dk2"/>
                          </a:solidFill>
                          <a:latin typeface="Oswald"/>
                          <a:ea typeface="Oswald"/>
                          <a:cs typeface="Oswald"/>
                          <a:sym typeface="Oswald"/>
                        </a:rPr>
                        <a:t>RStream</a:t>
                      </a:r>
                      <a:endParaRPr b="1" dirty="0">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1200" dirty="0" err="1">
                          <a:solidFill>
                            <a:schemeClr val="dk2"/>
                          </a:solidFill>
                          <a:latin typeface="Fira Code"/>
                          <a:ea typeface="Fira Code"/>
                          <a:cs typeface="Fira Code"/>
                          <a:sym typeface="Fira Code"/>
                        </a:rPr>
                        <a:t>Logarit</a:t>
                      </a:r>
                      <a:endParaRPr sz="1200" dirty="0">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b="1" dirty="0">
                          <a:solidFill>
                            <a:schemeClr val="dk2"/>
                          </a:solidFill>
                          <a:latin typeface="Oswald"/>
                          <a:ea typeface="Oswald"/>
                          <a:cs typeface="Oswald"/>
                          <a:sym typeface="Oswald"/>
                        </a:rPr>
                        <a:t>SGr</a:t>
                      </a:r>
                      <a:endParaRPr b="1" dirty="0">
                        <a:solidFill>
                          <a:schemeClr val="dk2"/>
                        </a:solidFill>
                        <a:latin typeface="Oswald"/>
                        <a:ea typeface="Oswald"/>
                        <a:cs typeface="Oswald"/>
                        <a:sym typeface="Oswald"/>
                      </a:endParaRPr>
                    </a:p>
                  </a:txBody>
                  <a:tcPr marL="91425" marR="91425" marT="91425" marB="91425" anchor="ctr">
                    <a:lnL w="9525" cap="flat" cmpd="sng">
                      <a:solidFill>
                        <a:schemeClr val="dk2">
                          <a:alpha val="0"/>
                        </a:schemeClr>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US" sz="1200" dirty="0" err="1">
                          <a:solidFill>
                            <a:schemeClr val="dk2"/>
                          </a:solidFill>
                          <a:latin typeface="Fira Code"/>
                          <a:ea typeface="Fira Code"/>
                          <a:cs typeface="Fira Code"/>
                          <a:sym typeface="Fira Code"/>
                        </a:rPr>
                        <a:t>Tuyến</a:t>
                      </a:r>
                      <a:r>
                        <a:rPr lang="en-US" sz="1200" dirty="0">
                          <a:solidFill>
                            <a:schemeClr val="dk2"/>
                          </a:solidFill>
                          <a:latin typeface="Fira Code"/>
                          <a:ea typeface="Fira Code"/>
                          <a:cs typeface="Fira Code"/>
                          <a:sym typeface="Fira Code"/>
                        </a:rPr>
                        <a:t> </a:t>
                      </a:r>
                      <a:r>
                        <a:rPr lang="en-US" sz="1200" dirty="0" err="1">
                          <a:solidFill>
                            <a:schemeClr val="dk2"/>
                          </a:solidFill>
                          <a:latin typeface="Fira Code"/>
                          <a:ea typeface="Fira Code"/>
                          <a:cs typeface="Fira Code"/>
                          <a:sym typeface="Fira Code"/>
                        </a:rPr>
                        <a:t>tính</a:t>
                      </a:r>
                      <a:endParaRPr sz="1200" dirty="0">
                        <a:solidFill>
                          <a:schemeClr val="dk2"/>
                        </a:solidFill>
                        <a:latin typeface="Fira Code"/>
                        <a:ea typeface="Fira Code"/>
                        <a:cs typeface="Fira Code"/>
                        <a:sym typeface="Fira Code"/>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no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no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2" name="Table 1">
            <a:extLst>
              <a:ext uri="{FF2B5EF4-FFF2-40B4-BE49-F238E27FC236}">
                <a16:creationId xmlns:a16="http://schemas.microsoft.com/office/drawing/2014/main" id="{F3FC4EA7-C84D-B5E6-E9FE-29FC60C97A0C}"/>
              </a:ext>
            </a:extLst>
          </p:cNvPr>
          <p:cNvGraphicFramePr>
            <a:graphicFrameLocks noGrp="1"/>
          </p:cNvGraphicFramePr>
          <p:nvPr/>
        </p:nvGraphicFramePr>
        <p:xfrm>
          <a:off x="4262682" y="1458825"/>
          <a:ext cx="1960320" cy="2072490"/>
        </p:xfrm>
        <a:graphic>
          <a:graphicData uri="http://schemas.openxmlformats.org/drawingml/2006/table">
            <a:tbl>
              <a:tblPr>
                <a:noFill/>
                <a:tableStyleId>{40C21011-0059-4DBE-893A-521A870CE3FC}</a:tableStyleId>
              </a:tblPr>
              <a:tblGrid>
                <a:gridCol w="392064">
                  <a:extLst>
                    <a:ext uri="{9D8B030D-6E8A-4147-A177-3AD203B41FA5}">
                      <a16:colId xmlns:a16="http://schemas.microsoft.com/office/drawing/2014/main" val="2895601857"/>
                    </a:ext>
                  </a:extLst>
                </a:gridCol>
                <a:gridCol w="392064">
                  <a:extLst>
                    <a:ext uri="{9D8B030D-6E8A-4147-A177-3AD203B41FA5}">
                      <a16:colId xmlns:a16="http://schemas.microsoft.com/office/drawing/2014/main" val="1086388641"/>
                    </a:ext>
                  </a:extLst>
                </a:gridCol>
                <a:gridCol w="392064">
                  <a:extLst>
                    <a:ext uri="{9D8B030D-6E8A-4147-A177-3AD203B41FA5}">
                      <a16:colId xmlns:a16="http://schemas.microsoft.com/office/drawing/2014/main" val="2434507226"/>
                    </a:ext>
                  </a:extLst>
                </a:gridCol>
                <a:gridCol w="392064">
                  <a:extLst>
                    <a:ext uri="{9D8B030D-6E8A-4147-A177-3AD203B41FA5}">
                      <a16:colId xmlns:a16="http://schemas.microsoft.com/office/drawing/2014/main" val="657088412"/>
                    </a:ext>
                  </a:extLst>
                </a:gridCol>
                <a:gridCol w="392064">
                  <a:extLst>
                    <a:ext uri="{9D8B030D-6E8A-4147-A177-3AD203B41FA5}">
                      <a16:colId xmlns:a16="http://schemas.microsoft.com/office/drawing/2014/main" val="2900863142"/>
                    </a:ext>
                  </a:extLst>
                </a:gridCol>
              </a:tblGrid>
              <a:tr h="381000">
                <a:tc gridSpan="5">
                  <a:txBody>
                    <a:bodyPr/>
                    <a:lstStyle/>
                    <a:p>
                      <a:pPr marL="0" lvl="0" indent="0" algn="l" rtl="0">
                        <a:spcBef>
                          <a:spcPts val="0"/>
                        </a:spcBef>
                        <a:spcAft>
                          <a:spcPts val="0"/>
                        </a:spcAft>
                        <a:buNone/>
                      </a:pPr>
                      <a:r>
                        <a:rPr lang="en" sz="2000" b="1" dirty="0">
                          <a:solidFill>
                            <a:schemeClr val="dk2"/>
                          </a:solidFill>
                          <a:latin typeface="Oswald"/>
                          <a:ea typeface="Oswald"/>
                          <a:cs typeface="Oswald"/>
                          <a:sym typeface="Oswald"/>
                        </a:rPr>
                        <a:t>Truy vấn</a:t>
                      </a:r>
                      <a:endParaRPr sz="2000" b="1" dirty="0">
                        <a:solidFill>
                          <a:schemeClr val="dk2"/>
                        </a:solidFill>
                        <a:latin typeface="Oswald"/>
                        <a:ea typeface="Oswald"/>
                        <a:cs typeface="Oswald"/>
                        <a:sym typeface="Oswald"/>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2"/>
                      </a:solidFill>
                      <a:prstDash val="solid"/>
                      <a:round/>
                      <a:headEnd type="none" w="sm" len="sm"/>
                      <a:tailEnd type="none" w="sm" len="sm"/>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938686580"/>
                  </a:ext>
                </a:extLst>
              </a:tr>
              <a:tr h="381000">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3888575590"/>
                  </a:ext>
                </a:extLst>
              </a:tr>
              <a:tr h="381000">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908617591"/>
                  </a:ext>
                </a:extLst>
              </a:tr>
              <a:tr h="381000">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no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986946003"/>
                  </a:ext>
                </a:extLst>
              </a:tr>
              <a:tr h="381000">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noFill/>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noFill/>
                  </a:tcPr>
                </a:tc>
                <a:tc>
                  <a:txBody>
                    <a:bodyPr/>
                    <a:lstStyle/>
                    <a:p>
                      <a:pPr marL="0" lvl="0" indent="0" algn="ctr" rtl="0">
                        <a:spcBef>
                          <a:spcPts val="0"/>
                        </a:spcBef>
                        <a:spcAft>
                          <a:spcPts val="0"/>
                        </a:spcAft>
                        <a:buNone/>
                      </a:pPr>
                      <a:endParaRPr>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2"/>
                        </a:solidFill>
                      </a:endParaRPr>
                    </a:p>
                  </a:txBody>
                  <a:tcPr marL="91425" marR="91425" marT="91425" marB="9142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4227019622"/>
                  </a:ext>
                </a:extLst>
              </a:tr>
            </a:tbl>
          </a:graphicData>
        </a:graphic>
      </p:graphicFrame>
      <p:sp>
        <p:nvSpPr>
          <p:cNvPr id="5" name="Google Shape;1331;p38">
            <a:extLst>
              <a:ext uri="{FF2B5EF4-FFF2-40B4-BE49-F238E27FC236}">
                <a16:creationId xmlns:a16="http://schemas.microsoft.com/office/drawing/2014/main" id="{3B205E45-9A64-EE1C-1936-41B8C1566514}"/>
              </a:ext>
            </a:extLst>
          </p:cNvPr>
          <p:cNvSpPr txBox="1">
            <a:spLocks noGrp="1"/>
          </p:cNvSpPr>
          <p:nvPr>
            <p:ph type="title"/>
          </p:nvPr>
        </p:nvSpPr>
        <p:spPr>
          <a:xfrm>
            <a:off x="-945461" y="571520"/>
            <a:ext cx="720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DEMO CODE VÀ KẾT QUẢ</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326"/>
        <p:cNvGrpSpPr/>
        <p:nvPr/>
      </p:nvGrpSpPr>
      <p:grpSpPr>
        <a:xfrm>
          <a:off x="0" y="0"/>
          <a:ext cx="0" cy="0"/>
          <a:chOff x="0" y="0"/>
          <a:chExt cx="0" cy="0"/>
        </a:xfrm>
      </p:grpSpPr>
      <p:sp>
        <p:nvSpPr>
          <p:cNvPr id="1331" name="Google Shape;1331;p38"/>
          <p:cNvSpPr txBox="1">
            <a:spLocks noGrp="1"/>
          </p:cNvSpPr>
          <p:nvPr>
            <p:ph type="title"/>
          </p:nvPr>
        </p:nvSpPr>
        <p:spPr>
          <a:xfrm>
            <a:off x="970050" y="1469125"/>
            <a:ext cx="720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KẾT LUẬN</a:t>
            </a:r>
            <a:endParaRPr dirty="0"/>
          </a:p>
        </p:txBody>
      </p:sp>
      <p:grpSp>
        <p:nvGrpSpPr>
          <p:cNvPr id="1333" name="Google Shape;1333;p38"/>
          <p:cNvGrpSpPr/>
          <p:nvPr/>
        </p:nvGrpSpPr>
        <p:grpSpPr>
          <a:xfrm>
            <a:off x="299286" y="189025"/>
            <a:ext cx="133205" cy="119344"/>
            <a:chOff x="222150" y="185025"/>
            <a:chExt cx="170100" cy="152400"/>
          </a:xfrm>
        </p:grpSpPr>
        <p:cxnSp>
          <p:nvCxnSpPr>
            <p:cNvPr id="1334" name="Google Shape;1334;p3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35" name="Google Shape;1335;p3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36" name="Google Shape;1336;p3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337" name="Google Shape;1337;p38"/>
          <p:cNvGrpSpPr/>
          <p:nvPr/>
        </p:nvGrpSpPr>
        <p:grpSpPr>
          <a:xfrm>
            <a:off x="286625" y="3999999"/>
            <a:ext cx="145867" cy="958251"/>
            <a:chOff x="286625" y="3923799"/>
            <a:chExt cx="145867" cy="958251"/>
          </a:xfrm>
        </p:grpSpPr>
        <p:sp>
          <p:nvSpPr>
            <p:cNvPr id="1338" name="Google Shape;1338;p3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 name="Google Shape;1339;p38"/>
            <p:cNvGrpSpPr/>
            <p:nvPr/>
          </p:nvGrpSpPr>
          <p:grpSpPr>
            <a:xfrm>
              <a:off x="298112" y="4342643"/>
              <a:ext cx="110182" cy="126862"/>
              <a:chOff x="281100" y="2027800"/>
              <a:chExt cx="140700" cy="162000"/>
            </a:xfrm>
          </p:grpSpPr>
          <p:sp>
            <p:nvSpPr>
              <p:cNvPr id="1340" name="Google Shape;1340;p3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 name="Google Shape;1341;p38"/>
              <p:cNvGrpSpPr/>
              <p:nvPr/>
            </p:nvGrpSpPr>
            <p:grpSpPr>
              <a:xfrm>
                <a:off x="308875" y="2088450"/>
                <a:ext cx="85200" cy="40700"/>
                <a:chOff x="308875" y="2087000"/>
                <a:chExt cx="85200" cy="40700"/>
              </a:xfrm>
            </p:grpSpPr>
            <p:cxnSp>
              <p:nvCxnSpPr>
                <p:cNvPr id="1342" name="Google Shape;1342;p3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343" name="Google Shape;1343;p3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344" name="Google Shape;1344;p38"/>
            <p:cNvGrpSpPr/>
            <p:nvPr/>
          </p:nvGrpSpPr>
          <p:grpSpPr>
            <a:xfrm>
              <a:off x="286625" y="3923799"/>
              <a:ext cx="133200" cy="133200"/>
              <a:chOff x="286625" y="3648899"/>
              <a:chExt cx="133200" cy="133200"/>
            </a:xfrm>
          </p:grpSpPr>
          <p:sp>
            <p:nvSpPr>
              <p:cNvPr id="1345" name="Google Shape;1345;p3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7" name="Google Shape;1347;p38">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348" name="Google Shape;1348;p38">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8">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8">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8">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 name="Google Shape;1352;p38"/>
          <p:cNvGrpSpPr/>
          <p:nvPr/>
        </p:nvGrpSpPr>
        <p:grpSpPr>
          <a:xfrm>
            <a:off x="7819199" y="752550"/>
            <a:ext cx="604800" cy="147600"/>
            <a:chOff x="7688649" y="828750"/>
            <a:chExt cx="604800" cy="147600"/>
          </a:xfrm>
        </p:grpSpPr>
        <p:sp>
          <p:nvSpPr>
            <p:cNvPr id="1353" name="Google Shape;1353;p38"/>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8"/>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8"/>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702;p24">
            <a:extLst>
              <a:ext uri="{FF2B5EF4-FFF2-40B4-BE49-F238E27FC236}">
                <a16:creationId xmlns:a16="http://schemas.microsoft.com/office/drawing/2014/main" id="{00D7077E-F195-062F-B90F-7AECCA9EA236}"/>
              </a:ext>
            </a:extLst>
          </p:cNvPr>
          <p:cNvSpPr txBox="1"/>
          <p:nvPr/>
        </p:nvSpPr>
        <p:spPr>
          <a:xfrm>
            <a:off x="1862400" y="3101676"/>
            <a:ext cx="5831763" cy="38771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rgbClr val="E2E2E2"/>
                </a:solidFill>
                <a:latin typeface="Fira Code"/>
                <a:ea typeface="Fira Code"/>
                <a:cs typeface="Fira Code"/>
                <a:sym typeface="Fira Code"/>
              </a:rPr>
              <a:t>Hai </a:t>
            </a:r>
            <a:r>
              <a:rPr lang="en-US" dirty="0" err="1">
                <a:solidFill>
                  <a:srgbClr val="E2E2E2"/>
                </a:solidFill>
                <a:latin typeface="Fira Code"/>
                <a:ea typeface="Fira Code"/>
                <a:cs typeface="Fira Code"/>
                <a:sym typeface="Fira Code"/>
              </a:rPr>
              <a:t>thuật</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toán</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có</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giá</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trị</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truy</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vấn</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thấp</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hơn</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nhiều</a:t>
            </a:r>
            <a:r>
              <a:rPr lang="en-US" dirty="0">
                <a:solidFill>
                  <a:srgbClr val="E2E2E2"/>
                </a:solidFill>
                <a:latin typeface="Fira Code"/>
                <a:ea typeface="Fira Code"/>
                <a:cs typeface="Fira Code"/>
                <a:sym typeface="Fira Code"/>
              </a:rPr>
              <a:t> so </a:t>
            </a:r>
            <a:r>
              <a:rPr lang="en-US" dirty="0" err="1">
                <a:solidFill>
                  <a:srgbClr val="E2E2E2"/>
                </a:solidFill>
                <a:latin typeface="Fira Code"/>
                <a:ea typeface="Fira Code"/>
                <a:cs typeface="Fira Code"/>
                <a:sym typeface="Fira Code"/>
              </a:rPr>
              <a:t>với</a:t>
            </a:r>
            <a:r>
              <a:rPr lang="en-US" dirty="0">
                <a:solidFill>
                  <a:srgbClr val="E2E2E2"/>
                </a:solidFill>
                <a:latin typeface="Fira Code"/>
                <a:ea typeface="Fira Code"/>
                <a:cs typeface="Fira Code"/>
                <a:sym typeface="Fira Code"/>
              </a:rPr>
              <a:t> Greedy </a:t>
            </a:r>
            <a:r>
              <a:rPr lang="en-US" dirty="0" err="1">
                <a:solidFill>
                  <a:srgbClr val="E2E2E2"/>
                </a:solidFill>
                <a:latin typeface="Fira Code"/>
                <a:ea typeface="Fira Code"/>
                <a:cs typeface="Fira Code"/>
                <a:sym typeface="Fira Code"/>
              </a:rPr>
              <a:t>và</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đạt</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kết</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quả</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cao</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hơn</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khi</a:t>
            </a:r>
            <a:r>
              <a:rPr lang="en-US" dirty="0">
                <a:solidFill>
                  <a:srgbClr val="E2E2E2"/>
                </a:solidFill>
                <a:latin typeface="Fira Code"/>
                <a:ea typeface="Fira Code"/>
                <a:cs typeface="Fira Code"/>
                <a:sym typeface="Fira Code"/>
              </a:rPr>
              <a:t> B </a:t>
            </a:r>
            <a:r>
              <a:rPr lang="en-US" dirty="0" err="1">
                <a:solidFill>
                  <a:srgbClr val="E2E2E2"/>
                </a:solidFill>
                <a:latin typeface="Fira Code"/>
                <a:ea typeface="Fira Code"/>
                <a:cs typeface="Fira Code"/>
                <a:sym typeface="Fira Code"/>
              </a:rPr>
              <a:t>tăng</a:t>
            </a:r>
            <a:br>
              <a:rPr lang="en-US" dirty="0">
                <a:solidFill>
                  <a:srgbClr val="E2E2E2"/>
                </a:solidFill>
                <a:latin typeface="Fira Code"/>
                <a:ea typeface="Fira Code"/>
                <a:cs typeface="Fira Code"/>
                <a:sym typeface="Fira Code"/>
              </a:rPr>
            </a:br>
            <a:r>
              <a:rPr lang="en-US" dirty="0" err="1">
                <a:solidFill>
                  <a:srgbClr val="E2E2E2"/>
                </a:solidFill>
                <a:latin typeface="Fira Code"/>
                <a:ea typeface="Fira Code"/>
                <a:cs typeface="Fira Code"/>
                <a:sym typeface="Fira Code"/>
              </a:rPr>
              <a:t>Chứng</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tỏ</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với</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lượng</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dữ</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liệu</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lớn</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hơn</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hai</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thuật</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toán</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DStream</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và</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RStream</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sẽ</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đạt</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hiệu</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quả</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hơn</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nhiều</a:t>
            </a:r>
            <a:r>
              <a:rPr lang="en-US" dirty="0">
                <a:solidFill>
                  <a:srgbClr val="E2E2E2"/>
                </a:solidFill>
                <a:latin typeface="Fira Code"/>
                <a:ea typeface="Fira Code"/>
                <a:cs typeface="Fira Code"/>
                <a:sym typeface="Fira Code"/>
              </a:rPr>
              <a:t> so </a:t>
            </a:r>
            <a:r>
              <a:rPr lang="en-US" dirty="0" err="1">
                <a:solidFill>
                  <a:srgbClr val="E2E2E2"/>
                </a:solidFill>
                <a:latin typeface="Fira Code"/>
                <a:ea typeface="Fira Code"/>
                <a:cs typeface="Fira Code"/>
                <a:sym typeface="Fira Code"/>
              </a:rPr>
              <a:t>với</a:t>
            </a:r>
            <a:r>
              <a:rPr lang="en-US" dirty="0">
                <a:solidFill>
                  <a:srgbClr val="E2E2E2"/>
                </a:solidFill>
                <a:latin typeface="Fira Code"/>
                <a:ea typeface="Fira Code"/>
                <a:cs typeface="Fira Code"/>
                <a:sym typeface="Fira Code"/>
              </a:rPr>
              <a:t> Greedy </a:t>
            </a:r>
            <a:r>
              <a:rPr lang="en-US" dirty="0" err="1">
                <a:solidFill>
                  <a:srgbClr val="E2E2E2"/>
                </a:solidFill>
                <a:latin typeface="Fira Code"/>
                <a:ea typeface="Fira Code"/>
                <a:cs typeface="Fira Code"/>
                <a:sym typeface="Fira Code"/>
              </a:rPr>
              <a:t>trong</a:t>
            </a:r>
            <a:r>
              <a:rPr lang="en-US" dirty="0">
                <a:solidFill>
                  <a:srgbClr val="E2E2E2"/>
                </a:solidFill>
                <a:latin typeface="Fira Code"/>
                <a:ea typeface="Fira Code"/>
                <a:cs typeface="Fira Code"/>
                <a:sym typeface="Fira Code"/>
              </a:rPr>
              <a:t> </a:t>
            </a:r>
            <a:r>
              <a:rPr lang="en-US" dirty="0" err="1">
                <a:solidFill>
                  <a:srgbClr val="E2E2E2"/>
                </a:solidFill>
                <a:latin typeface="Fira Code"/>
                <a:ea typeface="Fira Code"/>
                <a:cs typeface="Fira Code"/>
                <a:sym typeface="Fira Code"/>
              </a:rPr>
              <a:t>MkSC</a:t>
            </a:r>
            <a:endParaRPr lang="en-US" dirty="0">
              <a:solidFill>
                <a:srgbClr val="E2E2E2"/>
              </a:solidFill>
              <a:latin typeface="Fira Code"/>
              <a:ea typeface="Fira Code"/>
              <a:cs typeface="Fira Code"/>
              <a:sym typeface="Fira Code"/>
            </a:endParaRPr>
          </a:p>
          <a:p>
            <a:pPr marL="0" lvl="0" indent="0" algn="ctr" rtl="0">
              <a:spcBef>
                <a:spcPts val="0"/>
              </a:spcBef>
              <a:spcAft>
                <a:spcPts val="0"/>
              </a:spcAft>
              <a:buNone/>
            </a:pPr>
            <a:endParaRPr lang="en-US" dirty="0">
              <a:solidFill>
                <a:srgbClr val="E2E2E2"/>
              </a:solidFill>
              <a:latin typeface="Fira Code"/>
              <a:ea typeface="Fira Code"/>
              <a:cs typeface="Fira Code"/>
              <a:sym typeface="Fira Code"/>
            </a:endParaRPr>
          </a:p>
          <a:p>
            <a:pPr marL="0" lvl="0" indent="0" algn="ctr" rtl="0">
              <a:spcBef>
                <a:spcPts val="0"/>
              </a:spcBef>
              <a:spcAft>
                <a:spcPts val="0"/>
              </a:spcAft>
              <a:buNone/>
            </a:pPr>
            <a:endParaRPr lang="en-US" dirty="0">
              <a:solidFill>
                <a:srgbClr val="E2E2E2"/>
              </a:solidFill>
              <a:latin typeface="Fira Code"/>
              <a:ea typeface="Fira Code"/>
              <a:cs typeface="Fira Code"/>
              <a:sym typeface="Fira Code"/>
            </a:endParaRPr>
          </a:p>
          <a:p>
            <a:pPr marL="0" lvl="0" indent="0" algn="ctr" rtl="0">
              <a:spcBef>
                <a:spcPts val="0"/>
              </a:spcBef>
              <a:spcAft>
                <a:spcPts val="0"/>
              </a:spcAft>
              <a:buNone/>
            </a:pPr>
            <a:endParaRPr dirty="0">
              <a:solidFill>
                <a:srgbClr val="E2E2E2"/>
              </a:solidFill>
              <a:latin typeface="Fira Code"/>
              <a:ea typeface="Fira Code"/>
              <a:cs typeface="Fira Code"/>
              <a:sym typeface="Fira Code"/>
            </a:endParaRPr>
          </a:p>
        </p:txBody>
      </p:sp>
    </p:spTree>
    <p:extLst>
      <p:ext uri="{BB962C8B-B14F-4D97-AF65-F5344CB8AC3E}">
        <p14:creationId xmlns:p14="http://schemas.microsoft.com/office/powerpoint/2010/main" val="7895944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26"/>
        <p:cNvGrpSpPr/>
        <p:nvPr/>
      </p:nvGrpSpPr>
      <p:grpSpPr>
        <a:xfrm>
          <a:off x="0" y="0"/>
          <a:ext cx="0" cy="0"/>
          <a:chOff x="0" y="0"/>
          <a:chExt cx="0" cy="0"/>
        </a:xfrm>
      </p:grpSpPr>
      <p:grpSp>
        <p:nvGrpSpPr>
          <p:cNvPr id="1333" name="Google Shape;1333;p38"/>
          <p:cNvGrpSpPr/>
          <p:nvPr/>
        </p:nvGrpSpPr>
        <p:grpSpPr>
          <a:xfrm>
            <a:off x="299286" y="189025"/>
            <a:ext cx="133205" cy="119344"/>
            <a:chOff x="222150" y="185025"/>
            <a:chExt cx="170100" cy="152400"/>
          </a:xfrm>
        </p:grpSpPr>
        <p:cxnSp>
          <p:nvCxnSpPr>
            <p:cNvPr id="1334" name="Google Shape;1334;p38"/>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35" name="Google Shape;1335;p38"/>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1336" name="Google Shape;1336;p38"/>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1337" name="Google Shape;1337;p38"/>
          <p:cNvGrpSpPr/>
          <p:nvPr/>
        </p:nvGrpSpPr>
        <p:grpSpPr>
          <a:xfrm>
            <a:off x="286625" y="3999999"/>
            <a:ext cx="145867" cy="958251"/>
            <a:chOff x="286625" y="3923799"/>
            <a:chExt cx="145867" cy="958251"/>
          </a:xfrm>
        </p:grpSpPr>
        <p:sp>
          <p:nvSpPr>
            <p:cNvPr id="1338" name="Google Shape;1338;p38"/>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 name="Google Shape;1339;p38"/>
            <p:cNvGrpSpPr/>
            <p:nvPr/>
          </p:nvGrpSpPr>
          <p:grpSpPr>
            <a:xfrm>
              <a:off x="298112" y="4342643"/>
              <a:ext cx="110182" cy="126862"/>
              <a:chOff x="281100" y="2027800"/>
              <a:chExt cx="140700" cy="162000"/>
            </a:xfrm>
          </p:grpSpPr>
          <p:sp>
            <p:nvSpPr>
              <p:cNvPr id="1340" name="Google Shape;1340;p38"/>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 name="Google Shape;1341;p38"/>
              <p:cNvGrpSpPr/>
              <p:nvPr/>
            </p:nvGrpSpPr>
            <p:grpSpPr>
              <a:xfrm>
                <a:off x="308875" y="2088450"/>
                <a:ext cx="85200" cy="40700"/>
                <a:chOff x="308875" y="2087000"/>
                <a:chExt cx="85200" cy="40700"/>
              </a:xfrm>
            </p:grpSpPr>
            <p:cxnSp>
              <p:nvCxnSpPr>
                <p:cNvPr id="1342" name="Google Shape;1342;p38"/>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1343" name="Google Shape;1343;p38"/>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344" name="Google Shape;1344;p38"/>
            <p:cNvGrpSpPr/>
            <p:nvPr/>
          </p:nvGrpSpPr>
          <p:grpSpPr>
            <a:xfrm>
              <a:off x="286625" y="3923799"/>
              <a:ext cx="133200" cy="133200"/>
              <a:chOff x="286625" y="3648899"/>
              <a:chExt cx="133200" cy="133200"/>
            </a:xfrm>
          </p:grpSpPr>
          <p:sp>
            <p:nvSpPr>
              <p:cNvPr id="1345" name="Google Shape;1345;p38"/>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47" name="Google Shape;1347;p38">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348" name="Google Shape;1348;p38">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8">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8">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8">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 name="Google Shape;1352;p38"/>
          <p:cNvGrpSpPr/>
          <p:nvPr/>
        </p:nvGrpSpPr>
        <p:grpSpPr>
          <a:xfrm>
            <a:off x="7819199" y="752550"/>
            <a:ext cx="604800" cy="147600"/>
            <a:chOff x="7688649" y="828750"/>
            <a:chExt cx="604800" cy="147600"/>
          </a:xfrm>
        </p:grpSpPr>
        <p:sp>
          <p:nvSpPr>
            <p:cNvPr id="1353" name="Google Shape;1353;p38"/>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8"/>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8"/>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AC7A4B5E-84DE-07C1-FF31-D6A6088DABCE}"/>
              </a:ext>
            </a:extLst>
          </p:cNvPr>
          <p:cNvSpPr txBox="1"/>
          <p:nvPr/>
        </p:nvSpPr>
        <p:spPr>
          <a:xfrm>
            <a:off x="2282283" y="1498635"/>
            <a:ext cx="4579434" cy="2308324"/>
          </a:xfrm>
          <a:prstGeom prst="rect">
            <a:avLst/>
          </a:prstGeom>
          <a:noFill/>
        </p:spPr>
        <p:txBody>
          <a:bodyPr wrap="square">
            <a:spAutoFit/>
          </a:bodyPr>
          <a:lstStyle/>
          <a:p>
            <a:pPr algn="ctr"/>
            <a:r>
              <a:rPr lang="en" sz="7200" dirty="0">
                <a:solidFill>
                  <a:schemeClr val="bg1"/>
                </a:solidFill>
                <a:latin typeface="Oswald" panose="00000500000000000000" pitchFamily="2" charset="0"/>
              </a:rPr>
              <a:t>Thanks you for listening!</a:t>
            </a:r>
            <a:endParaRPr lang="en-US" sz="7200" dirty="0">
              <a:solidFill>
                <a:schemeClr val="bg1"/>
              </a:solidFill>
              <a:latin typeface="Oswald" panose="00000500000000000000" pitchFamily="2" charset="0"/>
            </a:endParaRPr>
          </a:p>
        </p:txBody>
      </p:sp>
      <p:grpSp>
        <p:nvGrpSpPr>
          <p:cNvPr id="6" name="Google Shape;3608;p63">
            <a:extLst>
              <a:ext uri="{FF2B5EF4-FFF2-40B4-BE49-F238E27FC236}">
                <a16:creationId xmlns:a16="http://schemas.microsoft.com/office/drawing/2014/main" id="{0B26A84A-5B95-31DE-4BDF-095A3321CDAD}"/>
              </a:ext>
            </a:extLst>
          </p:cNvPr>
          <p:cNvGrpSpPr/>
          <p:nvPr/>
        </p:nvGrpSpPr>
        <p:grpSpPr>
          <a:xfrm>
            <a:off x="3731487" y="4061566"/>
            <a:ext cx="1681025" cy="338359"/>
            <a:chOff x="3733763" y="3183525"/>
            <a:chExt cx="1681025" cy="338359"/>
          </a:xfrm>
        </p:grpSpPr>
        <p:sp>
          <p:nvSpPr>
            <p:cNvPr id="7" name="Google Shape;3609;p63">
              <a:extLst>
                <a:ext uri="{FF2B5EF4-FFF2-40B4-BE49-F238E27FC236}">
                  <a16:creationId xmlns:a16="http://schemas.microsoft.com/office/drawing/2014/main" id="{42BFC4D1-6950-AB37-1583-7CB72190DABB}"/>
                </a:ext>
              </a:extLst>
            </p:cNvPr>
            <p:cNvSpPr/>
            <p:nvPr/>
          </p:nvSpPr>
          <p:spPr>
            <a:xfrm>
              <a:off x="3733763" y="3183525"/>
              <a:ext cx="338345" cy="33829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3610;p63">
              <a:extLst>
                <a:ext uri="{FF2B5EF4-FFF2-40B4-BE49-F238E27FC236}">
                  <a16:creationId xmlns:a16="http://schemas.microsoft.com/office/drawing/2014/main" id="{6A3981A1-5E97-F7B5-E139-35B3B7A2C105}"/>
                </a:ext>
              </a:extLst>
            </p:cNvPr>
            <p:cNvGrpSpPr/>
            <p:nvPr/>
          </p:nvGrpSpPr>
          <p:grpSpPr>
            <a:xfrm>
              <a:off x="4166051" y="3183552"/>
              <a:ext cx="338366" cy="338332"/>
              <a:chOff x="812101" y="2571761"/>
              <a:chExt cx="417066" cy="417024"/>
            </a:xfrm>
          </p:grpSpPr>
          <p:sp>
            <p:nvSpPr>
              <p:cNvPr id="15" name="Google Shape;3611;p63">
                <a:extLst>
                  <a:ext uri="{FF2B5EF4-FFF2-40B4-BE49-F238E27FC236}">
                    <a16:creationId xmlns:a16="http://schemas.microsoft.com/office/drawing/2014/main" id="{FE1853D2-C2C6-E4D6-716E-D57848A54B8C}"/>
                  </a:ext>
                </a:extLst>
              </p:cNvPr>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3612;p63">
                <a:extLst>
                  <a:ext uri="{FF2B5EF4-FFF2-40B4-BE49-F238E27FC236}">
                    <a16:creationId xmlns:a16="http://schemas.microsoft.com/office/drawing/2014/main" id="{EAACB88B-300F-AB9E-3666-FEFF6D3C8F0A}"/>
                  </a:ext>
                </a:extLst>
              </p:cNvPr>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613;p63">
                <a:extLst>
                  <a:ext uri="{FF2B5EF4-FFF2-40B4-BE49-F238E27FC236}">
                    <a16:creationId xmlns:a16="http://schemas.microsoft.com/office/drawing/2014/main" id="{1FF8C439-A4EC-43DB-72DC-9B6C1C5F18AE}"/>
                  </a:ext>
                </a:extLst>
              </p:cNvPr>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14;p63">
                <a:extLst>
                  <a:ext uri="{FF2B5EF4-FFF2-40B4-BE49-F238E27FC236}">
                    <a16:creationId xmlns:a16="http://schemas.microsoft.com/office/drawing/2014/main" id="{9E9F9D51-7E7C-6DEF-6537-CD5F36A7E914}"/>
                  </a:ext>
                </a:extLst>
              </p:cNvPr>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3615;p63">
              <a:extLst>
                <a:ext uri="{FF2B5EF4-FFF2-40B4-BE49-F238E27FC236}">
                  <a16:creationId xmlns:a16="http://schemas.microsoft.com/office/drawing/2014/main" id="{114C1EDF-B66E-825E-9B18-8BB5A2733B56}"/>
                </a:ext>
              </a:extLst>
            </p:cNvPr>
            <p:cNvGrpSpPr/>
            <p:nvPr/>
          </p:nvGrpSpPr>
          <p:grpSpPr>
            <a:xfrm>
              <a:off x="4598397" y="3183552"/>
              <a:ext cx="338332" cy="338332"/>
              <a:chOff x="1323129" y="2571761"/>
              <a:chExt cx="417024" cy="417024"/>
            </a:xfrm>
          </p:grpSpPr>
          <p:sp>
            <p:nvSpPr>
              <p:cNvPr id="11" name="Google Shape;3616;p63">
                <a:extLst>
                  <a:ext uri="{FF2B5EF4-FFF2-40B4-BE49-F238E27FC236}">
                    <a16:creationId xmlns:a16="http://schemas.microsoft.com/office/drawing/2014/main" id="{BD8A360A-9002-BC6F-3B83-8B8065BD469C}"/>
                  </a:ext>
                </a:extLst>
              </p:cNvPr>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617;p63">
                <a:extLst>
                  <a:ext uri="{FF2B5EF4-FFF2-40B4-BE49-F238E27FC236}">
                    <a16:creationId xmlns:a16="http://schemas.microsoft.com/office/drawing/2014/main" id="{AF1A70A8-C3E5-6F6E-C16D-EA804067C5CF}"/>
                  </a:ext>
                </a:extLst>
              </p:cNvPr>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618;p63">
                <a:extLst>
                  <a:ext uri="{FF2B5EF4-FFF2-40B4-BE49-F238E27FC236}">
                    <a16:creationId xmlns:a16="http://schemas.microsoft.com/office/drawing/2014/main" id="{4269BA50-196E-5C49-8DAA-B4A29BFBB192}"/>
                  </a:ext>
                </a:extLst>
              </p:cNvPr>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619;p63">
                <a:extLst>
                  <a:ext uri="{FF2B5EF4-FFF2-40B4-BE49-F238E27FC236}">
                    <a16:creationId xmlns:a16="http://schemas.microsoft.com/office/drawing/2014/main" id="{6EBDCD46-956B-5205-E3F6-E02072B2AF62}"/>
                  </a:ext>
                </a:extLst>
              </p:cNvPr>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3620;p63">
              <a:extLst>
                <a:ext uri="{FF2B5EF4-FFF2-40B4-BE49-F238E27FC236}">
                  <a16:creationId xmlns:a16="http://schemas.microsoft.com/office/drawing/2014/main" id="{4A20E715-6AEC-F355-0B76-8CC996838BF9}"/>
                </a:ext>
              </a:extLst>
            </p:cNvPr>
            <p:cNvSpPr/>
            <p:nvPr/>
          </p:nvSpPr>
          <p:spPr>
            <a:xfrm>
              <a:off x="5074766" y="3214044"/>
              <a:ext cx="340022" cy="277263"/>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043030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1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Giới thiệu bài toán</a:t>
            </a:r>
          </a:p>
        </p:txBody>
      </p:sp>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xmlns:a14="http://schemas.microsoft.com/office/drawing/2010/main">
        <mc:Choice Requires="a14">
          <p:sp>
            <p:nvSpPr>
              <p:cNvPr id="415" name="Google Shape;415;p19"/>
              <p:cNvSpPr txBox="1"/>
              <p:nvPr/>
            </p:nvSpPr>
            <p:spPr>
              <a:xfrm>
                <a:off x="1807356" y="2734200"/>
                <a:ext cx="5529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000" b="1">
                    <a:solidFill>
                      <a:schemeClr val="dk2"/>
                    </a:solidFill>
                    <a:latin typeface="Oswald"/>
                    <a:ea typeface="Oswald"/>
                    <a:cs typeface="Oswald"/>
                    <a:sym typeface="Oswald"/>
                  </a:rPr>
                  <a:t>K-Submodular là một hàm submodular có thể bị giảm xuống một hàm submodular với số lượng phần tử tối đa là k. Nói cách khác, một hàm f là K-submodular nếu f(S) - f(</a:t>
                </a:r>
                <a14:m>
                  <m:oMath xmlns:m="http://schemas.openxmlformats.org/officeDocument/2006/math">
                    <m:f>
                      <m:fPr>
                        <m:ctrlPr>
                          <a:rPr lang="en-US" sz="2000" b="1" i="1" smtClean="0">
                            <a:solidFill>
                              <a:schemeClr val="dk2"/>
                            </a:solidFill>
                            <a:latin typeface="Cambria Math" panose="02040503050406030204" pitchFamily="18" charset="0"/>
                            <a:sym typeface="Oswald"/>
                          </a:rPr>
                        </m:ctrlPr>
                      </m:fPr>
                      <m:num>
                        <m:r>
                          <a:rPr lang="en-US" sz="2000" b="1" i="1" smtClean="0">
                            <a:solidFill>
                              <a:schemeClr val="dk2"/>
                            </a:solidFill>
                            <a:latin typeface="Cambria Math" panose="02040503050406030204" pitchFamily="18" charset="0"/>
                            <a:sym typeface="Oswald"/>
                          </a:rPr>
                          <m:t>𝑺</m:t>
                        </m:r>
                      </m:num>
                      <m:den>
                        <m:r>
                          <a:rPr lang="en-US" sz="2000" b="1" i="1" smtClean="0">
                            <a:solidFill>
                              <a:schemeClr val="dk2"/>
                            </a:solidFill>
                            <a:latin typeface="Cambria Math" panose="02040503050406030204" pitchFamily="18" charset="0"/>
                            <a:sym typeface="Oswald"/>
                          </a:rPr>
                          <m:t>𝒙</m:t>
                        </m:r>
                      </m:den>
                    </m:f>
                  </m:oMath>
                </a14:m>
                <a:r>
                  <a:rPr lang="vi-VN" sz="2000" b="1">
                    <a:solidFill>
                      <a:schemeClr val="dk2"/>
                    </a:solidFill>
                    <a:latin typeface="Oswald"/>
                    <a:ea typeface="Oswald"/>
                    <a:cs typeface="Oswald"/>
                    <a:sym typeface="Oswald"/>
                  </a:rPr>
                  <a:t>) &lt;= f(T) - f(</a:t>
                </a:r>
                <a14:m>
                  <m:oMath xmlns:m="http://schemas.openxmlformats.org/officeDocument/2006/math">
                    <m:f>
                      <m:fPr>
                        <m:ctrlPr>
                          <a:rPr lang="vi-VN" sz="2000" b="1" i="1" smtClean="0">
                            <a:solidFill>
                              <a:schemeClr val="dk2"/>
                            </a:solidFill>
                            <a:latin typeface="Cambria Math" panose="02040503050406030204" pitchFamily="18" charset="0"/>
                            <a:sym typeface="Oswald"/>
                          </a:rPr>
                        </m:ctrlPr>
                      </m:fPr>
                      <m:num>
                        <m:r>
                          <a:rPr lang="en-US" sz="2000" b="1" i="1" smtClean="0">
                            <a:solidFill>
                              <a:schemeClr val="dk2"/>
                            </a:solidFill>
                            <a:latin typeface="Cambria Math" panose="02040503050406030204" pitchFamily="18" charset="0"/>
                            <a:sym typeface="Oswald"/>
                          </a:rPr>
                          <m:t>𝑻</m:t>
                        </m:r>
                      </m:num>
                      <m:den>
                        <m:r>
                          <a:rPr lang="en-US" sz="2000" b="1" i="1" smtClean="0">
                            <a:solidFill>
                              <a:schemeClr val="dk2"/>
                            </a:solidFill>
                            <a:latin typeface="Cambria Math" panose="02040503050406030204" pitchFamily="18" charset="0"/>
                            <a:sym typeface="Oswald"/>
                          </a:rPr>
                          <m:t>𝒙</m:t>
                        </m:r>
                      </m:den>
                    </m:f>
                  </m:oMath>
                </a14:m>
                <a:r>
                  <a:rPr lang="en-US" sz="2000" b="1">
                    <a:solidFill>
                      <a:schemeClr val="dk2"/>
                    </a:solidFill>
                    <a:latin typeface="Oswald"/>
                    <a:ea typeface="Oswald"/>
                    <a:cs typeface="Oswald"/>
                    <a:sym typeface="Oswald"/>
                  </a:rPr>
                  <a:t>)</a:t>
                </a:r>
                <a:r>
                  <a:rPr lang="vi-VN" sz="2000" b="1">
                    <a:solidFill>
                      <a:schemeClr val="dk2"/>
                    </a:solidFill>
                    <a:latin typeface="Oswald"/>
                    <a:ea typeface="Oswald"/>
                    <a:cs typeface="Oswald"/>
                    <a:sym typeface="Oswald"/>
                  </a:rPr>
                  <a:t>với mọi tập hợp S và T có k phần tử và x là một phần tử không thuộc S và T.</a:t>
                </a:r>
                <a:endParaRPr lang="en-US" sz="2000" b="1">
                  <a:solidFill>
                    <a:schemeClr val="dk2"/>
                  </a:solidFill>
                  <a:latin typeface="Oswald"/>
                  <a:ea typeface="Oswald"/>
                  <a:cs typeface="Oswald"/>
                  <a:sym typeface="Oswald"/>
                </a:endParaRPr>
              </a:p>
              <a:p>
                <a:pPr marL="0" lvl="0" indent="0" algn="ctr" rtl="0">
                  <a:spcBef>
                    <a:spcPts val="0"/>
                  </a:spcBef>
                  <a:spcAft>
                    <a:spcPts val="0"/>
                  </a:spcAft>
                  <a:buNone/>
                </a:pPr>
                <a:r>
                  <a:rPr lang="en-US" sz="2000" b="1">
                    <a:solidFill>
                      <a:schemeClr val="dk2"/>
                    </a:solidFill>
                    <a:latin typeface="Oswald"/>
                    <a:ea typeface="Oswald"/>
                    <a:cs typeface="Oswald"/>
                    <a:sym typeface="Oswald"/>
                  </a:rPr>
                  <a:t>Hàm số đếm số phần tử trong tập hợp: f(S) = |S|</a:t>
                </a:r>
              </a:p>
            </p:txBody>
          </p:sp>
        </mc:Choice>
        <mc:Fallback xmlns="">
          <p:sp>
            <p:nvSpPr>
              <p:cNvPr id="415" name="Google Shape;415;p19"/>
              <p:cNvSpPr txBox="1">
                <a:spLocks noRot="1" noChangeAspect="1" noMove="1" noResize="1" noEditPoints="1" noAdjustHandles="1" noChangeArrowheads="1" noChangeShapeType="1" noTextEdit="1"/>
              </p:cNvSpPr>
              <p:nvPr/>
            </p:nvSpPr>
            <p:spPr>
              <a:xfrm>
                <a:off x="1807356" y="2734200"/>
                <a:ext cx="5529287" cy="400200"/>
              </a:xfrm>
              <a:prstGeom prst="rect">
                <a:avLst/>
              </a:prstGeom>
              <a:blipFill>
                <a:blip r:embed="rId4"/>
                <a:stretch>
                  <a:fillRect l="-881" t="-256923" r="-1982" b="-275385"/>
                </a:stretch>
              </a:blipFill>
              <a:ln>
                <a:noFill/>
              </a:ln>
            </p:spPr>
            <p:txBody>
              <a:bodyPr/>
              <a:lstStyle/>
              <a:p>
                <a:r>
                  <a:rPr lang="vi-VN">
                    <a:noFill/>
                  </a:rPr>
                  <a:t> </a:t>
                </a:r>
              </a:p>
            </p:txBody>
          </p:sp>
        </mc:Fallback>
      </mc:AlternateContent>
    </p:spTree>
    <p:extLst>
      <p:ext uri="{BB962C8B-B14F-4D97-AF65-F5344CB8AC3E}">
        <p14:creationId xmlns:p14="http://schemas.microsoft.com/office/powerpoint/2010/main" val="3551400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15">
                                            <p:txEl>
                                              <p:pRg st="0" end="0"/>
                                            </p:txEl>
                                          </p:spTgt>
                                        </p:tgtEl>
                                        <p:attrNameLst>
                                          <p:attrName>style.visibility</p:attrName>
                                        </p:attrNameLst>
                                      </p:cBhvr>
                                      <p:to>
                                        <p:strVal val="visible"/>
                                      </p:to>
                                    </p:set>
                                    <p:animEffect transition="in" filter="fade">
                                      <p:cBhvr>
                                        <p:cTn id="7" dur="1000"/>
                                        <p:tgtEl>
                                          <p:spTgt spid="415">
                                            <p:txEl>
                                              <p:pRg st="0" end="0"/>
                                            </p:txEl>
                                          </p:spTgt>
                                        </p:tgtEl>
                                      </p:cBhvr>
                                    </p:animEffect>
                                    <p:anim calcmode="lin" valueType="num">
                                      <p:cBhvr>
                                        <p:cTn id="8" dur="1000" fill="hold"/>
                                        <p:tgtEl>
                                          <p:spTgt spid="41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1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15">
                                            <p:txEl>
                                              <p:pRg st="1" end="1"/>
                                            </p:txEl>
                                          </p:spTgt>
                                        </p:tgtEl>
                                        <p:attrNameLst>
                                          <p:attrName>style.visibility</p:attrName>
                                        </p:attrNameLst>
                                      </p:cBhvr>
                                      <p:to>
                                        <p:strVal val="visible"/>
                                      </p:to>
                                    </p:set>
                                    <p:animEffect transition="in" filter="fade">
                                      <p:cBhvr>
                                        <p:cTn id="14" dur="1000"/>
                                        <p:tgtEl>
                                          <p:spTgt spid="415">
                                            <p:txEl>
                                              <p:pRg st="1" end="1"/>
                                            </p:txEl>
                                          </p:spTgt>
                                        </p:tgtEl>
                                      </p:cBhvr>
                                    </p:animEffect>
                                    <p:anim calcmode="lin" valueType="num">
                                      <p:cBhvr>
                                        <p:cTn id="15" dur="1000" fill="hold"/>
                                        <p:tgtEl>
                                          <p:spTgt spid="415">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15">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1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Giới thiệu bài toán</a:t>
            </a:r>
          </a:p>
        </p:txBody>
      </p:sp>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9"/>
          <p:cNvSpPr txBox="1"/>
          <p:nvPr/>
        </p:nvSpPr>
        <p:spPr>
          <a:xfrm>
            <a:off x="1807355" y="3513999"/>
            <a:ext cx="5648053"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US" sz="2000" b="1">
              <a:solidFill>
                <a:schemeClr val="dk2"/>
              </a:solidFill>
              <a:latin typeface="Oswald"/>
              <a:ea typeface="Oswald"/>
              <a:cs typeface="Oswald"/>
              <a:sym typeface="Oswald"/>
            </a:endParaRPr>
          </a:p>
        </p:txBody>
      </p:sp>
      <p:sp>
        <p:nvSpPr>
          <p:cNvPr id="2" name="Google Shape;415;p19">
            <a:extLst>
              <a:ext uri="{FF2B5EF4-FFF2-40B4-BE49-F238E27FC236}">
                <a16:creationId xmlns:a16="http://schemas.microsoft.com/office/drawing/2014/main" id="{F45BC36F-DF7B-B611-830B-0A466D61BD34}"/>
              </a:ext>
            </a:extLst>
          </p:cNvPr>
          <p:cNvSpPr txBox="1"/>
          <p:nvPr/>
        </p:nvSpPr>
        <p:spPr>
          <a:xfrm>
            <a:off x="1807355" y="2734200"/>
            <a:ext cx="5529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chemeClr val="dk2"/>
                </a:solidFill>
                <a:latin typeface="Oswald"/>
                <a:ea typeface="Oswald"/>
                <a:cs typeface="Oswald"/>
                <a:sym typeface="Oswald"/>
              </a:rPr>
              <a:t>Bài toán </a:t>
            </a:r>
            <a:r>
              <a:rPr lang="vi-VN" sz="2000" b="1">
                <a:solidFill>
                  <a:schemeClr val="dk2"/>
                </a:solidFill>
                <a:latin typeface="Oswald"/>
                <a:ea typeface="Oswald"/>
                <a:cs typeface="Oswald"/>
                <a:sym typeface="Oswald"/>
              </a:rPr>
              <a:t>Tối đa hóa hàm k</a:t>
            </a:r>
            <a:r>
              <a:rPr lang="en-US" sz="2000" b="1">
                <a:solidFill>
                  <a:schemeClr val="dk2"/>
                </a:solidFill>
                <a:latin typeface="Oswald"/>
                <a:ea typeface="Oswald"/>
                <a:cs typeface="Oswald"/>
                <a:sym typeface="Oswald"/>
              </a:rPr>
              <a:t>-Submodular</a:t>
            </a:r>
            <a:r>
              <a:rPr lang="vi-VN" sz="2000" b="1">
                <a:solidFill>
                  <a:schemeClr val="dk2"/>
                </a:solidFill>
                <a:latin typeface="Oswald"/>
                <a:ea typeface="Oswald"/>
                <a:cs typeface="Oswald"/>
                <a:sym typeface="Oswald"/>
              </a:rPr>
              <a:t> chịu biến dạng kích thước (MkSC) đã được Ohsaka &amp; Yoshida (2015) nghiên cứu; Chu và cộng sự. (2019); Qian và cộng sự. (2017); Sakaue (2017). </a:t>
            </a:r>
            <a:endParaRPr lang="en-US" sz="2000" b="1">
              <a:solidFill>
                <a:schemeClr val="dk2"/>
              </a:solidFill>
              <a:latin typeface="Oswald"/>
              <a:ea typeface="Oswald"/>
              <a:cs typeface="Oswald"/>
              <a:sym typeface="Oswald"/>
            </a:endParaRPr>
          </a:p>
        </p:txBody>
      </p:sp>
      <p:grpSp>
        <p:nvGrpSpPr>
          <p:cNvPr id="3" name="Google Shape;308;p34">
            <a:extLst>
              <a:ext uri="{FF2B5EF4-FFF2-40B4-BE49-F238E27FC236}">
                <a16:creationId xmlns:a16="http://schemas.microsoft.com/office/drawing/2014/main" id="{99221172-4C20-9EC5-D702-291082C103AE}"/>
              </a:ext>
            </a:extLst>
          </p:cNvPr>
          <p:cNvGrpSpPr/>
          <p:nvPr/>
        </p:nvGrpSpPr>
        <p:grpSpPr>
          <a:xfrm>
            <a:off x="4157353" y="1819572"/>
            <a:ext cx="329193" cy="329185"/>
            <a:chOff x="-3852025" y="2764950"/>
            <a:chExt cx="291450" cy="293000"/>
          </a:xfrm>
        </p:grpSpPr>
        <p:sp>
          <p:nvSpPr>
            <p:cNvPr id="4" name="Google Shape;309;p34">
              <a:extLst>
                <a:ext uri="{FF2B5EF4-FFF2-40B4-BE49-F238E27FC236}">
                  <a16:creationId xmlns:a16="http://schemas.microsoft.com/office/drawing/2014/main" id="{3F8659CC-1E9A-6DB6-0370-D6C1DA042761}"/>
                </a:ext>
              </a:extLst>
            </p:cNvPr>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10;p34">
              <a:extLst>
                <a:ext uri="{FF2B5EF4-FFF2-40B4-BE49-F238E27FC236}">
                  <a16:creationId xmlns:a16="http://schemas.microsoft.com/office/drawing/2014/main" id="{3578CEA9-1F20-002A-01B4-8301E9A20EFB}"/>
                </a:ext>
              </a:extLst>
            </p:cNvPr>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951464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1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Giới thiệu bài toán</a:t>
            </a:r>
          </a:p>
        </p:txBody>
      </p:sp>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9"/>
          <p:cNvSpPr txBox="1"/>
          <p:nvPr/>
        </p:nvSpPr>
        <p:spPr>
          <a:xfrm>
            <a:off x="1807355" y="3513999"/>
            <a:ext cx="5648053"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US" sz="2000" b="1">
              <a:solidFill>
                <a:schemeClr val="dk2"/>
              </a:solidFill>
              <a:latin typeface="Oswald"/>
              <a:ea typeface="Oswald"/>
              <a:cs typeface="Oswald"/>
              <a:sym typeface="Oswald"/>
            </a:endParaRPr>
          </a:p>
        </p:txBody>
      </p:sp>
      <mc:AlternateContent xmlns:mc="http://schemas.openxmlformats.org/markup-compatibility/2006" xmlns:a14="http://schemas.microsoft.com/office/drawing/2010/main">
        <mc:Choice Requires="a14">
          <p:sp>
            <p:nvSpPr>
              <p:cNvPr id="2" name="Google Shape;415;p19">
                <a:extLst>
                  <a:ext uri="{FF2B5EF4-FFF2-40B4-BE49-F238E27FC236}">
                    <a16:creationId xmlns:a16="http://schemas.microsoft.com/office/drawing/2014/main" id="{F45BC36F-DF7B-B611-830B-0A466D61BD34}"/>
                  </a:ext>
                </a:extLst>
              </p:cNvPr>
              <p:cNvSpPr txBox="1"/>
              <p:nvPr/>
            </p:nvSpPr>
            <p:spPr>
              <a:xfrm>
                <a:off x="1807355" y="2734200"/>
                <a:ext cx="5529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2000" b="1">
                    <a:solidFill>
                      <a:schemeClr val="dk2"/>
                    </a:solidFill>
                    <a:latin typeface="Oswald"/>
                    <a:ea typeface="Oswald"/>
                    <a:cs typeface="Oswald"/>
                    <a:sym typeface="Oswald"/>
                  </a:rPr>
                  <a:t>Tối đa hóa hàm dưới mô đun k chịu biến dạng kích thước (MkSC) là một vấn đề tối ưu trong lý thuyết tổ hợp. Vấn đề này yêu cầu chúng ta tìm ra một tập hợp k phần tử với giá trị tối đa của một hàm submodular, sao cho kích thước của tập hợp này không lớn hơn một kích thước cho trước.</a:t>
                </a:r>
                <a:endParaRPr lang="en-US" sz="2000" b="1">
                  <a:solidFill>
                    <a:schemeClr val="dk2"/>
                  </a:solidFill>
                  <a:latin typeface="Oswald"/>
                  <a:ea typeface="Oswald"/>
                  <a:cs typeface="Oswald"/>
                  <a:sym typeface="Oswald"/>
                </a:endParaRPr>
              </a:p>
              <a:p>
                <a:pPr marL="0" lvl="0" indent="0" algn="ctr" rtl="0">
                  <a:spcBef>
                    <a:spcPts val="0"/>
                  </a:spcBef>
                  <a:spcAft>
                    <a:spcPts val="0"/>
                  </a:spcAft>
                  <a:buNone/>
                </a:pPr>
                <a:r>
                  <a:rPr lang="en-US" sz="2000" b="1">
                    <a:solidFill>
                      <a:schemeClr val="dk2"/>
                    </a:solidFill>
                    <a:latin typeface="Oswald"/>
                    <a:ea typeface="Oswald"/>
                    <a:cs typeface="Oswald"/>
                    <a:sym typeface="Oswald"/>
                  </a:rPr>
                  <a:t>Vấn đề MkSC được biểu diễn như sau</a:t>
                </a:r>
              </a:p>
              <a:p>
                <a:pPr marL="0" lvl="0" indent="0" algn="ctr" rtl="0">
                  <a:spcBef>
                    <a:spcPts val="0"/>
                  </a:spcBef>
                  <a:spcAft>
                    <a:spcPts val="0"/>
                  </a:spcAft>
                  <a:buNone/>
                </a:pPr>
                <a:r>
                  <a:rPr lang="vi-VN" sz="2800" b="0" i="0">
                    <a:solidFill>
                      <a:schemeClr val="bg1"/>
                    </a:solidFill>
                    <a:effectLst/>
                    <a:latin typeface="Google Sans Mono"/>
                  </a:rPr>
                  <a:t>max f(S) </a:t>
                </a:r>
                <a:endParaRPr lang="en-US" sz="2800" b="0" i="0">
                  <a:solidFill>
                    <a:schemeClr val="bg1"/>
                  </a:solidFill>
                  <a:effectLst/>
                  <a:latin typeface="Google Sans Mono"/>
                </a:endParaRPr>
              </a:p>
              <a:p>
                <a:pPr marL="0" lvl="0" indent="0" algn="ctr" rtl="0">
                  <a:spcBef>
                    <a:spcPts val="0"/>
                  </a:spcBef>
                  <a:spcAft>
                    <a:spcPts val="0"/>
                  </a:spcAft>
                  <a:buNone/>
                </a:pPr>
                <a:r>
                  <a:rPr lang="vi-VN" sz="2800" b="0" i="0">
                    <a:solidFill>
                      <a:schemeClr val="bg1"/>
                    </a:solidFill>
                    <a:effectLst/>
                    <a:latin typeface="Google Sans Mono"/>
                  </a:rPr>
                  <a:t>s.t. |S| </a:t>
                </a:r>
                <a14:m>
                  <m:oMath xmlns:m="http://schemas.openxmlformats.org/officeDocument/2006/math">
                    <m:r>
                      <a:rPr lang="vi-VN" sz="2800" b="0" i="1" smtClean="0">
                        <a:solidFill>
                          <a:schemeClr val="bg1"/>
                        </a:solidFill>
                        <a:effectLst/>
                        <a:latin typeface="Cambria Math" panose="02040503050406030204" pitchFamily="18" charset="0"/>
                        <a:ea typeface="Cambria Math" panose="02040503050406030204" pitchFamily="18" charset="0"/>
                      </a:rPr>
                      <m:t>≤</m:t>
                    </m:r>
                  </m:oMath>
                </a14:m>
                <a:r>
                  <a:rPr lang="vi-VN" sz="2800" b="0" i="0">
                    <a:solidFill>
                      <a:schemeClr val="bg1"/>
                    </a:solidFill>
                    <a:effectLst/>
                    <a:latin typeface="Google Sans Mono"/>
                  </a:rPr>
                  <a:t> k</a:t>
                </a:r>
                <a:endParaRPr lang="en-US" sz="2000" b="1">
                  <a:solidFill>
                    <a:schemeClr val="bg1"/>
                  </a:solidFill>
                  <a:latin typeface="Oswald"/>
                  <a:ea typeface="Oswald"/>
                  <a:cs typeface="Oswald"/>
                  <a:sym typeface="Oswald"/>
                </a:endParaRPr>
              </a:p>
            </p:txBody>
          </p:sp>
        </mc:Choice>
        <mc:Fallback xmlns="">
          <p:sp>
            <p:nvSpPr>
              <p:cNvPr id="2" name="Google Shape;415;p19">
                <a:extLst>
                  <a:ext uri="{FF2B5EF4-FFF2-40B4-BE49-F238E27FC236}">
                    <a16:creationId xmlns:a16="http://schemas.microsoft.com/office/drawing/2014/main" id="{F45BC36F-DF7B-B611-830B-0A466D61BD34}"/>
                  </a:ext>
                </a:extLst>
              </p:cNvPr>
              <p:cNvSpPr txBox="1">
                <a:spLocks noRot="1" noChangeAspect="1" noMove="1" noResize="1" noEditPoints="1" noAdjustHandles="1" noChangeArrowheads="1" noChangeShapeType="1" noTextEdit="1"/>
              </p:cNvSpPr>
              <p:nvPr/>
            </p:nvSpPr>
            <p:spPr>
              <a:xfrm>
                <a:off x="1807355" y="2734200"/>
                <a:ext cx="5529287" cy="400200"/>
              </a:xfrm>
              <a:prstGeom prst="rect">
                <a:avLst/>
              </a:prstGeom>
              <a:blipFill>
                <a:blip r:embed="rId4"/>
                <a:stretch>
                  <a:fillRect l="-881" t="-347692" r="-1872" b="-383077"/>
                </a:stretch>
              </a:blipFill>
              <a:ln>
                <a:noFill/>
              </a:ln>
            </p:spPr>
            <p:txBody>
              <a:bodyPr/>
              <a:lstStyle/>
              <a:p>
                <a:r>
                  <a:rPr lang="vi-VN">
                    <a:noFill/>
                  </a:rPr>
                  <a:t> </a:t>
                </a:r>
              </a:p>
            </p:txBody>
          </p:sp>
        </mc:Fallback>
      </mc:AlternateContent>
    </p:spTree>
    <p:extLst>
      <p:ext uri="{BB962C8B-B14F-4D97-AF65-F5344CB8AC3E}">
        <p14:creationId xmlns:p14="http://schemas.microsoft.com/office/powerpoint/2010/main" val="18514722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19"/>
          <p:cNvSpPr txBox="1">
            <a:spLocks noGrp="1"/>
          </p:cNvSpPr>
          <p:nvPr>
            <p:ph type="title"/>
          </p:nvPr>
        </p:nvSpPr>
        <p:spPr>
          <a:xfrm>
            <a:off x="720000" y="540000"/>
            <a:ext cx="72039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Giới thiệu bài toán</a:t>
            </a:r>
          </a:p>
        </p:txBody>
      </p:sp>
      <p:grpSp>
        <p:nvGrpSpPr>
          <p:cNvPr id="388" name="Google Shape;388;p19"/>
          <p:cNvGrpSpPr/>
          <p:nvPr/>
        </p:nvGrpSpPr>
        <p:grpSpPr>
          <a:xfrm>
            <a:off x="299286" y="189025"/>
            <a:ext cx="133205" cy="119344"/>
            <a:chOff x="222150" y="185025"/>
            <a:chExt cx="170100" cy="152400"/>
          </a:xfrm>
        </p:grpSpPr>
        <p:cxnSp>
          <p:nvCxnSpPr>
            <p:cNvPr id="389" name="Google Shape;389;p19"/>
            <p:cNvCxnSpPr/>
            <p:nvPr/>
          </p:nvCxnSpPr>
          <p:spPr>
            <a:xfrm>
              <a:off x="222150" y="1850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0" name="Google Shape;390;p19"/>
            <p:cNvCxnSpPr/>
            <p:nvPr/>
          </p:nvCxnSpPr>
          <p:spPr>
            <a:xfrm>
              <a:off x="222150" y="337425"/>
              <a:ext cx="170100" cy="0"/>
            </a:xfrm>
            <a:prstGeom prst="straightConnector1">
              <a:avLst/>
            </a:prstGeom>
            <a:noFill/>
            <a:ln w="9525" cap="rnd" cmpd="sng">
              <a:solidFill>
                <a:schemeClr val="dk2"/>
              </a:solidFill>
              <a:prstDash val="solid"/>
              <a:round/>
              <a:headEnd type="none" w="med" len="med"/>
              <a:tailEnd type="none" w="med" len="med"/>
            </a:ln>
          </p:spPr>
        </p:cxnSp>
        <p:cxnSp>
          <p:nvCxnSpPr>
            <p:cNvPr id="391" name="Google Shape;391;p19"/>
            <p:cNvCxnSpPr/>
            <p:nvPr/>
          </p:nvCxnSpPr>
          <p:spPr>
            <a:xfrm>
              <a:off x="222150" y="261225"/>
              <a:ext cx="170100" cy="0"/>
            </a:xfrm>
            <a:prstGeom prst="straightConnector1">
              <a:avLst/>
            </a:prstGeom>
            <a:noFill/>
            <a:ln w="9525" cap="rnd" cmpd="sng">
              <a:solidFill>
                <a:schemeClr val="dk2"/>
              </a:solidFill>
              <a:prstDash val="solid"/>
              <a:round/>
              <a:headEnd type="none" w="med" len="med"/>
              <a:tailEnd type="none" w="med" len="med"/>
            </a:ln>
          </p:spPr>
        </p:cxnSp>
      </p:grpSp>
      <p:grpSp>
        <p:nvGrpSpPr>
          <p:cNvPr id="392" name="Google Shape;392;p19"/>
          <p:cNvGrpSpPr/>
          <p:nvPr/>
        </p:nvGrpSpPr>
        <p:grpSpPr>
          <a:xfrm>
            <a:off x="286625" y="3999999"/>
            <a:ext cx="145867" cy="958251"/>
            <a:chOff x="286625" y="3923799"/>
            <a:chExt cx="145867" cy="958251"/>
          </a:xfrm>
        </p:grpSpPr>
        <p:sp>
          <p:nvSpPr>
            <p:cNvPr id="393" name="Google Shape;393;p19"/>
            <p:cNvSpPr/>
            <p:nvPr/>
          </p:nvSpPr>
          <p:spPr>
            <a:xfrm>
              <a:off x="299292" y="4755150"/>
              <a:ext cx="133200" cy="126900"/>
            </a:xfrm>
            <a:prstGeom prst="star5">
              <a:avLst>
                <a:gd name="adj" fmla="val 25435"/>
                <a:gd name="hf" fmla="val 105146"/>
                <a:gd name="vf" fmla="val 11055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 name="Google Shape;394;p19"/>
            <p:cNvGrpSpPr/>
            <p:nvPr/>
          </p:nvGrpSpPr>
          <p:grpSpPr>
            <a:xfrm>
              <a:off x="298112" y="4342643"/>
              <a:ext cx="110182" cy="126862"/>
              <a:chOff x="281100" y="2027800"/>
              <a:chExt cx="140700" cy="162000"/>
            </a:xfrm>
          </p:grpSpPr>
          <p:sp>
            <p:nvSpPr>
              <p:cNvPr id="395" name="Google Shape;395;p19"/>
              <p:cNvSpPr/>
              <p:nvPr/>
            </p:nvSpPr>
            <p:spPr>
              <a:xfrm>
                <a:off x="281100" y="2027800"/>
                <a:ext cx="140700" cy="1620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19"/>
              <p:cNvGrpSpPr/>
              <p:nvPr/>
            </p:nvGrpSpPr>
            <p:grpSpPr>
              <a:xfrm>
                <a:off x="308875" y="2088450"/>
                <a:ext cx="85200" cy="40700"/>
                <a:chOff x="308875" y="2087000"/>
                <a:chExt cx="85200" cy="40700"/>
              </a:xfrm>
            </p:grpSpPr>
            <p:cxnSp>
              <p:nvCxnSpPr>
                <p:cNvPr id="397" name="Google Shape;397;p19"/>
                <p:cNvCxnSpPr/>
                <p:nvPr/>
              </p:nvCxnSpPr>
              <p:spPr>
                <a:xfrm>
                  <a:off x="308875" y="2087000"/>
                  <a:ext cx="852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19"/>
                <p:cNvCxnSpPr/>
                <p:nvPr/>
              </p:nvCxnSpPr>
              <p:spPr>
                <a:xfrm>
                  <a:off x="308875" y="2127700"/>
                  <a:ext cx="852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399" name="Google Shape;399;p19"/>
            <p:cNvGrpSpPr/>
            <p:nvPr/>
          </p:nvGrpSpPr>
          <p:grpSpPr>
            <a:xfrm>
              <a:off x="286625" y="3923799"/>
              <a:ext cx="133200" cy="133200"/>
              <a:chOff x="286625" y="3648899"/>
              <a:chExt cx="133200" cy="133200"/>
            </a:xfrm>
          </p:grpSpPr>
          <p:sp>
            <p:nvSpPr>
              <p:cNvPr id="400" name="Google Shape;400;p19"/>
              <p:cNvSpPr/>
              <p:nvPr/>
            </p:nvSpPr>
            <p:spPr>
              <a:xfrm>
                <a:off x="286625" y="3648899"/>
                <a:ext cx="133200" cy="133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319164" y="3681436"/>
                <a:ext cx="68100" cy="681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 name="Google Shape;402;p19">
            <a:hlinkClick r:id="rId3" action="ppaction://hlinksldjump"/>
          </p:cNvPr>
          <p:cNvSpPr txBox="1">
            <a:spLocks noGrp="1"/>
          </p:cNvSpPr>
          <p:nvPr>
            <p:ph type="subTitle" idx="2"/>
          </p:nvPr>
        </p:nvSpPr>
        <p:spPr>
          <a:xfrm>
            <a:off x="7791350" y="4755900"/>
            <a:ext cx="1066200" cy="2778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403" name="Google Shape;403;p19">
            <a:hlinkClick r:id="" action="ppaction://noaction"/>
          </p:cNvPr>
          <p:cNvSpPr/>
          <p:nvPr/>
        </p:nvSpPr>
        <p:spPr>
          <a:xfrm>
            <a:off x="282938" y="169500"/>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a:hlinkClick r:id="" action="ppaction://noaction"/>
          </p:cNvPr>
          <p:cNvSpPr/>
          <p:nvPr/>
        </p:nvSpPr>
        <p:spPr>
          <a:xfrm>
            <a:off x="276600" y="439992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a:hlinkClick r:id="" action="ppaction://noaction"/>
          </p:cNvPr>
          <p:cNvSpPr/>
          <p:nvPr/>
        </p:nvSpPr>
        <p:spPr>
          <a:xfrm>
            <a:off x="276600" y="39926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a:hlinkClick r:id="" action="ppaction://noaction"/>
          </p:cNvPr>
          <p:cNvSpPr/>
          <p:nvPr/>
        </p:nvSpPr>
        <p:spPr>
          <a:xfrm>
            <a:off x="276600" y="4821475"/>
            <a:ext cx="165900" cy="15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7819199" y="752550"/>
            <a:ext cx="604800" cy="147600"/>
            <a:chOff x="7688649" y="828750"/>
            <a:chExt cx="604800" cy="147600"/>
          </a:xfrm>
        </p:grpSpPr>
        <p:sp>
          <p:nvSpPr>
            <p:cNvPr id="408" name="Google Shape;408;p19"/>
            <p:cNvSpPr/>
            <p:nvPr/>
          </p:nvSpPr>
          <p:spPr>
            <a:xfrm>
              <a:off x="81458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9172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688649" y="828750"/>
              <a:ext cx="147600" cy="147600"/>
            </a:xfrm>
            <a:prstGeom prst="ellipse">
              <a:avLst/>
            </a:prstGeom>
            <a:solidFill>
              <a:srgbClr val="29283D"/>
            </a:solidFill>
            <a:ln>
              <a:noFill/>
            </a:ln>
            <a:effectLst>
              <a:outerShdw blurRad="57150" dist="19050" dir="540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 name="Google Shape;415;p19"/>
          <p:cNvSpPr txBox="1"/>
          <p:nvPr/>
        </p:nvSpPr>
        <p:spPr>
          <a:xfrm>
            <a:off x="1807355" y="3513999"/>
            <a:ext cx="5648053"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US" sz="2000" b="1">
              <a:solidFill>
                <a:schemeClr val="dk2"/>
              </a:solidFill>
              <a:latin typeface="Oswald"/>
              <a:ea typeface="Oswald"/>
              <a:cs typeface="Oswald"/>
              <a:sym typeface="Oswald"/>
            </a:endParaRPr>
          </a:p>
        </p:txBody>
      </p:sp>
      <mc:AlternateContent xmlns:mc="http://schemas.openxmlformats.org/markup-compatibility/2006" xmlns:a14="http://schemas.microsoft.com/office/drawing/2010/main">
        <mc:Choice Requires="a14">
          <p:sp>
            <p:nvSpPr>
              <p:cNvPr id="2" name="Google Shape;415;p19">
                <a:extLst>
                  <a:ext uri="{FF2B5EF4-FFF2-40B4-BE49-F238E27FC236}">
                    <a16:creationId xmlns:a16="http://schemas.microsoft.com/office/drawing/2014/main" id="{F45BC36F-DF7B-B611-830B-0A466D61BD34}"/>
                  </a:ext>
                </a:extLst>
              </p:cNvPr>
              <p:cNvSpPr txBox="1"/>
              <p:nvPr/>
            </p:nvSpPr>
            <p:spPr>
              <a:xfrm>
                <a:off x="1807355" y="3244740"/>
                <a:ext cx="5529287"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a:solidFill>
                      <a:schemeClr val="dk2"/>
                    </a:solidFill>
                    <a:latin typeface="Oswald"/>
                    <a:ea typeface="Oswald"/>
                    <a:cs typeface="Oswald"/>
                    <a:sym typeface="Oswald"/>
                  </a:rPr>
                  <a:t>Do đó, bài báo cáo đưa ra 2 thuật toán truy vấn một phiên bản nhiễu của f là F thoả mãn</a:t>
                </a:r>
              </a:p>
              <a:p>
                <a:pPr marL="0" lvl="0" indent="0" algn="ctr" rtl="0">
                  <a:spcBef>
                    <a:spcPts val="0"/>
                  </a:spcBef>
                  <a:spcAft>
                    <a:spcPts val="0"/>
                  </a:spcAft>
                  <a:buNone/>
                </a:pPr>
                <a:endParaRPr lang="en-US" sz="2000" b="1">
                  <a:solidFill>
                    <a:schemeClr val="dk2"/>
                  </a:solidFill>
                  <a:latin typeface="Oswald"/>
                  <a:ea typeface="Oswald"/>
                  <a:cs typeface="Oswald"/>
                  <a:sym typeface="Oswald"/>
                </a:endParaRPr>
              </a:p>
              <a:p>
                <a:pPr lvl="0" algn="ctr"/>
                <a:r>
                  <a:rPr lang="en-US" sz="2000" b="1">
                    <a:solidFill>
                      <a:schemeClr val="dk2"/>
                    </a:solidFill>
                    <a:latin typeface="Oswald"/>
                    <a:ea typeface="Oswald"/>
                    <a:cs typeface="Oswald"/>
                    <a:sym typeface="Oswald"/>
                  </a:rPr>
                  <a:t>(1 - </a:t>
                </a:r>
                <a14:m>
                  <m:oMath xmlns:m="http://schemas.openxmlformats.org/officeDocument/2006/math">
                    <m:r>
                      <a:rPr lang="en-US" sz="2000" b="1" i="1" smtClean="0">
                        <a:solidFill>
                          <a:schemeClr val="dk2"/>
                        </a:solidFill>
                        <a:latin typeface="Cambria Math" panose="02040503050406030204" pitchFamily="18" charset="0"/>
                        <a:ea typeface="Cambria Math" panose="02040503050406030204" pitchFamily="18" charset="0"/>
                        <a:cs typeface="Oswald"/>
                        <a:sym typeface="Oswald"/>
                      </a:rPr>
                      <m:t>𝝐</m:t>
                    </m:r>
                  </m:oMath>
                </a14:m>
                <a:r>
                  <a:rPr lang="en-US" sz="2000" b="1">
                    <a:solidFill>
                      <a:schemeClr val="dk2"/>
                    </a:solidFill>
                    <a:latin typeface="Oswald"/>
                    <a:ea typeface="Oswald"/>
                    <a:cs typeface="Oswald"/>
                    <a:sym typeface="Oswald"/>
                  </a:rPr>
                  <a:t>) f(s) ≤ F(s) ≤ (1 + </a:t>
                </a:r>
                <a14:m>
                  <m:oMath xmlns:m="http://schemas.openxmlformats.org/officeDocument/2006/math">
                    <m:r>
                      <a:rPr lang="en-US" sz="2000" b="1" i="1">
                        <a:solidFill>
                          <a:schemeClr val="dk2"/>
                        </a:solidFill>
                        <a:latin typeface="Cambria Math" panose="02040503050406030204" pitchFamily="18" charset="0"/>
                        <a:ea typeface="Cambria Math" panose="02040503050406030204" pitchFamily="18" charset="0"/>
                        <a:cs typeface="Oswald"/>
                        <a:sym typeface="Oswald"/>
                      </a:rPr>
                      <m:t>𝝐</m:t>
                    </m:r>
                  </m:oMath>
                </a14:m>
                <a:r>
                  <a:rPr lang="en-US" sz="2000" b="1">
                    <a:solidFill>
                      <a:schemeClr val="dk2"/>
                    </a:solidFill>
                    <a:latin typeface="Oswald"/>
                    <a:ea typeface="Oswald"/>
                    <a:cs typeface="Oswald"/>
                    <a:sym typeface="Oswald"/>
                  </a:rPr>
                  <a:t>) f(s) với </a:t>
                </a:r>
                <a14:m>
                  <m:oMath xmlns:m="http://schemas.openxmlformats.org/officeDocument/2006/math">
                    <m:r>
                      <a:rPr lang="en-US" sz="2000" b="1" i="1" smtClean="0">
                        <a:solidFill>
                          <a:schemeClr val="dk2"/>
                        </a:solidFill>
                        <a:latin typeface="Cambria Math" panose="02040503050406030204" pitchFamily="18" charset="0"/>
                        <a:ea typeface="Cambria Math" panose="02040503050406030204" pitchFamily="18" charset="0"/>
                        <a:cs typeface="Oswald"/>
                        <a:sym typeface="Oswald"/>
                      </a:rPr>
                      <m:t>∀</m:t>
                    </m:r>
                  </m:oMath>
                </a14:m>
                <a:r>
                  <a:rPr lang="en-US" sz="2000" b="1">
                    <a:solidFill>
                      <a:schemeClr val="dk2"/>
                    </a:solidFill>
                    <a:latin typeface="Oswald"/>
                    <a:ea typeface="Oswald"/>
                    <a:cs typeface="Oswald"/>
                    <a:sym typeface="Oswald"/>
                  </a:rPr>
                  <a:t> s </a:t>
                </a:r>
                <a14:m>
                  <m:oMath xmlns:m="http://schemas.openxmlformats.org/officeDocument/2006/math">
                    <m:r>
                      <a:rPr lang="en-US" sz="2000" b="1" i="1" smtClean="0">
                        <a:solidFill>
                          <a:schemeClr val="dk2"/>
                        </a:solidFill>
                        <a:latin typeface="Cambria Math" panose="02040503050406030204" pitchFamily="18" charset="0"/>
                        <a:ea typeface="Cambria Math" panose="02040503050406030204" pitchFamily="18" charset="0"/>
                        <a:cs typeface="Oswald"/>
                        <a:sym typeface="Oswald"/>
                      </a:rPr>
                      <m:t>∈</m:t>
                    </m:r>
                  </m:oMath>
                </a14:m>
                <a:r>
                  <a:rPr lang="en-US" sz="2000" b="1">
                    <a:solidFill>
                      <a:schemeClr val="dk2"/>
                    </a:solidFill>
                    <a:latin typeface="Oswald"/>
                    <a:ea typeface="Oswald"/>
                    <a:cs typeface="Oswald"/>
                    <a:sym typeface="Oswald"/>
                  </a:rPr>
                  <a:t> (k+1) </a:t>
                </a:r>
                <a:r>
                  <a:rPr lang="en-US" sz="2000" b="1" baseline="30000">
                    <a:solidFill>
                      <a:schemeClr val="dk2"/>
                    </a:solidFill>
                    <a:latin typeface="Oswald"/>
                    <a:ea typeface="Oswald"/>
                    <a:cs typeface="Oswald"/>
                    <a:sym typeface="Oswald"/>
                  </a:rPr>
                  <a:t>V</a:t>
                </a:r>
                <a:endParaRPr lang="en-US" sz="2000" b="1">
                  <a:solidFill>
                    <a:schemeClr val="dk2"/>
                  </a:solidFill>
                  <a:latin typeface="Oswald"/>
                  <a:ea typeface="Oswald"/>
                  <a:cs typeface="Oswald"/>
                  <a:sym typeface="Oswald"/>
                </a:endParaRPr>
              </a:p>
            </p:txBody>
          </p:sp>
        </mc:Choice>
        <mc:Fallback xmlns="">
          <p:sp>
            <p:nvSpPr>
              <p:cNvPr id="2" name="Google Shape;415;p19">
                <a:extLst>
                  <a:ext uri="{FF2B5EF4-FFF2-40B4-BE49-F238E27FC236}">
                    <a16:creationId xmlns:a16="http://schemas.microsoft.com/office/drawing/2014/main" id="{F45BC36F-DF7B-B611-830B-0A466D61BD34}"/>
                  </a:ext>
                </a:extLst>
              </p:cNvPr>
              <p:cNvSpPr txBox="1">
                <a:spLocks noRot="1" noChangeAspect="1" noMove="1" noResize="1" noEditPoints="1" noAdjustHandles="1" noChangeArrowheads="1" noChangeShapeType="1" noTextEdit="1"/>
              </p:cNvSpPr>
              <p:nvPr/>
            </p:nvSpPr>
            <p:spPr>
              <a:xfrm>
                <a:off x="1807355" y="3244740"/>
                <a:ext cx="5529287" cy="400200"/>
              </a:xfrm>
              <a:prstGeom prst="rect">
                <a:avLst/>
              </a:prstGeom>
              <a:blipFill>
                <a:blip r:embed="rId4"/>
                <a:stretch>
                  <a:fillRect l="-1101" t="-121212" r="-2093" b="-140909"/>
                </a:stretch>
              </a:blipFill>
              <a:ln>
                <a:noFill/>
              </a:ln>
            </p:spPr>
            <p:txBody>
              <a:bodyPr/>
              <a:lstStyle/>
              <a:p>
                <a:r>
                  <a:rPr lang="vi-VN">
                    <a:noFill/>
                  </a:rPr>
                  <a:t> </a:t>
                </a:r>
              </a:p>
            </p:txBody>
          </p:sp>
        </mc:Fallback>
      </mc:AlternateContent>
      <p:pic>
        <p:nvPicPr>
          <p:cNvPr id="4" name="Graphic 3" descr="Checkmark with solid fill">
            <a:extLst>
              <a:ext uri="{FF2B5EF4-FFF2-40B4-BE49-F238E27FC236}">
                <a16:creationId xmlns:a16="http://schemas.microsoft.com/office/drawing/2014/main" id="{2DDC623A-E1E5-1696-5A88-327B9259FFA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114798" y="1721520"/>
            <a:ext cx="914400" cy="914400"/>
          </a:xfrm>
          <a:prstGeom prst="rect">
            <a:avLst/>
          </a:prstGeom>
        </p:spPr>
      </p:pic>
    </p:spTree>
    <p:extLst>
      <p:ext uri="{BB962C8B-B14F-4D97-AF65-F5344CB8AC3E}">
        <p14:creationId xmlns:p14="http://schemas.microsoft.com/office/powerpoint/2010/main" val="18112867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How to Code Workshop Infographics by Slidesgo">
  <a:themeElements>
    <a:clrScheme name="Simple Light">
      <a:dk1>
        <a:srgbClr val="1E1E2C"/>
      </a:dk1>
      <a:lt1>
        <a:srgbClr val="FFFFFF"/>
      </a:lt1>
      <a:dk2>
        <a:srgbClr val="E2E2E2"/>
      </a:dk2>
      <a:lt2>
        <a:srgbClr val="FFEA7D"/>
      </a:lt2>
      <a:accent1>
        <a:srgbClr val="E5A083"/>
      </a:accent1>
      <a:accent2>
        <a:srgbClr val="E07A88"/>
      </a:accent2>
      <a:accent3>
        <a:srgbClr val="24BFEB"/>
      </a:accent3>
      <a:accent4>
        <a:srgbClr val="0887F2"/>
      </a:accent4>
      <a:accent5>
        <a:srgbClr val="2B218D"/>
      </a:accent5>
      <a:accent6>
        <a:srgbClr val="7E3BBE"/>
      </a:accent6>
      <a:hlink>
        <a:srgbClr val="E2E2E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1278</TotalTime>
  <Words>4893</Words>
  <Application>Microsoft Office PowerPoint</Application>
  <PresentationFormat>On-screen Show (16:9)</PresentationFormat>
  <Paragraphs>354</Paragraphs>
  <Slides>53</Slides>
  <Notes>53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53</vt:i4>
      </vt:variant>
    </vt:vector>
  </HeadingPairs>
  <TitlesOfParts>
    <vt:vector size="68" baseType="lpstr">
      <vt:lpstr>Open Sans</vt:lpstr>
      <vt:lpstr>Fira Code</vt:lpstr>
      <vt:lpstr>Bebas Neue</vt:lpstr>
      <vt:lpstr>Roboto Condensed</vt:lpstr>
      <vt:lpstr>Arial</vt:lpstr>
      <vt:lpstr>Fira Code Light</vt:lpstr>
      <vt:lpstr>Wingdings</vt:lpstr>
      <vt:lpstr>Google Sans Mono</vt:lpstr>
      <vt:lpstr>Oswald</vt:lpstr>
      <vt:lpstr>KaTeX_Math</vt:lpstr>
      <vt:lpstr>Google Sans</vt:lpstr>
      <vt:lpstr>KaTeX_Main</vt:lpstr>
      <vt:lpstr>Cambria Math</vt:lpstr>
      <vt:lpstr>Roboto Condensed Light</vt:lpstr>
      <vt:lpstr>How to Code Workshop Infographics by Slidesgo</vt:lpstr>
      <vt:lpstr>Truyền phát tối đa hóa k-Submodular trong điều kiện nhiễu theo ràng buộc kích thước </vt:lpstr>
      <vt:lpstr>PowerPoint Presentation</vt:lpstr>
      <vt:lpstr>PowerPoint Presentation</vt:lpstr>
      <vt:lpstr>PowerPoint Presentation</vt:lpstr>
      <vt:lpstr>Giới thiệu bài toán</vt:lpstr>
      <vt:lpstr>Giới thiệu bài toán</vt:lpstr>
      <vt:lpstr>Giới thiệu bài toán</vt:lpstr>
      <vt:lpstr>Giới thiệu bài toán</vt:lpstr>
      <vt:lpstr>Giới thiệu bài toán</vt:lpstr>
      <vt:lpstr>PowerPoint Presentation</vt:lpstr>
      <vt:lpstr>PowerPoint Presentation</vt:lpstr>
      <vt:lpstr>PowerPoint Presentation</vt:lpstr>
      <vt:lpstr>Bối cảnh liên quan</vt:lpstr>
      <vt:lpstr>Bối cảnh liên quan</vt:lpstr>
      <vt:lpstr>Bối cảnh liên quan</vt:lpstr>
      <vt:lpstr>PowerPoint Presentation</vt:lpstr>
      <vt:lpstr>PowerPoint Presentation</vt:lpstr>
      <vt:lpstr>PowerPoint Presentation</vt:lpstr>
      <vt:lpstr>PowerPoint Presentation</vt:lpstr>
      <vt:lpstr>Tổng quan về thuật toán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Tổng quan về thuật toán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DEMO CODE VÀ KẾT QUẢ</vt:lpstr>
      <vt:lpstr>DEMO CODE VÀ KẾT QUẢ</vt:lpstr>
      <vt:lpstr>DEMO CODE VÀ KẾT QUẢ</vt:lpstr>
      <vt:lpstr>DEMO CODE VÀ KẾT QUẢ</vt:lpstr>
      <vt:lpstr>DEMO CODE VÀ KẾT QUẢ</vt:lpstr>
      <vt:lpstr>KẾT LUẬN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Truyền phát tối đa hóa mô-đun k trong điều kiện nhiễu theo ràng buộc kích thước</dc:title>
  <dc:creator>Admin</dc:creator>
  <cp:lastModifiedBy>phi minh</cp:lastModifiedBy>
  <cp:revision>28</cp:revision>
  <dcterms:modified xsi:type="dcterms:W3CDTF">2023-12-06T03:27:22Z</dcterms:modified>
</cp:coreProperties>
</file>